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60" r:id="rId4"/>
    <p:sldId id="285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6" r:id="rId21"/>
    <p:sldId id="277" r:id="rId22"/>
    <p:sldId id="278" r:id="rId23"/>
    <p:sldId id="279" r:id="rId24"/>
    <p:sldId id="280" r:id="rId25"/>
    <p:sldId id="281" r:id="rId26"/>
    <p:sldId id="287" r:id="rId27"/>
    <p:sldId id="288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A7"/>
    <a:srgbClr val="00FF99"/>
    <a:srgbClr val="71FFC6"/>
    <a:srgbClr val="FF7575"/>
    <a:srgbClr val="FFCCCC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95599-0492-4D4B-B6B1-A31773C2C739}" type="datetimeFigureOut">
              <a:rPr lang="ru-RU" smtClean="0"/>
              <a:t>31.12.2001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48AA2-2A7E-41B8-AA43-5173CFF87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67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8AA2-2A7E-41B8-AA43-5173CFF87BF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33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83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34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5"/>
            <a:ext cx="7772400" cy="113673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ОРГАНЫ ЧУВСТВ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Урок природоведения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 в 5 классе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</a:rPr>
              <a:t>Нос – орган обоняния</a:t>
            </a:r>
            <a:endParaRPr lang="ru-RU" sz="5400" b="1" dirty="0" smtClean="0">
              <a:solidFill>
                <a:srgbClr val="C00000"/>
              </a:solidFill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6163" y="1557338"/>
            <a:ext cx="5233987" cy="4535487"/>
          </a:xfrm>
          <a:noFill/>
        </p:spPr>
      </p:pic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468313" y="2708275"/>
            <a:ext cx="2952750" cy="1571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Обоняние - это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способность 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чувствовать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запахи.</a:t>
            </a:r>
          </a:p>
        </p:txBody>
      </p:sp>
    </p:spTree>
    <p:extLst>
      <p:ext uri="{BB962C8B-B14F-4D97-AF65-F5344CB8AC3E}">
        <p14:creationId xmlns:p14="http://schemas.microsoft.com/office/powerpoint/2010/main" val="82865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</a:rPr>
              <a:t>Как сохранить обоняние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7924800" cy="460692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FF"/>
                </a:solidFill>
              </a:rPr>
              <a:t>Надо закаляться, беречь организм от простуды.</a:t>
            </a:r>
          </a:p>
          <a:p>
            <a:pPr eaLnBrk="1" hangingPunct="1"/>
            <a:r>
              <a:rPr lang="ru-RU" sz="3600" smtClean="0">
                <a:solidFill>
                  <a:srgbClr val="0000FF"/>
                </a:solidFill>
              </a:rPr>
              <a:t> Не лазить в нос посторонними предметами.</a:t>
            </a:r>
          </a:p>
          <a:p>
            <a:pPr eaLnBrk="1" hangingPunct="1"/>
            <a:r>
              <a:rPr lang="ru-RU" sz="3600" smtClean="0">
                <a:solidFill>
                  <a:srgbClr val="0000FF"/>
                </a:solidFill>
              </a:rPr>
              <a:t>Не курить, так как  обоняние у курящих ухудшается.</a:t>
            </a:r>
            <a:r>
              <a:rPr lang="ru-RU" sz="3600" smtClean="0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19446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0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015288" cy="9144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Отгадай загадку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00FF"/>
                </a:solidFill>
              </a:rPr>
              <a:t>Всегда во рту, а не проглотишь?</a:t>
            </a:r>
          </a:p>
          <a:p>
            <a:endParaRPr lang="ru-RU" sz="3600" dirty="0" smtClean="0">
              <a:solidFill>
                <a:srgbClr val="0000FF"/>
              </a:solidFill>
            </a:endParaRPr>
          </a:p>
          <a:p>
            <a:r>
              <a:rPr lang="ru-RU" sz="3600" dirty="0" smtClean="0">
                <a:solidFill>
                  <a:srgbClr val="0000FF"/>
                </a:solidFill>
              </a:rPr>
              <a:t>Если б не было его, не сказал бы ничего.</a:t>
            </a:r>
          </a:p>
        </p:txBody>
      </p:sp>
    </p:spTree>
    <p:extLst>
      <p:ext uri="{BB962C8B-B14F-4D97-AF65-F5344CB8AC3E}">
        <p14:creationId xmlns:p14="http://schemas.microsoft.com/office/powerpoint/2010/main" val="7666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015287" cy="914400"/>
          </a:xfrm>
        </p:spPr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</a:rPr>
              <a:t>Язык – орган вкуса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997200"/>
            <a:ext cx="2882900" cy="302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i="1" smtClean="0">
                <a:solidFill>
                  <a:srgbClr val="FF0066"/>
                </a:solidFill>
              </a:rPr>
              <a:t>   </a:t>
            </a:r>
            <a:endParaRPr lang="ru-RU" sz="3600" smtClean="0">
              <a:solidFill>
                <a:srgbClr val="FF0066"/>
              </a:solidFill>
            </a:endParaRPr>
          </a:p>
        </p:txBody>
      </p:sp>
      <p:pic>
        <p:nvPicPr>
          <p:cNvPr id="1638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700213"/>
            <a:ext cx="4968875" cy="4321175"/>
          </a:xfrm>
          <a:noFill/>
        </p:spPr>
      </p:pic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1042988" y="2420938"/>
            <a:ext cx="1924050" cy="2619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Язык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помогает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человеку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различать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вкус еды.</a:t>
            </a:r>
          </a:p>
        </p:txBody>
      </p:sp>
    </p:spTree>
    <p:extLst>
      <p:ext uri="{BB962C8B-B14F-4D97-AF65-F5344CB8AC3E}">
        <p14:creationId xmlns:p14="http://schemas.microsoft.com/office/powerpoint/2010/main" val="92496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</a:rPr>
              <a:t>Как беречь органы вкуса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0000FF"/>
                </a:solidFill>
              </a:rPr>
              <a:t>Чистить зубы, язык и щёки два раза в день (утром и вечером).</a:t>
            </a:r>
          </a:p>
          <a:p>
            <a:pPr eaLnBrk="1" hangingPunct="1"/>
            <a:r>
              <a:rPr lang="ru-RU" sz="3600" dirty="0" smtClean="0">
                <a:solidFill>
                  <a:srgbClr val="0000FF"/>
                </a:solidFill>
              </a:rPr>
              <a:t>После приёма пищи прополоскать рот.</a:t>
            </a:r>
          </a:p>
          <a:p>
            <a:pPr eaLnBrk="1" hangingPunct="1"/>
            <a:r>
              <a:rPr lang="ru-RU" sz="3600" dirty="0" smtClean="0">
                <a:solidFill>
                  <a:srgbClr val="0000FF"/>
                </a:solidFill>
              </a:rPr>
              <a:t>Нельзя есть горячую пищу.</a:t>
            </a:r>
          </a:p>
          <a:p>
            <a:pPr eaLnBrk="1" hangingPunct="1"/>
            <a:r>
              <a:rPr lang="ru-RU" sz="3600" dirty="0" smtClean="0">
                <a:solidFill>
                  <a:srgbClr val="0000FF"/>
                </a:solidFill>
              </a:rPr>
              <a:t>Не брать в рот острые предметы.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6" y="4365104"/>
            <a:ext cx="19446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015287" cy="9144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Отгадай загадку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FF"/>
                </a:solidFill>
              </a:rPr>
              <a:t>В этой одежде я родился,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FF"/>
                </a:solidFill>
              </a:rPr>
              <a:t>В этой одежде в бане помылся,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FF"/>
                </a:solidFill>
              </a:rPr>
              <a:t>Эту одежду снять не возможно.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FF"/>
                </a:solidFill>
              </a:rPr>
              <a:t>Эта одежда называется - …</a:t>
            </a:r>
          </a:p>
          <a:p>
            <a:pPr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563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C00000"/>
                </a:solidFill>
              </a:rPr>
              <a:t>Кожа – орган осязания</a:t>
            </a:r>
          </a:p>
        </p:txBody>
      </p:sp>
      <p:pic>
        <p:nvPicPr>
          <p:cNvPr id="1945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1484313"/>
            <a:ext cx="4464050" cy="4752975"/>
          </a:xfrm>
          <a:noFill/>
        </p:spPr>
      </p:pic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611188" y="2420938"/>
            <a:ext cx="3067050" cy="2619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Осязание - это</a:t>
            </a:r>
          </a:p>
          <a:p>
            <a:pPr algn="ctr">
              <a:defRPr/>
            </a:pPr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способность</a:t>
            </a:r>
          </a:p>
          <a:p>
            <a:pPr algn="ctr">
              <a:defRPr/>
            </a:pPr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человека</a:t>
            </a:r>
          </a:p>
          <a:p>
            <a:pPr algn="ctr">
              <a:defRPr/>
            </a:pPr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чувствовать</a:t>
            </a:r>
          </a:p>
          <a:p>
            <a:pPr algn="ctr">
              <a:defRPr/>
            </a:pPr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прикосновения</a:t>
            </a:r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015287" cy="9144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C00000"/>
                </a:solidFill>
              </a:rPr>
              <a:t>Правила ухода за кожей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491064" cy="4853136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FF"/>
                </a:solidFill>
              </a:rPr>
              <a:t>Каждую неделю мыть тело горячей водой с мылом.</a:t>
            </a:r>
          </a:p>
          <a:p>
            <a:pPr eaLnBrk="1" hangingPunct="1"/>
            <a:r>
              <a:rPr lang="ru-RU" sz="2800" dirty="0" smtClean="0">
                <a:solidFill>
                  <a:srgbClr val="0000FF"/>
                </a:solidFill>
              </a:rPr>
              <a:t>Мыть руки после загрязнения.</a:t>
            </a:r>
          </a:p>
          <a:p>
            <a:pPr eaLnBrk="1" hangingPunct="1"/>
            <a:r>
              <a:rPr lang="ru-RU" sz="2800" dirty="0" smtClean="0">
                <a:solidFill>
                  <a:srgbClr val="0000FF"/>
                </a:solidFill>
              </a:rPr>
              <a:t>Носить свободную одежду и обувь.</a:t>
            </a:r>
          </a:p>
          <a:p>
            <a:pPr eaLnBrk="1" hangingPunct="1"/>
            <a:r>
              <a:rPr lang="ru-RU" sz="2800" dirty="0" smtClean="0">
                <a:solidFill>
                  <a:srgbClr val="0000FF"/>
                </a:solidFill>
              </a:rPr>
              <a:t>Закаляться.</a:t>
            </a:r>
          </a:p>
          <a:p>
            <a:pPr eaLnBrk="1" hangingPunct="1"/>
            <a:r>
              <a:rPr lang="ru-RU" sz="2800" dirty="0" smtClean="0">
                <a:solidFill>
                  <a:srgbClr val="0000FF"/>
                </a:solidFill>
              </a:rPr>
              <a:t>Стараться не ранить кожу, не допустить ожогов, обморожения. </a:t>
            </a:r>
          </a:p>
          <a:p>
            <a:pPr eaLnBrk="1" hangingPunct="1"/>
            <a:r>
              <a:rPr lang="ru-RU" sz="2800" dirty="0" smtClean="0">
                <a:solidFill>
                  <a:srgbClr val="0000FF"/>
                </a:solidFill>
              </a:rPr>
              <a:t>Чтобы кожа дышала, делай каждое утро зарядку.</a:t>
            </a:r>
          </a:p>
          <a:p>
            <a:pPr eaLnBrk="1" hangingPunct="1">
              <a:buFont typeface="Wingdings" pitchFamily="2" charset="2"/>
              <a:buNone/>
            </a:pPr>
            <a:endParaRPr lang="ru-RU" sz="2800" dirty="0" smtClean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76" y="4427763"/>
            <a:ext cx="19446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0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341438"/>
            <a:ext cx="7924800" cy="1943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rgbClr val="0000FF"/>
                </a:solidFill>
              </a:rPr>
              <a:t>«Не глаз видит, не ухо слышит, не нос ощущает, а мозг!</a:t>
            </a:r>
          </a:p>
        </p:txBody>
      </p:sp>
      <p:pic>
        <p:nvPicPr>
          <p:cNvPr id="29705" name="Picture 9" descr="http://school.ort.spb.ru/library/small_school/nature/chelovec/urok2/pics/mozg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924175"/>
            <a:ext cx="6553200" cy="3529013"/>
          </a:xfrm>
          <a:noFill/>
        </p:spPr>
      </p:pic>
    </p:spTree>
    <p:extLst>
      <p:ext uri="{BB962C8B-B14F-4D97-AF65-F5344CB8AC3E}">
        <p14:creationId xmlns:p14="http://schemas.microsoft.com/office/powerpoint/2010/main" val="9540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Физкультминутка</a:t>
            </a:r>
          </a:p>
        </p:txBody>
      </p:sp>
      <p:sp>
        <p:nvSpPr>
          <p:cNvPr id="22531" name="Объект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Мы за партами сидели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На учителя глядели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А теперь мы тихо встанем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И зарядку делать станем.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Раз, два, три, четыре, пять –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Надо косточки размять.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Мы попрыгаем немножко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И покрутимся волчком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Глянем весело в окошко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И продолжим наш урок.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374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ru-RU" sz="5400" b="1" dirty="0" smtClean="0">
                <a:solidFill>
                  <a:srgbClr val="C00000"/>
                </a:solidFill>
              </a:rPr>
              <a:t>Отгадай загадку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         Брат с братом рядом живут, а 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         друг друга не видят.</a:t>
            </a:r>
          </a:p>
          <a:p>
            <a:pPr algn="ctr"/>
            <a:endParaRPr lang="ru-RU" sz="3600" dirty="0" smtClean="0">
              <a:solidFill>
                <a:srgbClr val="0000FF"/>
              </a:solidFill>
            </a:endParaRPr>
          </a:p>
        </p:txBody>
      </p:sp>
      <p:sp>
        <p:nvSpPr>
          <p:cNvPr id="4100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59632" y="3356992"/>
            <a:ext cx="7884368" cy="2662808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dirty="0" smtClean="0"/>
              <a:t>  </a:t>
            </a:r>
            <a:r>
              <a:rPr lang="ru-RU" sz="3600" dirty="0" smtClean="0">
                <a:solidFill>
                  <a:srgbClr val="0000FF"/>
                </a:solidFill>
              </a:rPr>
              <a:t>Есть у каждого лица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FF"/>
                </a:solidFill>
              </a:rPr>
              <a:t>   Два красивых озерца.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FF"/>
                </a:solidFill>
              </a:rPr>
              <a:t>   Между ними есть гора.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FF"/>
                </a:solidFill>
              </a:rPr>
              <a:t>   Назови их детвора</a:t>
            </a:r>
            <a:r>
              <a:rPr lang="ru-RU" dirty="0" smtClean="0">
                <a:solidFill>
                  <a:srgbClr val="0000FF"/>
                </a:solidFill>
              </a:rPr>
              <a:t>!      </a:t>
            </a:r>
          </a:p>
        </p:txBody>
      </p:sp>
    </p:spTree>
    <p:extLst>
      <p:ext uri="{BB962C8B-B14F-4D97-AF65-F5344CB8AC3E}">
        <p14:creationId xmlns:p14="http://schemas.microsoft.com/office/powerpoint/2010/main" val="29638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Есть пять помощников на службе у тебя,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Не замечая, их используешь шутя: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Глаза тебе даны, чтоб видеть,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А уши служат, чтобы слышать.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Язык во рту, чтоб вкус понять,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А носик -  запах различать,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Руки – чтобы ласкать, трудиться, 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Воды из кружечки напиться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И ни к чему твоя тревога,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Они всегда тебе помогут.</a:t>
            </a:r>
          </a:p>
        </p:txBody>
      </p:sp>
    </p:spTree>
    <p:extLst>
      <p:ext uri="{BB962C8B-B14F-4D97-AF65-F5344CB8AC3E}">
        <p14:creationId xmlns:p14="http://schemas.microsoft.com/office/powerpoint/2010/main" val="40300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:\Users\Admin\Downloads\органы чувст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82278"/>
            <a:ext cx="774065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84750" y="3648075"/>
            <a:ext cx="1890713" cy="573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</a:rPr>
              <a:t>Вкус (язык)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050" y="2930525"/>
            <a:ext cx="2268538" cy="5746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</a:rPr>
              <a:t>Осязание (кожа</a:t>
            </a:r>
            <a:r>
              <a:rPr lang="ru-RU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48050" y="4365625"/>
            <a:ext cx="2060575" cy="576263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</a:rPr>
              <a:t>Обоняние (нос)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613" y="3660775"/>
            <a:ext cx="1936750" cy="56038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</a:rPr>
              <a:t>Слух (ухо)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650" y="2924175"/>
            <a:ext cx="2049463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</a:rPr>
              <a:t>Зрение (глаз)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19463" y="1557338"/>
            <a:ext cx="2501900" cy="785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Органы чувств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821363" y="2343150"/>
            <a:ext cx="587375" cy="585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76525" y="2332038"/>
            <a:ext cx="642938" cy="587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81588" y="2343150"/>
            <a:ext cx="669925" cy="1304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276600" y="2343150"/>
            <a:ext cx="614363" cy="1304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462463" y="2332038"/>
            <a:ext cx="9525" cy="2033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23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Реши кроссворд</a:t>
            </a:r>
          </a:p>
        </p:txBody>
      </p:sp>
      <p:graphicFrame>
        <p:nvGraphicFramePr>
          <p:cNvPr id="2656" name="Group 608"/>
          <p:cNvGraphicFramePr>
            <a:graphicFrameLocks noGrp="1"/>
          </p:cNvGraphicFramePr>
          <p:nvPr>
            <p:ph sz="half" idx="4294967295"/>
          </p:nvPr>
        </p:nvGraphicFramePr>
        <p:xfrm>
          <a:off x="755650" y="1681163"/>
          <a:ext cx="7704139" cy="3626896"/>
        </p:xfrm>
        <a:graphic>
          <a:graphicData uri="http://schemas.openxmlformats.org/drawingml/2006/table">
            <a:tbl>
              <a:tblPr/>
              <a:tblGrid>
                <a:gridCol w="1152021"/>
                <a:gridCol w="1368025"/>
                <a:gridCol w="1224022"/>
                <a:gridCol w="1296023"/>
                <a:gridCol w="1296023"/>
                <a:gridCol w="1368025"/>
              </a:tblGrid>
              <a:tr h="517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7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57" name="WordArt 609"/>
          <p:cNvSpPr>
            <a:spLocks noChangeArrowheads="1" noChangeShapeType="1" noTextEdit="1"/>
          </p:cNvSpPr>
          <p:nvPr/>
        </p:nvSpPr>
        <p:spPr bwMode="auto">
          <a:xfrm>
            <a:off x="1116013" y="2276475"/>
            <a:ext cx="304800" cy="41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У</a:t>
            </a:r>
          </a:p>
        </p:txBody>
      </p:sp>
      <p:sp>
        <p:nvSpPr>
          <p:cNvPr id="2658" name="WordArt 610"/>
          <p:cNvSpPr>
            <a:spLocks noChangeArrowheads="1" noChangeShapeType="1" noTextEdit="1"/>
          </p:cNvSpPr>
          <p:nvPr/>
        </p:nvSpPr>
        <p:spPr bwMode="auto">
          <a:xfrm>
            <a:off x="1116013" y="2781300"/>
            <a:ext cx="304800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Х</a:t>
            </a:r>
          </a:p>
        </p:txBody>
      </p:sp>
      <p:sp>
        <p:nvSpPr>
          <p:cNvPr id="2659" name="WordArt 611"/>
          <p:cNvSpPr>
            <a:spLocks noChangeArrowheads="1" noChangeShapeType="1" noTextEdit="1"/>
          </p:cNvSpPr>
          <p:nvPr/>
        </p:nvSpPr>
        <p:spPr bwMode="auto">
          <a:xfrm>
            <a:off x="1116013" y="3284538"/>
            <a:ext cx="304800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660" name="WordArt 612"/>
          <p:cNvSpPr>
            <a:spLocks noChangeArrowheads="1" noChangeShapeType="1" noTextEdit="1"/>
          </p:cNvSpPr>
          <p:nvPr/>
        </p:nvSpPr>
        <p:spPr bwMode="auto">
          <a:xfrm>
            <a:off x="3779838" y="3284538"/>
            <a:ext cx="304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</a:t>
            </a:r>
          </a:p>
        </p:txBody>
      </p:sp>
      <p:sp>
        <p:nvSpPr>
          <p:cNvPr id="2661" name="WordArt 613"/>
          <p:cNvSpPr>
            <a:spLocks noChangeArrowheads="1" noChangeShapeType="1" noTextEdit="1"/>
          </p:cNvSpPr>
          <p:nvPr/>
        </p:nvSpPr>
        <p:spPr bwMode="auto">
          <a:xfrm>
            <a:off x="3779838" y="3860800"/>
            <a:ext cx="304800" cy="36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Л</a:t>
            </a:r>
          </a:p>
        </p:txBody>
      </p:sp>
      <p:sp>
        <p:nvSpPr>
          <p:cNvPr id="2662" name="WordArt 614"/>
          <p:cNvSpPr>
            <a:spLocks noChangeArrowheads="1" noChangeShapeType="1" noTextEdit="1"/>
          </p:cNvSpPr>
          <p:nvPr/>
        </p:nvSpPr>
        <p:spPr bwMode="auto">
          <a:xfrm>
            <a:off x="3708400" y="4365625"/>
            <a:ext cx="3984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</a:t>
            </a:r>
          </a:p>
        </p:txBody>
      </p:sp>
      <p:sp>
        <p:nvSpPr>
          <p:cNvPr id="2663" name="WordArt 615"/>
          <p:cNvSpPr>
            <a:spLocks noChangeArrowheads="1" noChangeShapeType="1" noTextEdit="1"/>
          </p:cNvSpPr>
          <p:nvPr/>
        </p:nvSpPr>
        <p:spPr bwMode="auto">
          <a:xfrm>
            <a:off x="3779838" y="4868863"/>
            <a:ext cx="3048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</a:t>
            </a:r>
          </a:p>
        </p:txBody>
      </p:sp>
      <p:sp>
        <p:nvSpPr>
          <p:cNvPr id="2664" name="WordArt 616"/>
          <p:cNvSpPr>
            <a:spLocks noChangeArrowheads="1" noChangeShapeType="1" noTextEdit="1"/>
          </p:cNvSpPr>
          <p:nvPr/>
        </p:nvSpPr>
        <p:spPr bwMode="auto">
          <a:xfrm>
            <a:off x="5076825" y="1773238"/>
            <a:ext cx="304800" cy="401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</a:t>
            </a:r>
          </a:p>
        </p:txBody>
      </p:sp>
      <p:sp>
        <p:nvSpPr>
          <p:cNvPr id="2665" name="WordArt 617"/>
          <p:cNvSpPr>
            <a:spLocks noChangeArrowheads="1" noChangeShapeType="1" noTextEdit="1"/>
          </p:cNvSpPr>
          <p:nvPr/>
        </p:nvSpPr>
        <p:spPr bwMode="auto">
          <a:xfrm>
            <a:off x="5076825" y="2276475"/>
            <a:ext cx="3048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</a:t>
            </a:r>
          </a:p>
        </p:txBody>
      </p:sp>
      <p:sp>
        <p:nvSpPr>
          <p:cNvPr id="2666" name="WordArt 618"/>
          <p:cNvSpPr>
            <a:spLocks noChangeArrowheads="1" noChangeShapeType="1" noTextEdit="1"/>
          </p:cNvSpPr>
          <p:nvPr/>
        </p:nvSpPr>
        <p:spPr bwMode="auto">
          <a:xfrm>
            <a:off x="5003800" y="2781300"/>
            <a:ext cx="4318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Ж</a:t>
            </a:r>
          </a:p>
        </p:txBody>
      </p:sp>
      <p:sp>
        <p:nvSpPr>
          <p:cNvPr id="2667" name="WordArt 619"/>
          <p:cNvSpPr>
            <a:spLocks noChangeArrowheads="1" noChangeShapeType="1" noTextEdit="1"/>
          </p:cNvSpPr>
          <p:nvPr/>
        </p:nvSpPr>
        <p:spPr bwMode="auto">
          <a:xfrm>
            <a:off x="5076825" y="3284538"/>
            <a:ext cx="3889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668" name="WordArt 620"/>
          <p:cNvSpPr>
            <a:spLocks noChangeArrowheads="1" noChangeShapeType="1" noTextEdit="1"/>
          </p:cNvSpPr>
          <p:nvPr/>
        </p:nvSpPr>
        <p:spPr bwMode="auto">
          <a:xfrm>
            <a:off x="6443663" y="3357563"/>
            <a:ext cx="3048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2669" name="WordArt 621"/>
          <p:cNvSpPr>
            <a:spLocks noChangeArrowheads="1" noChangeShapeType="1" noTextEdit="1"/>
          </p:cNvSpPr>
          <p:nvPr/>
        </p:nvSpPr>
        <p:spPr bwMode="auto">
          <a:xfrm>
            <a:off x="6443663" y="3789363"/>
            <a:ext cx="3048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</a:t>
            </a:r>
          </a:p>
        </p:txBody>
      </p:sp>
      <p:sp>
        <p:nvSpPr>
          <p:cNvPr id="2670" name="WordArt 622"/>
          <p:cNvSpPr>
            <a:spLocks noChangeArrowheads="1" noChangeShapeType="1" noTextEdit="1"/>
          </p:cNvSpPr>
          <p:nvPr/>
        </p:nvSpPr>
        <p:spPr bwMode="auto">
          <a:xfrm>
            <a:off x="6443663" y="4365625"/>
            <a:ext cx="304800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</a:t>
            </a:r>
          </a:p>
        </p:txBody>
      </p:sp>
      <p:sp>
        <p:nvSpPr>
          <p:cNvPr id="2671" name="WordArt 623"/>
          <p:cNvSpPr>
            <a:spLocks noChangeArrowheads="1" noChangeShapeType="1" noTextEdit="1"/>
          </p:cNvSpPr>
          <p:nvPr/>
        </p:nvSpPr>
        <p:spPr bwMode="auto">
          <a:xfrm>
            <a:off x="7740650" y="2276475"/>
            <a:ext cx="304800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Я</a:t>
            </a:r>
          </a:p>
        </p:txBody>
      </p:sp>
      <p:sp>
        <p:nvSpPr>
          <p:cNvPr id="2672" name="WordArt 624"/>
          <p:cNvSpPr>
            <a:spLocks noChangeArrowheads="1" noChangeShapeType="1" noTextEdit="1"/>
          </p:cNvSpPr>
          <p:nvPr/>
        </p:nvSpPr>
        <p:spPr bwMode="auto">
          <a:xfrm>
            <a:off x="7740650" y="2781300"/>
            <a:ext cx="304800" cy="401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</a:t>
            </a:r>
          </a:p>
        </p:txBody>
      </p:sp>
      <p:sp>
        <p:nvSpPr>
          <p:cNvPr id="2673" name="WordArt 625"/>
          <p:cNvSpPr>
            <a:spLocks noChangeArrowheads="1" noChangeShapeType="1" noTextEdit="1"/>
          </p:cNvSpPr>
          <p:nvPr/>
        </p:nvSpPr>
        <p:spPr bwMode="auto">
          <a:xfrm>
            <a:off x="7740650" y="3284538"/>
            <a:ext cx="360363" cy="422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2674" name="WordArt 626"/>
          <p:cNvSpPr>
            <a:spLocks noChangeArrowheads="1" noChangeShapeType="1" noTextEdit="1"/>
          </p:cNvSpPr>
          <p:nvPr/>
        </p:nvSpPr>
        <p:spPr bwMode="auto">
          <a:xfrm>
            <a:off x="7812088" y="3789363"/>
            <a:ext cx="30480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</a:t>
            </a:r>
          </a:p>
        </p:txBody>
      </p:sp>
      <p:sp>
        <p:nvSpPr>
          <p:cNvPr id="2675" name="WordArt 627"/>
          <p:cNvSpPr>
            <a:spLocks noChangeArrowheads="1" noChangeShapeType="1" noTextEdit="1"/>
          </p:cNvSpPr>
          <p:nvPr/>
        </p:nvSpPr>
        <p:spPr bwMode="auto">
          <a:xfrm>
            <a:off x="2411413" y="3284538"/>
            <a:ext cx="304800" cy="427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2676" name="WordArt 628"/>
          <p:cNvSpPr>
            <a:spLocks noChangeArrowheads="1" noChangeShapeType="1" noTextEdit="1"/>
          </p:cNvSpPr>
          <p:nvPr/>
        </p:nvSpPr>
        <p:spPr bwMode="auto">
          <a:xfrm>
            <a:off x="1763713" y="5373688"/>
            <a:ext cx="4968875" cy="666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Органы чувств</a:t>
            </a:r>
          </a:p>
        </p:txBody>
      </p:sp>
    </p:spTree>
    <p:extLst>
      <p:ext uri="{BB962C8B-B14F-4D97-AF65-F5344CB8AC3E}">
        <p14:creationId xmlns:p14="http://schemas.microsoft.com/office/powerpoint/2010/main" val="40396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7" grpId="0" animBg="1"/>
      <p:bldP spid="2658" grpId="0" animBg="1"/>
      <p:bldP spid="2659" grpId="0" animBg="1"/>
      <p:bldP spid="2660" grpId="0" animBg="1"/>
      <p:bldP spid="2661" grpId="0" animBg="1"/>
      <p:bldP spid="2662" grpId="0" animBg="1"/>
      <p:bldP spid="2663" grpId="0" animBg="1"/>
      <p:bldP spid="2664" grpId="0" animBg="1"/>
      <p:bldP spid="2665" grpId="0" animBg="1"/>
      <p:bldP spid="2666" grpId="0" animBg="1"/>
      <p:bldP spid="2667" grpId="0" animBg="1"/>
      <p:bldP spid="2668" grpId="0" animBg="1"/>
      <p:bldP spid="2669" grpId="0" animBg="1"/>
      <p:bldP spid="2670" grpId="0" animBg="1"/>
      <p:bldP spid="2671" grpId="0" animBg="1"/>
      <p:bldP spid="2672" grpId="0" animBg="1"/>
      <p:bldP spid="2673" grpId="0" animBg="1"/>
      <p:bldP spid="2674" grpId="0" animBg="1"/>
      <p:bldP spid="2675" grpId="0" animBg="1"/>
      <p:bldP spid="26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C:\Users\Admin\Downloads\смайлики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96975"/>
            <a:ext cx="8928100" cy="5545138"/>
          </a:xfrm>
          <a:noFill/>
        </p:spPr>
      </p:pic>
    </p:spTree>
    <p:extLst>
      <p:ext uri="{BB962C8B-B14F-4D97-AF65-F5344CB8AC3E}">
        <p14:creationId xmlns:p14="http://schemas.microsoft.com/office/powerpoint/2010/main" val="37121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C00000"/>
                </a:solidFill>
              </a:rPr>
              <a:t>Тест!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FF"/>
                </a:solidFill>
              </a:rPr>
              <a:t>1. У человека есть органы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FF"/>
                </a:solidFill>
              </a:rPr>
              <a:t>2. Глаза - это орган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FF"/>
                </a:solidFill>
              </a:rPr>
              <a:t>3. Уши – это орган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FF"/>
                </a:solidFill>
              </a:rPr>
              <a:t>4. Нос – это орган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FF"/>
                </a:solidFill>
              </a:rPr>
              <a:t>5. Кожа – это орган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FF"/>
                </a:solidFill>
              </a:rPr>
              <a:t>6. Органы чувств нужно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FF"/>
                </a:solidFill>
              </a:rPr>
              <a:t>7. Всеми органами чувств руководит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6084888" y="1628775"/>
            <a:ext cx="15811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(чувств)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6084888" y="2276475"/>
            <a:ext cx="16097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(зрения)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6156325" y="2852738"/>
            <a:ext cx="1371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(слуха)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5867400" y="3357563"/>
            <a:ext cx="2133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(обоняния)</a:t>
            </a:r>
          </a:p>
        </p:txBody>
      </p:sp>
      <p:sp>
        <p:nvSpPr>
          <p:cNvPr id="38920" name="WordArt 8"/>
          <p:cNvSpPr>
            <a:spLocks noChangeArrowheads="1" noChangeShapeType="1" noTextEdit="1"/>
          </p:cNvSpPr>
          <p:nvPr/>
        </p:nvSpPr>
        <p:spPr bwMode="auto">
          <a:xfrm>
            <a:off x="5940425" y="3933825"/>
            <a:ext cx="20193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(осязания)</a:t>
            </a:r>
          </a:p>
        </p:txBody>
      </p:sp>
      <p:sp>
        <p:nvSpPr>
          <p:cNvPr id="38921" name="WordArt 9"/>
          <p:cNvSpPr>
            <a:spLocks noChangeArrowheads="1" noChangeShapeType="1" noTextEdit="1"/>
          </p:cNvSpPr>
          <p:nvPr/>
        </p:nvSpPr>
        <p:spPr bwMode="auto">
          <a:xfrm>
            <a:off x="6156325" y="4508500"/>
            <a:ext cx="16002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(беречь)</a:t>
            </a:r>
          </a:p>
        </p:txBody>
      </p:sp>
      <p:sp>
        <p:nvSpPr>
          <p:cNvPr id="38922" name="WordArt 10"/>
          <p:cNvSpPr>
            <a:spLocks noChangeArrowheads="1" noChangeShapeType="1" noTextEdit="1"/>
          </p:cNvSpPr>
          <p:nvPr/>
        </p:nvSpPr>
        <p:spPr bwMode="auto">
          <a:xfrm>
            <a:off x="2627313" y="5589588"/>
            <a:ext cx="30861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(головной мозг)</a:t>
            </a:r>
          </a:p>
        </p:txBody>
      </p:sp>
    </p:spTree>
    <p:extLst>
      <p:ext uri="{BB962C8B-B14F-4D97-AF65-F5344CB8AC3E}">
        <p14:creationId xmlns:p14="http://schemas.microsoft.com/office/powerpoint/2010/main" val="38660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nimBg="1"/>
      <p:bldP spid="38918" grpId="0" animBg="1"/>
      <p:bldP spid="38919" grpId="0" animBg="1"/>
      <p:bldP spid="38920" grpId="0" animBg="1"/>
      <p:bldP spid="38921" grpId="0" animBg="1"/>
      <p:bldP spid="389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70C0"/>
                </a:solidFill>
              </a:rPr>
              <a:t>Прочитай и восстанови текст «Гигиена органов зрения».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Наши глаза выполняют большую работу. Заболевания глаз возникают при </a:t>
            </a:r>
            <a:r>
              <a:rPr lang="ru-RU" u="sng" dirty="0" smtClean="0">
                <a:solidFill>
                  <a:srgbClr val="0070C0"/>
                </a:solidFill>
              </a:rPr>
              <a:t>__</a:t>
            </a:r>
            <a:r>
              <a:rPr lang="ru-RU" u="sng" dirty="0" smtClean="0">
                <a:solidFill>
                  <a:srgbClr val="C00000"/>
                </a:solidFill>
              </a:rPr>
              <a:t>плохом</a:t>
            </a:r>
            <a:r>
              <a:rPr lang="ru-RU" u="sng" dirty="0" smtClean="0">
                <a:solidFill>
                  <a:srgbClr val="0070C0"/>
                </a:solidFill>
              </a:rPr>
              <a:t>__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освещении, при чтении </a:t>
            </a:r>
            <a:r>
              <a:rPr lang="ru-RU" dirty="0" smtClean="0">
                <a:solidFill>
                  <a:srgbClr val="0070C0"/>
                </a:solidFill>
              </a:rPr>
              <a:t>___</a:t>
            </a:r>
            <a:r>
              <a:rPr lang="ru-RU" u="sng" dirty="0" smtClean="0">
                <a:solidFill>
                  <a:srgbClr val="C00000"/>
                </a:solidFill>
              </a:rPr>
              <a:t>книг</a:t>
            </a:r>
            <a:r>
              <a:rPr lang="ru-RU" dirty="0" smtClean="0">
                <a:solidFill>
                  <a:srgbClr val="0070C0"/>
                </a:solidFill>
              </a:rPr>
              <a:t>___. </a:t>
            </a:r>
            <a:r>
              <a:rPr lang="ru-RU" dirty="0">
                <a:solidFill>
                  <a:srgbClr val="0070C0"/>
                </a:solidFill>
              </a:rPr>
              <a:t>Очень важно правильно организовать освещение рабочего места. Свет должен падать </a:t>
            </a:r>
            <a:r>
              <a:rPr lang="ru-RU" dirty="0" smtClean="0">
                <a:solidFill>
                  <a:srgbClr val="0070C0"/>
                </a:solidFill>
              </a:rPr>
              <a:t>___</a:t>
            </a:r>
            <a:r>
              <a:rPr lang="ru-RU" u="sng" dirty="0" smtClean="0">
                <a:solidFill>
                  <a:srgbClr val="C00000"/>
                </a:solidFill>
              </a:rPr>
              <a:t>слева</a:t>
            </a:r>
            <a:r>
              <a:rPr lang="ru-RU" dirty="0" smtClean="0">
                <a:solidFill>
                  <a:srgbClr val="0070C0"/>
                </a:solidFill>
              </a:rPr>
              <a:t>___. </a:t>
            </a:r>
            <a:r>
              <a:rPr lang="ru-RU" dirty="0">
                <a:solidFill>
                  <a:srgbClr val="0070C0"/>
                </a:solidFill>
              </a:rPr>
              <a:t>Нельзя   </a:t>
            </a:r>
            <a:r>
              <a:rPr lang="ru-RU" dirty="0" smtClean="0">
                <a:solidFill>
                  <a:srgbClr val="0070C0"/>
                </a:solidFill>
              </a:rPr>
              <a:t>__</a:t>
            </a:r>
            <a:r>
              <a:rPr lang="ru-RU" u="sng" dirty="0" smtClean="0">
                <a:solidFill>
                  <a:srgbClr val="C00000"/>
                </a:solidFill>
              </a:rPr>
              <a:t>долго</a:t>
            </a:r>
            <a:r>
              <a:rPr lang="ru-RU" dirty="0" smtClean="0">
                <a:solidFill>
                  <a:srgbClr val="0070C0"/>
                </a:solidFill>
              </a:rPr>
              <a:t>__ </a:t>
            </a:r>
            <a:r>
              <a:rPr lang="ru-RU" dirty="0">
                <a:solidFill>
                  <a:srgbClr val="0070C0"/>
                </a:solidFill>
              </a:rPr>
              <a:t>смотреть телевизор. Глаза </a:t>
            </a:r>
            <a:r>
              <a:rPr lang="ru-RU" dirty="0" smtClean="0">
                <a:solidFill>
                  <a:srgbClr val="0070C0"/>
                </a:solidFill>
              </a:rPr>
              <a:t>__</a:t>
            </a:r>
            <a:r>
              <a:rPr lang="ru-RU" u="sng" dirty="0" smtClean="0">
                <a:solidFill>
                  <a:srgbClr val="C00000"/>
                </a:solidFill>
              </a:rPr>
              <a:t>нужно</a:t>
            </a:r>
            <a:r>
              <a:rPr lang="ru-RU" dirty="0" smtClean="0">
                <a:solidFill>
                  <a:srgbClr val="0070C0"/>
                </a:solidFill>
              </a:rPr>
              <a:t>__ </a:t>
            </a:r>
            <a:r>
              <a:rPr lang="ru-RU" dirty="0">
                <a:solidFill>
                  <a:srgbClr val="0070C0"/>
                </a:solidFill>
              </a:rPr>
              <a:t>беречь от загрязнений и повреждений.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 таблицу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607947"/>
              </p:ext>
            </p:extLst>
          </p:nvPr>
        </p:nvGraphicFramePr>
        <p:xfrm>
          <a:off x="1403648" y="4653136"/>
          <a:ext cx="6423171" cy="1224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500"/>
                <a:gridCol w="1284500"/>
                <a:gridCol w="1284500"/>
                <a:gridCol w="1284500"/>
                <a:gridCol w="1285171"/>
              </a:tblGrid>
              <a:tr h="761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Глаза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Уши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Язык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Кожа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3689" y="1019707"/>
            <a:ext cx="5904655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Слова для справок: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Красный, душистый, громкий, холодный,  горький, ароматный, светлый, шершавый, звонкий,  сладкий,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C00000"/>
                </a:solidFill>
              </a:rPr>
              <a:t>Домашние задание</a:t>
            </a:r>
            <a:endParaRPr lang="ru-RU" sz="5400" dirty="0" smtClean="0">
              <a:solidFill>
                <a:srgbClr val="C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</a:t>
            </a:r>
            <a:r>
              <a:rPr lang="ru-RU" sz="3600" dirty="0" smtClean="0">
                <a:solidFill>
                  <a:srgbClr val="0000FF"/>
                </a:solidFill>
              </a:rPr>
              <a:t>Прочитать, запомнить и применять на практике правила гигиена органов чувств. 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лыбающееся лицо 15"/>
          <p:cNvSpPr/>
          <p:nvPr/>
        </p:nvSpPr>
        <p:spPr>
          <a:xfrm>
            <a:off x="1127212" y="1979810"/>
            <a:ext cx="943372" cy="971352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1109226" y="3436838"/>
            <a:ext cx="943372" cy="97135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4" name="Текст 3"/>
          <p:cNvSpPr>
            <a:spLocks noGrp="1"/>
          </p:cNvSpPr>
          <p:nvPr>
            <p:ph type="body" idx="1"/>
          </p:nvPr>
        </p:nvSpPr>
        <p:spPr>
          <a:xfrm>
            <a:off x="2843808" y="2204864"/>
            <a:ext cx="4752677" cy="41764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 все очень хорошо понял,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мне было интересно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Мне было все понятно, но материал не всегда интересен</a:t>
            </a:r>
          </a:p>
          <a:p>
            <a:endParaRPr lang="ru-RU" b="1" dirty="0" smtClean="0"/>
          </a:p>
          <a:p>
            <a:endParaRPr lang="ru-RU" b="1" dirty="0" smtClean="0">
              <a:solidFill>
                <a:srgbClr val="92D050"/>
              </a:solidFill>
            </a:endParaRPr>
          </a:p>
          <a:p>
            <a:endParaRPr lang="ru-RU" b="1" dirty="0">
              <a:solidFill>
                <a:srgbClr val="92D050"/>
              </a:solidFill>
            </a:endParaRPr>
          </a:p>
          <a:p>
            <a:r>
              <a:rPr lang="ru-RU" b="1" dirty="0" smtClean="0">
                <a:solidFill>
                  <a:srgbClr val="92D050"/>
                </a:solidFill>
              </a:rPr>
              <a:t>Я не все понял, но мне было интересно</a:t>
            </a: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pPr>
              <a:defRPr/>
            </a:pPr>
            <a:endParaRPr lang="ru-RU" dirty="0" smtClean="0"/>
          </a:p>
        </p:txBody>
      </p:sp>
      <p:pic>
        <p:nvPicPr>
          <p:cNvPr id="3072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50" y="3688117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Улыбающееся лицо 29"/>
          <p:cNvSpPr/>
          <p:nvPr/>
        </p:nvSpPr>
        <p:spPr>
          <a:xfrm>
            <a:off x="1127212" y="4869160"/>
            <a:ext cx="931776" cy="936104"/>
          </a:xfrm>
          <a:prstGeom prst="smileyFac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2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50" y="2238317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88117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06" y="2238317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06" y="5098465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50" y="5097880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4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081087"/>
          </a:xfrm>
        </p:spPr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</a:rPr>
              <a:t>Глаза – орган зрения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754313"/>
            <a:ext cx="4537075" cy="3265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i="1" smtClean="0">
                <a:solidFill>
                  <a:srgbClr val="FF0066"/>
                </a:solidFill>
              </a:rPr>
              <a:t>   </a:t>
            </a:r>
            <a:endParaRPr lang="ru-RU" sz="2800" smtClean="0">
              <a:solidFill>
                <a:srgbClr val="FF0066"/>
              </a:solidFill>
            </a:endParaRPr>
          </a:p>
        </p:txBody>
      </p:sp>
      <p:pic>
        <p:nvPicPr>
          <p:cNvPr id="512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3612"/>
          <a:stretch>
            <a:fillRect/>
          </a:stretch>
        </p:blipFill>
        <p:spPr>
          <a:xfrm>
            <a:off x="4643438" y="1844675"/>
            <a:ext cx="3787775" cy="3671888"/>
          </a:xfrm>
          <a:noFill/>
        </p:spPr>
      </p:pic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468313" y="1916113"/>
            <a:ext cx="4105275" cy="3143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Зрение - это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способность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воспринимать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величину, форму, цвет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предметов и их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расположение.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4246944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</a:rPr>
              <a:t>Берегите зрение!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00FF"/>
                </a:solidFill>
              </a:rPr>
              <a:t>Читай и  пиши только при хорошем освещении, но помни, что яркий свет не должен попадать в глаза.</a:t>
            </a:r>
          </a:p>
          <a:p>
            <a:pPr eaLnBrk="1" hangingPunct="1"/>
            <a:r>
              <a:rPr lang="ru-RU" dirty="0" smtClean="0">
                <a:solidFill>
                  <a:srgbClr val="0000FF"/>
                </a:solidFill>
              </a:rPr>
              <a:t>Следи за тем, чтобы книга или тетрадь были на расстоянии 30-35 см от глаз. </a:t>
            </a:r>
          </a:p>
          <a:p>
            <a:pPr eaLnBrk="1" hangingPunct="1"/>
            <a:r>
              <a:rPr lang="ru-RU" dirty="0" smtClean="0">
                <a:solidFill>
                  <a:srgbClr val="0000FF"/>
                </a:solidFill>
              </a:rPr>
              <a:t>Не читай лёжа.</a:t>
            </a:r>
          </a:p>
          <a:p>
            <a:pPr eaLnBrk="1" hangingPunct="1"/>
            <a:r>
              <a:rPr lang="ru-RU" dirty="0" smtClean="0">
                <a:solidFill>
                  <a:srgbClr val="0000FF"/>
                </a:solidFill>
              </a:rPr>
              <a:t>Не смотри подолгу телевизор.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r="-632"/>
          <a:stretch/>
        </p:blipFill>
        <p:spPr bwMode="auto">
          <a:xfrm>
            <a:off x="6876000" y="4502150"/>
            <a:ext cx="19440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6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FF"/>
                </a:solidFill>
              </a:rPr>
              <a:t>Не три руками глаза- можно занести соринку или опасные бактерии.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00FF"/>
                </a:solidFill>
              </a:rPr>
              <a:t>Не стесняйся носить очки, если у тебя плохое зрение. </a:t>
            </a:r>
          </a:p>
          <a:p>
            <a:pPr eaLnBrk="1" hangingPunct="1">
              <a:defRPr/>
            </a:pPr>
            <a:r>
              <a:rPr lang="ru-RU" u="sng" dirty="0" smtClean="0">
                <a:solidFill>
                  <a:srgbClr val="0000FF"/>
                </a:solidFill>
              </a:rPr>
              <a:t>Делай гимнастику для глаз.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79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</a:t>
            </a:r>
            <a:r>
              <a:rPr lang="ru-RU" sz="4800" b="1" dirty="0" smtClean="0">
                <a:solidFill>
                  <a:srgbClr val="C00000"/>
                </a:solidFill>
              </a:rPr>
              <a:t>Отгадай загадку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00FF"/>
                </a:solidFill>
              </a:rPr>
              <a:t>У зверушки – на макушке, а у нас – ниже глаз</a:t>
            </a:r>
          </a:p>
          <a:p>
            <a:pPr>
              <a:defRPr/>
            </a:pPr>
            <a:endParaRPr lang="ru-RU" sz="3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sz="3600" dirty="0" smtClean="0">
                <a:solidFill>
                  <a:srgbClr val="0000FF"/>
                </a:solidFill>
              </a:rPr>
              <a:t>Чтобы слышать звуки эти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FF"/>
                </a:solidFill>
              </a:rPr>
              <a:t>   Знают взрослые и дети,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FF"/>
                </a:solidFill>
              </a:rPr>
              <a:t>   У людей и у зверушек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FF"/>
                </a:solidFill>
              </a:rPr>
              <a:t>   Есть по паре чудных …!    </a:t>
            </a:r>
          </a:p>
        </p:txBody>
      </p:sp>
    </p:spTree>
    <p:extLst>
      <p:ext uri="{BB962C8B-B14F-4D97-AF65-F5344CB8AC3E}">
        <p14:creationId xmlns:p14="http://schemas.microsoft.com/office/powerpoint/2010/main" val="25261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</a:rPr>
              <a:t>Уши – орган слуха</a:t>
            </a:r>
            <a:endParaRPr lang="ru-RU" sz="5400" b="1" dirty="0" smtClean="0">
              <a:solidFill>
                <a:srgbClr val="C00000"/>
              </a:solidFill>
            </a:endParaRPr>
          </a:p>
        </p:txBody>
      </p:sp>
      <p:sp>
        <p:nvSpPr>
          <p:cNvPr id="10243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024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1700213"/>
            <a:ext cx="4897438" cy="4392612"/>
          </a:xfrm>
          <a:noFill/>
        </p:spPr>
      </p:pic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5580063" y="2133600"/>
            <a:ext cx="2752725" cy="2619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Слух - это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способность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воспринимать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звуковые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волны.</a:t>
            </a:r>
          </a:p>
        </p:txBody>
      </p:sp>
      <p:pic>
        <p:nvPicPr>
          <p:cNvPr id="3" name="8.zvuk_Groma_-_grom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23188" y="5596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5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15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3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</a:rPr>
              <a:t>Уши надо беречь !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Регулярно мой уши.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Не ковыряй в ушах острыми предметами.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Не слушай громкую музыку, чаще отдыхай в тишине.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Если уши заболели обратись к врачу.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76187"/>
            <a:ext cx="19446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015287" cy="9144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Отгадай загадку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611188" y="1557338"/>
            <a:ext cx="79248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Вот гора, а у горы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 Две глубокие норы.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 В этих норах воздух бродит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 То заходит, то выходит?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862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6516561</TotalTime>
  <Words>823</Words>
  <Application>Microsoft Office PowerPoint</Application>
  <PresentationFormat>Экран (4:3)</PresentationFormat>
  <Paragraphs>190</Paragraphs>
  <Slides>29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ОРГАНЫ ЧУВСТВ</vt:lpstr>
      <vt:lpstr>          Отгадай загадку</vt:lpstr>
      <vt:lpstr>Глаза – орган зрения</vt:lpstr>
      <vt:lpstr>Берегите зрение! </vt:lpstr>
      <vt:lpstr>Презентация PowerPoint</vt:lpstr>
      <vt:lpstr>  Отгадай загадку</vt:lpstr>
      <vt:lpstr>Уши – орган слуха</vt:lpstr>
      <vt:lpstr>Уши надо беречь ! </vt:lpstr>
      <vt:lpstr>Отгадай загадку</vt:lpstr>
      <vt:lpstr>Нос – орган обоняния</vt:lpstr>
      <vt:lpstr>Как сохранить обоняние</vt:lpstr>
      <vt:lpstr>Отгадай загадку</vt:lpstr>
      <vt:lpstr>Язык – орган вкуса</vt:lpstr>
      <vt:lpstr>Как беречь органы вкуса</vt:lpstr>
      <vt:lpstr>Отгадай загадку</vt:lpstr>
      <vt:lpstr>Кожа – орган осязания</vt:lpstr>
      <vt:lpstr>Правила ухода за кожей</vt:lpstr>
      <vt:lpstr>Презентация PowerPoint</vt:lpstr>
      <vt:lpstr>Физкультминутка</vt:lpstr>
      <vt:lpstr>Презентация PowerPoint</vt:lpstr>
      <vt:lpstr>Презентация PowerPoint</vt:lpstr>
      <vt:lpstr>Презентация PowerPoint</vt:lpstr>
      <vt:lpstr>Реши кроссворд</vt:lpstr>
      <vt:lpstr>Презентация PowerPoint</vt:lpstr>
      <vt:lpstr>Тест!</vt:lpstr>
      <vt:lpstr>Презентация PowerPoint</vt:lpstr>
      <vt:lpstr>Заполни таблицу</vt:lpstr>
      <vt:lpstr>Домашние задание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Admin</cp:lastModifiedBy>
  <cp:revision>23</cp:revision>
  <dcterms:created xsi:type="dcterms:W3CDTF">2013-02-09T17:45:17Z</dcterms:created>
  <dcterms:modified xsi:type="dcterms:W3CDTF">2001-12-31T22:03:03Z</dcterms:modified>
</cp:coreProperties>
</file>