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85" r:id="rId2"/>
    <p:sldId id="256" r:id="rId3"/>
    <p:sldId id="257" r:id="rId4"/>
    <p:sldId id="272" r:id="rId5"/>
    <p:sldId id="273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1" r:id="rId18"/>
    <p:sldId id="269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2299" autoAdjust="0"/>
    <p:restoredTop sz="94660"/>
  </p:normalViewPr>
  <p:slideViewPr>
    <p:cSldViewPr>
      <p:cViewPr varScale="1">
        <p:scale>
          <a:sx n="75" d="100"/>
          <a:sy n="75" d="100"/>
        </p:scale>
        <p:origin x="-10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5E9B3-3773-495B-9CDF-98F910916B88}" type="datetimeFigureOut">
              <a:rPr lang="ru-RU" smtClean="0"/>
              <a:pPr/>
              <a:t>17.07.2012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59369-2AF8-424A-8CC0-C31B5E4F92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2FE3-2AD8-47D9-883D-577C2825A0A1}" type="datetimeFigureOut">
              <a:rPr lang="ru-RU" smtClean="0"/>
              <a:pPr/>
              <a:t>17.07.2012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3D95-FE34-4F7E-B4C3-A988A6C29D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2FE3-2AD8-47D9-883D-577C2825A0A1}" type="datetimeFigureOut">
              <a:rPr lang="ru-RU" smtClean="0"/>
              <a:pPr/>
              <a:t>17.07.2012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3D95-FE34-4F7E-B4C3-A988A6C29D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2FE3-2AD8-47D9-883D-577C2825A0A1}" type="datetimeFigureOut">
              <a:rPr lang="ru-RU" smtClean="0"/>
              <a:pPr/>
              <a:t>17.07.2012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3D95-FE34-4F7E-B4C3-A988A6C29D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2FE3-2AD8-47D9-883D-577C2825A0A1}" type="datetimeFigureOut">
              <a:rPr lang="ru-RU" smtClean="0"/>
              <a:pPr/>
              <a:t>17.07.2012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3D95-FE34-4F7E-B4C3-A988A6C29D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2FE3-2AD8-47D9-883D-577C2825A0A1}" type="datetimeFigureOut">
              <a:rPr lang="ru-RU" smtClean="0"/>
              <a:pPr/>
              <a:t>17.07.2012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3D95-FE34-4F7E-B4C3-A988A6C29D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2FE3-2AD8-47D9-883D-577C2825A0A1}" type="datetimeFigureOut">
              <a:rPr lang="ru-RU" smtClean="0"/>
              <a:pPr/>
              <a:t>17.07.2012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3D95-FE34-4F7E-B4C3-A988A6C29D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2FE3-2AD8-47D9-883D-577C2825A0A1}" type="datetimeFigureOut">
              <a:rPr lang="ru-RU" smtClean="0"/>
              <a:pPr/>
              <a:t>17.07.2012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3D95-FE34-4F7E-B4C3-A988A6C29D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2FE3-2AD8-47D9-883D-577C2825A0A1}" type="datetimeFigureOut">
              <a:rPr lang="ru-RU" smtClean="0"/>
              <a:pPr/>
              <a:t>17.07.2012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3D95-FE34-4F7E-B4C3-A988A6C29D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2FE3-2AD8-47D9-883D-577C2825A0A1}" type="datetimeFigureOut">
              <a:rPr lang="ru-RU" smtClean="0"/>
              <a:pPr/>
              <a:t>17.07.2012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3D95-FE34-4F7E-B4C3-A988A6C29D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2FE3-2AD8-47D9-883D-577C2825A0A1}" type="datetimeFigureOut">
              <a:rPr lang="ru-RU" smtClean="0"/>
              <a:pPr/>
              <a:t>17.07.2012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3D95-FE34-4F7E-B4C3-A988A6C29D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2FE3-2AD8-47D9-883D-577C2825A0A1}" type="datetimeFigureOut">
              <a:rPr lang="ru-RU" smtClean="0"/>
              <a:pPr/>
              <a:t>17.07.2012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3D95-FE34-4F7E-B4C3-A988A6C29D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32FE3-2AD8-47D9-883D-577C2825A0A1}" type="datetimeFigureOut">
              <a:rPr lang="ru-RU" smtClean="0"/>
              <a:pPr/>
              <a:t>17.07.2012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D3D95-FE34-4F7E-B4C3-A988A6C29D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14290"/>
            <a:ext cx="8093882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МОЙ РОДНОЙ </a:t>
            </a:r>
          </a:p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КРАЙ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4429132"/>
            <a:ext cx="784991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317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Учитель начальных классов: Г. С. </a:t>
            </a:r>
            <a:r>
              <a:rPr lang="ru-RU" sz="3200" b="1" cap="none" spc="0" dirty="0" err="1" smtClean="0">
                <a:ln w="317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Кустова</a:t>
            </a:r>
            <a:endParaRPr lang="ru-RU" sz="3200" b="1" cap="none" spc="0" dirty="0">
              <a:ln w="3175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4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714412" y="0"/>
            <a:ext cx="61436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ТРАДИЦИИ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928670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Это тоже морская традиция, и потому Нептун – нередкий гость на берегах залива Петра Великого. И всегда, будь то праздник моряков или рыбаков, повелителя водной стихии принимают с достоинством и гостеприимством, присущими хозяевам этих мест.</a:t>
            </a:r>
            <a:endParaRPr lang="ru-RU" dirty="0"/>
          </a:p>
        </p:txBody>
      </p:sp>
      <p:pic>
        <p:nvPicPr>
          <p:cNvPr id="1026" name="Picture 2" descr="C:\Documents and Settings\USER\Мои документы\Мои рисунки\2008-11-10\Scan10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22" y="2143116"/>
            <a:ext cx="4714908" cy="4376698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ransition advClick="0" advTm="1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5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57222" y="142852"/>
            <a:ext cx="60722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itchFamily="66" charset="0"/>
              </a:rPr>
              <a:t>Заповедные берега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071546"/>
            <a:ext cx="38576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Такие галечные пляжи -  одно из удивительных творений  дальневосточной природы. Здесь, как принято на Востоке,  обувь оставляют на пороге дома. По гальке  ходят босыми ногами. Чистота – залог заповедности этих берегов.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86248" y="3286124"/>
            <a:ext cx="45005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Там, где бьётся белогривый прибой , скрыты под водой причудливые скалы, таинственные каньоны и пещеры, заросшие кирпично – красными актиниями, оранжевыми ветвями гидроидов</a:t>
            </a:r>
            <a:endParaRPr lang="ru-RU" dirty="0"/>
          </a:p>
        </p:txBody>
      </p:sp>
      <p:pic>
        <p:nvPicPr>
          <p:cNvPr id="7" name="Рисунок 6" descr="Scan100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57818" y="571480"/>
            <a:ext cx="3357586" cy="2550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P6653i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286124"/>
            <a:ext cx="3714776" cy="26608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2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214290"/>
            <a:ext cx="8072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Взгляд осьминога  трудно назвать ласковым. Кого только не встречают подводные исследователи в этих заповедных водах: медуза, цианея, жёлтый японский окунь.</a:t>
            </a:r>
            <a:endParaRPr lang="ru-RU" dirty="0"/>
          </a:p>
        </p:txBody>
      </p:sp>
      <p:pic>
        <p:nvPicPr>
          <p:cNvPr id="6" name="Рисунок 5" descr="m_517i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071942"/>
            <a:ext cx="2028413" cy="2257427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  <p:pic>
        <p:nvPicPr>
          <p:cNvPr id="7" name="Рисунок 6" descr="b5g0038i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3786190"/>
            <a:ext cx="3429024" cy="2559917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  <p:pic>
        <p:nvPicPr>
          <p:cNvPr id="8" name="Рисунок 7" descr="b5g0242i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1214422"/>
            <a:ext cx="2928958" cy="2186596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  <p:pic>
        <p:nvPicPr>
          <p:cNvPr id="9" name="Рисунок 8" descr="b5g0274i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818" y="1071546"/>
            <a:ext cx="3119533" cy="2328868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</p:spTree>
  </p:cSld>
  <p:clrMapOvr>
    <a:masterClrMapping/>
  </p:clrMapOvr>
  <p:transition advClick="0"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428604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Скалистые обрывы, мысы, каменистая литораль. Литораль – зона, расположенная в области воздействия приливов: на определенное время она заливается водой, а затем вновь обнажается. Каким же жизнестойким должен быть организм, чтобы выжить  в этих условиях? </a:t>
            </a:r>
            <a:endParaRPr lang="ru-RU" dirty="0"/>
          </a:p>
        </p:txBody>
      </p:sp>
      <p:pic>
        <p:nvPicPr>
          <p:cNvPr id="2050" name="Picture 2" descr="C:\Documents and Settings\USER\Мои документы\Мои рисунки\2008-11-10\Scan100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18" y="1776413"/>
            <a:ext cx="5643602" cy="43672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2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14290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Кекуры- скалы в море. На первый взгляд безжизненные камни. Но какое разнообразие жизни встретит тот, кто захочет познать её истоки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C:\Documents and Settings\USER\Мои документы\Мои рисунки\2008-11-10\Scan100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000084"/>
            <a:ext cx="8001056" cy="5530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85728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Кекуры- излюбленное место птичьих гнездований. На одном из островов обнаружена единственная в нашей стране самая северная колония  пёстроголовых буревестников -  близких родственников альбатросов, на другом – семейства тонкоклювых кайр и пресноводных серых цапель. В поисках корма им приходится летать на материк, но зато здесь, на морских островах, спокойнее.</a:t>
            </a:r>
            <a:endParaRPr lang="ru-RU" dirty="0"/>
          </a:p>
        </p:txBody>
      </p:sp>
      <p:pic>
        <p:nvPicPr>
          <p:cNvPr id="4098" name="Picture 2" descr="C:\Documents and Settings\USER\Мои документы\Мои рисунки\2008-11-10\Scan100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785926"/>
            <a:ext cx="7653337" cy="488473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advClick="0" advTm="2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>
                <a:alpha val="55000"/>
              </a:srgb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6793848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Зелёное ожерелье</a:t>
            </a:r>
            <a:endParaRPr lang="ru-RU" sz="5400" b="1" cap="all" spc="0" dirty="0">
              <a:ln>
                <a:solidFill>
                  <a:srgbClr val="FFFF00"/>
                </a:solidFill>
              </a:ln>
              <a:solidFill>
                <a:srgbClr val="00B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7154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Цветут таёжные сады и далеко в тайге, и на аллеях Ботанического сада, и на южных склонах горного хребта Сихотэ – Алинь.   Садоводы – селекционеры Приморья работают над выведением новых сортов фруктовых деревьев и ягод.</a:t>
            </a:r>
            <a:endParaRPr lang="ru-RU" dirty="0"/>
          </a:p>
        </p:txBody>
      </p:sp>
      <p:pic>
        <p:nvPicPr>
          <p:cNvPr id="6" name="Рисунок 5" descr="k6757i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3786190"/>
            <a:ext cx="2028413" cy="22574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k_509i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2143116"/>
            <a:ext cx="2343154" cy="26077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l00014i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2071678"/>
            <a:ext cx="2643206" cy="19288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90000" dir="5400000" sy="-100000" algn="bl" rotWithShape="0"/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1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"/>
                            </p:stCondLst>
                            <p:childTnLst>
                              <p:par>
                                <p:cTn id="1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00"/>
                            </p:stCondLst>
                            <p:childTnLst>
                              <p:par>
                                <p:cTn id="34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>
                <a:alpha val="99000"/>
              </a:srgb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14290"/>
            <a:ext cx="87154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Осень Уссурийской тайги: ясное, чистое небо, прозрачный воздух, безветрие. Она идёт по берегам моря, по долинам рек и озёрам. Осень тайна щедра дарами- плодами, красками, яркими цветами. Первая встреча с тайгой запомнится навсегда: и гигантский муравейник- санитар тайги- и семейка грибов( между прочим в тайге произрастает 242 вида полезных грибов ). Уметь не только брать у тайги, но и беречь её богатства, умножать их ... Этому тоже учит первая встреча с тайгой </a:t>
            </a:r>
            <a:endParaRPr lang="ru-RU" dirty="0"/>
          </a:p>
        </p:txBody>
      </p:sp>
      <p:pic>
        <p:nvPicPr>
          <p:cNvPr id="5" name="Рисунок 4" descr="b00059i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000240"/>
            <a:ext cx="2286016" cy="2544115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90000" dir="5400000" sy="-100000" algn="bl" rotWithShape="0"/>
            <a:softEdge rad="112500"/>
          </a:effectLst>
        </p:spPr>
      </p:pic>
      <p:pic>
        <p:nvPicPr>
          <p:cNvPr id="6" name="Рисунок 5" descr="b_021i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3429000"/>
            <a:ext cx="1843088" cy="2051179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  <a:softEdge rad="112500"/>
          </a:effectLst>
        </p:spPr>
      </p:pic>
      <p:pic>
        <p:nvPicPr>
          <p:cNvPr id="7" name="Рисунок 6" descr="b_053i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4286256"/>
            <a:ext cx="1843088" cy="2051179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  <a:softEdge rad="112500"/>
          </a:effectLst>
        </p:spPr>
      </p:pic>
      <p:pic>
        <p:nvPicPr>
          <p:cNvPr id="8" name="Рисунок 7" descr="t_021i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3702" y="2000240"/>
            <a:ext cx="2271716" cy="2528200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90000" dir="5400000" sy="-100000" algn="bl" rotWithShape="0"/>
            <a:softEdge rad="112500"/>
          </a:effectLst>
        </p:spPr>
      </p:pic>
    </p:spTree>
  </p:cSld>
  <p:clrMapOvr>
    <a:masterClrMapping/>
  </p:clrMapOvr>
  <p:transition advClick="0" advTm="2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>
                <a:alpha val="99000"/>
              </a:srgb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14290"/>
            <a:ext cx="8715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Зелёное море тайги…</a:t>
            </a:r>
          </a:p>
          <a:p>
            <a:r>
              <a:rPr lang="ru-RU" dirty="0" smtClean="0"/>
              <a:t>Её зелёные вершины как застывшие гребни океанской волны. Недаром говорят, что Приморье – край трёх океанов: морского, таёжного и горного. </a:t>
            </a:r>
            <a:endParaRPr lang="ru-RU" dirty="0"/>
          </a:p>
        </p:txBody>
      </p:sp>
      <p:pic>
        <p:nvPicPr>
          <p:cNvPr id="5" name="Рисунок 4" descr="biol147i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3786190"/>
            <a:ext cx="2414592" cy="2687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g_312i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1" y="1357298"/>
            <a:ext cx="2375055" cy="2643206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90000" dir="5400000" sy="-100000" algn="bl" rotWithShape="0"/>
            <a:softEdge rad="112500"/>
          </a:effectLst>
        </p:spPr>
      </p:pic>
      <p:pic>
        <p:nvPicPr>
          <p:cNvPr id="7" name="Рисунок 6" descr="M6654i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1142984"/>
            <a:ext cx="2628906" cy="2925718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90000" dir="5400000" sy="-100000" algn="bl" rotWithShape="0"/>
            <a:softEdge rad="112500"/>
          </a:effectLst>
        </p:spPr>
      </p:pic>
    </p:spTree>
  </p:cSld>
  <p:clrMapOvr>
    <a:masterClrMapping/>
  </p:clrMapOvr>
  <p:transition advClick="0"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2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700"/>
                            </p:stCondLst>
                            <p:childTnLst>
                              <p:par>
                                <p:cTn id="2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>
                <a:alpha val="99000"/>
              </a:srgb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85728"/>
            <a:ext cx="8715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Женьшень и виноград. Легендарный «корень жизни», родина которого -  Дальний Восток, и сладкая ягода представитель юга. Удивительное сочетание знойного юга и сурового севера. Многочисленные лианы, перепутанные виноградом.</a:t>
            </a:r>
            <a:endParaRPr lang="ru-RU" dirty="0"/>
          </a:p>
        </p:txBody>
      </p:sp>
      <p:pic>
        <p:nvPicPr>
          <p:cNvPr id="5" name="Рисунок 4" descr="Zh3231i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4000504"/>
            <a:ext cx="2071702" cy="2305604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  <a:softEdge rad="112500"/>
          </a:effectLst>
        </p:spPr>
      </p:pic>
      <p:pic>
        <p:nvPicPr>
          <p:cNvPr id="6" name="Рисунок 5" descr="v_541i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2643182"/>
            <a:ext cx="2214578" cy="2464611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90000" dir="5400000" sy="-100000" algn="bl" rotWithShape="0"/>
            <a:softEdge rad="112500"/>
          </a:effectLst>
        </p:spPr>
      </p:pic>
      <p:pic>
        <p:nvPicPr>
          <p:cNvPr id="7" name="Рисунок 6" descr="zh_002i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1285860"/>
            <a:ext cx="2343154" cy="2607704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90000" dir="5400000" sy="-100000" algn="bl" rotWithShape="0"/>
            <a:softEdge rad="112500"/>
          </a:effectLst>
        </p:spPr>
      </p:pic>
      <p:pic>
        <p:nvPicPr>
          <p:cNvPr id="8" name="Рисунок 7" descr="v01166i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60" y="928670"/>
            <a:ext cx="2486030" cy="2766711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  <a:softEdge rad="112500"/>
          </a:effectLst>
        </p:spPr>
      </p:pic>
    </p:spTree>
  </p:cSld>
  <p:clrMapOvr>
    <a:masterClrMapping/>
  </p:clrMapOvr>
  <p:transition advClick="0" advTm="14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0034" y="214290"/>
            <a:ext cx="8286808" cy="923330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/>
          </a:scene3d>
          <a:sp3d>
            <a:bevelT w="165100" prst="coolSlan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3175">
                  <a:solidFill>
                    <a:srgbClr val="00B0F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МОЯ  МАЛАЯ  РОДИНА</a:t>
            </a:r>
            <a:endParaRPr lang="ru-RU" sz="5400" b="1" cap="all" spc="0" dirty="0">
              <a:ln w="3175">
                <a:solidFill>
                  <a:srgbClr val="00B0F0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1500174"/>
            <a:ext cx="38576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Мой друг! Что может быть милей </a:t>
            </a:r>
          </a:p>
          <a:p>
            <a:r>
              <a:rPr lang="ru-RU" dirty="0" smtClean="0"/>
              <a:t>Бесценного родного края?</a:t>
            </a:r>
          </a:p>
          <a:p>
            <a:r>
              <a:rPr lang="ru-RU" dirty="0" smtClean="0"/>
              <a:t>Там солнце кажется светлей,</a:t>
            </a:r>
          </a:p>
          <a:p>
            <a:r>
              <a:rPr lang="ru-RU" dirty="0" smtClean="0"/>
              <a:t>Там радостней весна златая,</a:t>
            </a:r>
          </a:p>
          <a:p>
            <a:r>
              <a:rPr lang="ru-RU" dirty="0" smtClean="0"/>
              <a:t>Прохладней лёгкий ветерок,</a:t>
            </a:r>
          </a:p>
          <a:p>
            <a:r>
              <a:rPr lang="ru-RU" dirty="0" smtClean="0"/>
              <a:t>Душистее цветы, там холмы зеленее,</a:t>
            </a:r>
          </a:p>
          <a:p>
            <a:r>
              <a:rPr lang="ru-RU" dirty="0" smtClean="0"/>
              <a:t>Там сладостней звучит поток,</a:t>
            </a:r>
          </a:p>
          <a:p>
            <a:r>
              <a:rPr lang="ru-RU" dirty="0" smtClean="0"/>
              <a:t>Там соловей поёт звучнее,</a:t>
            </a:r>
          </a:p>
          <a:p>
            <a:r>
              <a:rPr lang="ru-RU" dirty="0" smtClean="0"/>
              <a:t>Там всё нас может восхищать,</a:t>
            </a:r>
          </a:p>
          <a:p>
            <a:r>
              <a:rPr lang="ru-RU" dirty="0" smtClean="0"/>
              <a:t>Там всё прекрасно, там всё мило,</a:t>
            </a:r>
          </a:p>
          <a:p>
            <a:r>
              <a:rPr lang="ru-RU" dirty="0" smtClean="0"/>
              <a:t>Там дни, как молнии, летят,</a:t>
            </a:r>
          </a:p>
          <a:p>
            <a:r>
              <a:rPr lang="ru-RU" dirty="0" smtClean="0"/>
              <a:t>Там нет тоски унылой,</a:t>
            </a:r>
          </a:p>
          <a:p>
            <a:r>
              <a:rPr lang="ru-RU" dirty="0" smtClean="0"/>
              <a:t>Там наше счастие живёт,</a:t>
            </a:r>
          </a:p>
          <a:p>
            <a:r>
              <a:rPr lang="ru-RU" dirty="0" smtClean="0"/>
              <a:t>Там только жизнью наслаждаться!</a:t>
            </a:r>
          </a:p>
        </p:txBody>
      </p:sp>
      <p:pic>
        <p:nvPicPr>
          <p:cNvPr id="10" name="Рисунок 9" descr="04t0321i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1142983"/>
            <a:ext cx="2566991" cy="19163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prim4i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3605510"/>
            <a:ext cx="2500330" cy="18666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</p:spTree>
  </p:cSld>
  <p:clrMapOvr>
    <a:masterClrMapping/>
  </p:clrMapOvr>
  <p:transition advClick="0" advTm="4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prim2i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714744" y="4714884"/>
            <a:ext cx="2066925" cy="154305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12" name="Рисунок 11" descr="06S0992i.bm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85786" y="4714884"/>
            <a:ext cx="1771650" cy="1971675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Прямоугольник 3"/>
          <p:cNvSpPr/>
          <p:nvPr/>
        </p:nvSpPr>
        <p:spPr>
          <a:xfrm>
            <a:off x="785786" y="285728"/>
            <a:ext cx="77153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</a:rPr>
              <a:t>ПРИМОРСКИЙ КРАЙ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142984"/>
            <a:ext cx="82153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Приморье!.. Край мужественных и отважных людей, рыболовов, моряков, строителей, геологов, шахтёров, лесозаготовителей.  Приморье – это неувядаемая слава революции, стойкость партизан в дни борьбы с интервентами и белогвардейцами,  подвиг советских  солдат в годы Великой Отечественной, это – непрестанная боевая готовность наших военных моряков и пограничников. Тут рубеж России.  Здесь, у линии перемены дат, одним из первых в стране дальневосточные рыбаки встречают солнце.  В Приморье вы увидите и буйные краски субтропиков, и осенний пожар тайги, распаханные квадраты хлебных полей и распадки зелёных от обилия растительных сопок, плантации виноградников и чеки рисоводческих хозяйств, непролазные снеговые покровы и великолепные приморские пляжи, немую красоту океана и суровую неприступность скал. </a:t>
            </a:r>
            <a:endParaRPr lang="ru-RU" dirty="0"/>
          </a:p>
        </p:txBody>
      </p:sp>
      <p:pic>
        <p:nvPicPr>
          <p:cNvPr id="11" name="Рисунок 10" descr="06S0991i.bmp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143768" y="4714884"/>
            <a:ext cx="1771650" cy="1971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advClick="0" advTm="46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50"/>
                            </p:stCondLst>
                            <p:childTnLst>
                              <p:par>
                                <p:cTn id="1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50"/>
                            </p:stCondLst>
                            <p:childTnLst>
                              <p:par>
                                <p:cTn id="2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50"/>
                            </p:stCondLst>
                            <p:childTnLst>
                              <p:par>
                                <p:cTn id="3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PragmaticaKMM" pitchFamily="2" charset="0"/>
              </a:rPr>
              <a:t>Самые древние поселения в Приморье, относящиеся к эпохе палеолита, были обнаружены на территории нынешнего Находкинского района. Настоящая история Приморья началась с его освоения русскими путешественниками, мореплавателями, исследователями. Территория Приморья (до 1917 — Южно-Уссурийский край) была включена в состав Российского государства по Аргунскому (1858) и Пекинскому (1860) договорам, юридически оформивших границы между Россией и Китаем. В административном отношении край стал частью Приморской области, образованной в 1856. В 1859 были обследовано северо-западное побережье Японского моря, основан военный пост Владивосток, будущая столица Приморья. Затем были основаны  другие военные посты (на озере Ханка, в бухте св. Ольги и др.). В 1865-69 гг. были построены первые казачьи поселки на реке Уссури (позднее возникло Уссурийское казачье войско).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PragmaticaKMM" pitchFamily="2" charset="0"/>
              </a:rPr>
              <a:t>Важную роль в освоении Приморья и всей Сибири сыграло строительство в конце 19 — начале 20 вв. Транссибирской железнодорожной магистрали, связавшей Дальний Восток с Центральной Россией. Промышленное освоение Приморья осуществлялось в первую очередь за счет разработки богатейших природных ресурсов, добычи рыбы и морепродуктов.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PragmaticaKMM" pitchFamily="2" charset="0"/>
              </a:rPr>
              <a:t>В 1918 Приморье было оккупировано американскими, японскими, английскими войсками. Были открыты филиалы иностранных банков и промышленные предприятия. При поддержке большевиков в 1920 была создана Дальневосточная республика (ДВР), которая силами Народно-революционной армии боролась с интервентами на Дальнем Востоке. В 1922 Дальний Восток присоединен к РСФСР. В 1922 край был преобразован в Приморскую губернию, которая входила в образованную на территории бывшей ДВР Дальневосточную область (ДВО). В 1926 ДВО была преобразована в Дальневосточный край (ДВК), а Приморская губерния сначала — во Владивостокский округ, затем (с 1932) — в Приморскую и Уссурийскую области. В 1938 был образован Приморский край.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Click="0" advTm="80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PragmaticaKMM" pitchFamily="2" charset="0"/>
              </a:rPr>
              <a:t>В 1920-е гг. в экономике Приморья доминирующую роль играл частный сектор. Две третьих экономики находилась в руках иностранного капитала. Но с конца 1920-х гг. город стал закрытым для иностранцев, все иностранные предприятия были вытеснены. В начале 1930-х гг. в Приморье началась форсированная индустриализация, а затем коллективизация. В годы сталинских репрессий арестам, ссылкам в лагеря и расстрелам подверглись десятки тысяч человек, была также проведена принудительная депортация из Приморья всех жителей корейской (в Казахстан и Среднюю Азию) и китайской (в основном в Китай) национальностей, всего около 200 тыс. человек. После окончания войны Приморский край продолжал развиваться как крупный промышленно-аграрный район Дальнего Востока. В 1992 Владивосток был открыт для иностранных граждан, стали возникать совместные предприятия.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Click="0" advTm="50000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7929618" cy="642942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428604"/>
            <a:ext cx="35004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 Владивостоке заканчиваются дороги земные и начинаются морские - на север, за Экватор, в Антарктиду. В 72 порта мира уходят отсюда голубые дороги.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Рисунок 6" descr="vlad06i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214289"/>
            <a:ext cx="4286280" cy="31998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214942" y="3857628"/>
            <a:ext cx="34290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Дальний Восток – главный рыбный цех нашей страны. Более трети всего улова поднимается здесь, на Тихом  океане. Рыбацкие экспедиции работают и за экватором и у берегов Чукотки.</a:t>
            </a:r>
            <a:endParaRPr lang="ru-RU" dirty="0"/>
          </a:p>
        </p:txBody>
      </p:sp>
      <p:pic>
        <p:nvPicPr>
          <p:cNvPr id="9" name="Рисунок 8" descr="Scan1001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3000372"/>
            <a:ext cx="3782554" cy="32540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2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71480"/>
            <a:ext cx="3000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Суровы зимы в океане. Но работа есть работа: на земле, на море и… подо льдом.</a:t>
            </a:r>
            <a:endParaRPr lang="ru-RU" dirty="0"/>
          </a:p>
        </p:txBody>
      </p:sp>
      <p:pic>
        <p:nvPicPr>
          <p:cNvPr id="3" name="Рисунок 2" descr="Scan100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86314" y="214289"/>
            <a:ext cx="4000528" cy="32158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715008" y="3857628"/>
            <a:ext cx="29289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Маяки зажигают на земле. Они как рука друга, протянутая каждому, кто уходит в океан .   Свет маяка- это свет Большой земли и её доброе напутствие. Счастливого плавания.</a:t>
            </a:r>
          </a:p>
          <a:p>
            <a:endParaRPr lang="ru-RU" dirty="0"/>
          </a:p>
        </p:txBody>
      </p:sp>
      <p:pic>
        <p:nvPicPr>
          <p:cNvPr id="5" name="Рисунок 4" descr="m_510i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2285992"/>
            <a:ext cx="3743345" cy="41659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90000" dir="5400000" sy="-100000" algn="bl" rotWithShape="0"/>
          </a:effectLst>
          <a:scene3d>
            <a:camera prst="perspectiveContrastingRightFacing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advClick="0" advTm="1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357166"/>
            <a:ext cx="8572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Во Владивостоке время оставило много памятников. Они как вехи его и нашей жизни. Вечный огонь у мемориала моряков торгового флота, погибших при исполнении  особых заданий правительства в годы Великой Отечественной войны.</a:t>
            </a:r>
          </a:p>
        </p:txBody>
      </p:sp>
      <p:pic>
        <p:nvPicPr>
          <p:cNvPr id="5" name="Рисунок 4" descr="mandi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786058"/>
            <a:ext cx="3055463" cy="3400435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 descr="Scan1003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43504" y="2214554"/>
            <a:ext cx="2729382" cy="42148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advClick="0" advTm="1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696</TotalTime>
  <Words>1243</Words>
  <Application>Microsoft Office PowerPoint</Application>
  <PresentationFormat>Экран (4:3)</PresentationFormat>
  <Paragraphs>44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WareZ Provider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www.PHILka.RU</dc:creator>
  <cp:lastModifiedBy>User</cp:lastModifiedBy>
  <cp:revision>83</cp:revision>
  <dcterms:created xsi:type="dcterms:W3CDTF">2008-11-08T06:49:36Z</dcterms:created>
  <dcterms:modified xsi:type="dcterms:W3CDTF">2012-07-17T08:16:51Z</dcterms:modified>
</cp:coreProperties>
</file>