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6" r:id="rId4"/>
    <p:sldId id="270" r:id="rId5"/>
    <p:sldId id="265" r:id="rId6"/>
    <p:sldId id="273" r:id="rId7"/>
    <p:sldId id="272" r:id="rId8"/>
    <p:sldId id="274" r:id="rId9"/>
    <p:sldId id="277" r:id="rId10"/>
    <p:sldId id="287" r:id="rId11"/>
    <p:sldId id="278" r:id="rId12"/>
    <p:sldId id="280" r:id="rId13"/>
    <p:sldId id="263" r:id="rId14"/>
    <p:sldId id="264" r:id="rId15"/>
    <p:sldId id="269" r:id="rId16"/>
    <p:sldId id="279" r:id="rId17"/>
    <p:sldId id="282" r:id="rId18"/>
    <p:sldId id="286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882A2-EF0F-4614-94DC-2C980043C35F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34BBB-13E3-418D-BC22-8DEAF3336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93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9801-C223-463E-B8C6-6D8EAA2B0416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30B69-9BDA-4C61-86D5-A1F55A072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1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30B69-9BDA-4C61-86D5-A1F55A0720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1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9"/>
            <a:ext cx="7414592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</a:rPr>
              <a:t> Опыт работы на тему:</a:t>
            </a:r>
            <a:r>
              <a:rPr lang="ru-RU" sz="3200" b="1" dirty="0" smtClean="0">
                <a:solidFill>
                  <a:schemeClr val="accent3"/>
                </a:solidFill>
              </a:rPr>
              <a:t/>
            </a:r>
            <a:br>
              <a:rPr lang="ru-RU" sz="3200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sz="2700" b="1" dirty="0" smtClean="0">
                <a:solidFill>
                  <a:schemeClr val="accent2"/>
                </a:solidFill>
              </a:rPr>
              <a:t>«обучение связной речи с использованием технологии «моделирование»</a:t>
            </a:r>
            <a:endParaRPr lang="ru-RU" sz="27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6" y="2420887"/>
            <a:ext cx="6984776" cy="3938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3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724228" cy="470952"/>
          </a:xfrm>
        </p:spPr>
        <p:txBody>
          <a:bodyPr/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704856" cy="648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1610"/>
          </a:xfrm>
        </p:spPr>
        <p:txBody>
          <a:bodyPr/>
          <a:lstStyle/>
          <a:p>
            <a:pPr algn="ctr"/>
            <a:r>
              <a:rPr lang="ru-RU" sz="1600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ВРЕМЕННО – ПРОСТРАНСТВЕННЫЙ ВИД МОДЕЛИРОВАНИЯ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>ИГРЫ НА ОПРЕДЕЛЕНИЕ НАСТРОЕНИЯ ГЕРОЕВ СКАЗОК</a:t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«ОПРЕДЕЛИ 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характер ГЕРОЯ  ОДНОЙ ЛИНИЕЙ»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00B050"/>
                </a:solidFill>
              </a:rPr>
              <a:t>художественное творчество. развитие речи</a:t>
            </a:r>
            <a:endParaRPr lang="ru-RU" sz="14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98501"/>
            <a:ext cx="401307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712"/>
            <a:ext cx="1355725" cy="1281658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68016"/>
            <a:ext cx="3672408" cy="2475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4" y="4149080"/>
            <a:ext cx="3973688" cy="2579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81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ВРЕМЕННО – ПРОСТРАНСТВЕННЫЙ ВИД МОДЕЛИРОВАНИЯ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888432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176464" cy="381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76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Первый этап работы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ru-RU" sz="1800" dirty="0" smtClean="0">
                <a:solidFill>
                  <a:srgbClr val="C00000"/>
                </a:solidFill>
              </a:rPr>
              <a:t>Работа со сказкой: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Знакомство со сказками;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Освоение специальных средств литературно – речевой деятельности: развитие звуковой стороны речи, словаря, грамматического строя, связной, выразительной речи;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Описание предметов с указанием их наглядных признаков: цвет, форма, величина, материал; и ненаглядных – грустный, весёлый</a:t>
            </a:r>
            <a:r>
              <a:rPr lang="ru-RU" dirty="0" smtClean="0"/>
              <a:t>.</a:t>
            </a:r>
          </a:p>
          <a:p>
            <a:pPr marL="0" indent="0" algn="ctr"/>
            <a:r>
              <a:rPr lang="ru-RU" sz="1800" dirty="0" smtClean="0">
                <a:solidFill>
                  <a:srgbClr val="C00000"/>
                </a:solidFill>
              </a:rPr>
              <a:t>Работа с моделями: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0070C0"/>
                </a:solidFill>
              </a:rPr>
              <a:t>Овладения самой моделью;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0070C0"/>
                </a:solidFill>
              </a:rPr>
              <a:t>Овладение способов замещения персонажей сказки условными обозначениями</a:t>
            </a:r>
          </a:p>
          <a:p>
            <a:pPr marL="0" indent="0"/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Второй этап работы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/>
            <a:r>
              <a:rPr lang="ru-RU" sz="1900" dirty="0" smtClean="0">
                <a:solidFill>
                  <a:srgbClr val="C00000"/>
                </a:solidFill>
              </a:rPr>
              <a:t>Работа со сказкой: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Обучение детей построению полных  и выразительных ответов на вопросы по содержанию прочитанного;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Описание картинок, игрушек, персонажей сказок по вопросам воспитателя, а так же выразительное чтение детям стихов;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Игры – драматизации по произведениям детской литературы с индивидуальными ролями, требующим от детей интонационной и мимической выразительности.</a:t>
            </a:r>
          </a:p>
          <a:p>
            <a:pPr marL="0" indent="0" algn="ctr"/>
            <a:r>
              <a:rPr lang="ru-RU" dirty="0" smtClean="0">
                <a:solidFill>
                  <a:srgbClr val="C00000"/>
                </a:solidFill>
              </a:rPr>
              <a:t>Работа с моделями: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0070C0"/>
                </a:solidFill>
              </a:rPr>
              <a:t>Формирование умения отбирать условные заместители для обозначения персонажей сказки и узнавать различные сказочные ситуации по показу на заместителях;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smtClean="0">
                <a:solidFill>
                  <a:srgbClr val="0070C0"/>
                </a:solidFill>
              </a:rPr>
              <a:t>Развитие умения использовать готовую пространственную модель (наглядный план сказки) при пересказе знакомой сказки, а затем уметь самостоятельно строить пространственную модель  сказки.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Третий этап работы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520940" cy="3483725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 Работа со сказкой: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Выделение в литературном произведении эпитетов, сравнений и их активное использование детьми при описании предметов, пересказе сказок, сочинении историй.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Работа с моделями: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70C0"/>
                </a:solidFill>
              </a:rPr>
              <a:t>Умение самостоятельно строить  и использовать пространственные модели при пересказе, сочинении сказок;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70C0"/>
                </a:solidFill>
              </a:rPr>
              <a:t>Развитие способностей к представлению воображаемой ситуации с разнообразными деталями.</a:t>
            </a:r>
          </a:p>
          <a:p>
            <a:pPr>
              <a:buFont typeface="Courier New" pitchFamily="49" charset="0"/>
              <a:buChar char="o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0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ГРАФИЧЕСКАЯ АНАЛОГИЯ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РАЗВИТИЕ РЕЧИ. познание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26" y="1628800"/>
            <a:ext cx="4248472" cy="3283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744416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45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Результаты работы: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052736"/>
            <a:ext cx="7520940" cy="475252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3"/>
                </a:solidFill>
              </a:rPr>
              <a:t> 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sz="1800" dirty="0" smtClean="0">
                <a:solidFill>
                  <a:srgbClr val="0070C0"/>
                </a:solidFill>
              </a:rPr>
              <a:t>У  </a:t>
            </a:r>
            <a:r>
              <a:rPr lang="ru-RU" sz="1800" dirty="0">
                <a:solidFill>
                  <a:srgbClr val="0070C0"/>
                </a:solidFill>
              </a:rPr>
              <a:t>детей увеличился круг знаний об окружающей действительности;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solidFill>
                  <a:srgbClr val="0070C0"/>
                </a:solidFill>
              </a:rPr>
              <a:t> Дети стали активнее использовать в речи антонимы, </a:t>
            </a:r>
            <a:r>
              <a:rPr lang="ru-RU" sz="1800" dirty="0" smtClean="0">
                <a:solidFill>
                  <a:srgbClr val="0070C0"/>
                </a:solidFill>
              </a:rPr>
              <a:t>синонимы, сравнения</a:t>
            </a:r>
            <a:r>
              <a:rPr lang="ru-RU" sz="1800" dirty="0">
                <a:solidFill>
                  <a:srgbClr val="0070C0"/>
                </a:solidFill>
              </a:rPr>
              <a:t>, </a:t>
            </a:r>
            <a:r>
              <a:rPr lang="ru-RU" sz="1800" dirty="0" smtClean="0">
                <a:solidFill>
                  <a:srgbClr val="0070C0"/>
                </a:solidFill>
              </a:rPr>
              <a:t>прилагательные</a:t>
            </a:r>
            <a:r>
              <a:rPr lang="ru-RU" sz="1800" dirty="0">
                <a:solidFill>
                  <a:srgbClr val="0070C0"/>
                </a:solidFill>
              </a:rPr>
              <a:t>;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На вопросы воспитателя стали отвечать полными, выразительными ответами;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solidFill>
                  <a:srgbClr val="0070C0"/>
                </a:solidFill>
              </a:rPr>
              <a:t>Появился интерес к заучиванию стихов  и </a:t>
            </a:r>
            <a:r>
              <a:rPr lang="ru-RU" sz="1800" dirty="0" err="1" smtClean="0">
                <a:solidFill>
                  <a:srgbClr val="0070C0"/>
                </a:solidFill>
              </a:rPr>
              <a:t>потешек</a:t>
            </a:r>
            <a:r>
              <a:rPr lang="ru-RU" sz="1800" dirty="0" smtClean="0">
                <a:solidFill>
                  <a:srgbClr val="0070C0"/>
                </a:solidFill>
              </a:rPr>
              <a:t>;</a:t>
            </a:r>
            <a:endParaRPr lang="ru-RU" sz="18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>
                <a:solidFill>
                  <a:srgbClr val="0070C0"/>
                </a:solidFill>
              </a:rPr>
              <a:t> Большинство из ребят умеют самостоятельно рассказывать сказки, пытаются составлять свои . 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solidFill>
                  <a:srgbClr val="0070C0"/>
                </a:solidFill>
              </a:rPr>
              <a:t>Дети преодолевают робость, </a:t>
            </a:r>
            <a:r>
              <a:rPr lang="ru-RU" sz="1800" dirty="0" smtClean="0">
                <a:solidFill>
                  <a:srgbClr val="0070C0"/>
                </a:solidFill>
              </a:rPr>
              <a:t>застенчивость</a:t>
            </a:r>
            <a:r>
              <a:rPr lang="ru-RU" sz="1800" dirty="0">
                <a:solidFill>
                  <a:srgbClr val="0070C0"/>
                </a:solidFill>
              </a:rPr>
              <a:t>, учатся свободно держаться перед </a:t>
            </a:r>
            <a:r>
              <a:rPr lang="ru-RU" sz="1800" dirty="0" smtClean="0">
                <a:solidFill>
                  <a:srgbClr val="0070C0"/>
                </a:solidFill>
              </a:rPr>
              <a:t>аудиторией.</a:t>
            </a:r>
            <a:r>
              <a:rPr lang="ru-RU" sz="1800" dirty="0">
                <a:solidFill>
                  <a:srgbClr val="0070C0"/>
                </a:solidFill>
              </a:rPr>
              <a:t> 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287376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Список литературы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 Русские сказки, сборник в обработке О.А. БОГДАНОВОЙ, Ленинград, 1991.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Сказки в обработке </a:t>
            </a:r>
            <a:r>
              <a:rPr lang="ru-RU" dirty="0" err="1" smtClean="0">
                <a:solidFill>
                  <a:srgbClr val="0070C0"/>
                </a:solidFill>
              </a:rPr>
              <a:t>А.Н.Толстого.Москва</a:t>
            </a:r>
            <a:r>
              <a:rPr lang="ru-RU" dirty="0" smtClean="0">
                <a:solidFill>
                  <a:srgbClr val="0070C0"/>
                </a:solidFill>
              </a:rPr>
              <a:t>, «Детская литература», 1987.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Сказки народов мира. Сборник 12 </a:t>
            </a:r>
            <a:r>
              <a:rPr lang="ru-RU" dirty="0" err="1" smtClean="0">
                <a:solidFill>
                  <a:srgbClr val="0070C0"/>
                </a:solidFill>
              </a:rPr>
              <a:t>томов.Москва</a:t>
            </a:r>
            <a:r>
              <a:rPr lang="ru-RU" dirty="0" smtClean="0">
                <a:solidFill>
                  <a:srgbClr val="0070C0"/>
                </a:solidFill>
              </a:rPr>
              <a:t> – Минск.,1992.</a:t>
            </a:r>
          </a:p>
          <a:p>
            <a:pPr>
              <a:buFont typeface="+mj-lt"/>
              <a:buAutoNum type="arabicPeriod"/>
            </a:pPr>
            <a:r>
              <a:rPr lang="ru-RU" dirty="0" err="1" smtClean="0">
                <a:solidFill>
                  <a:srgbClr val="0070C0"/>
                </a:solidFill>
              </a:rPr>
              <a:t>Л.Венгер</a:t>
            </a:r>
            <a:r>
              <a:rPr lang="ru-RU" dirty="0" smtClean="0">
                <a:solidFill>
                  <a:srgbClr val="0070C0"/>
                </a:solidFill>
              </a:rPr>
              <a:t>, О. Дьяченко, К. </a:t>
            </a:r>
            <a:r>
              <a:rPr lang="ru-RU" dirty="0" err="1" smtClean="0">
                <a:solidFill>
                  <a:srgbClr val="0070C0"/>
                </a:solidFill>
              </a:rPr>
              <a:t>Крулехт</a:t>
            </a:r>
            <a:r>
              <a:rPr lang="ru-RU" dirty="0" smtClean="0">
                <a:solidFill>
                  <a:srgbClr val="0070C0"/>
                </a:solidFill>
              </a:rPr>
              <a:t>. Дошкольное обучение: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Программа, направление на развитие способностей. « </a:t>
            </a:r>
            <a:r>
              <a:rPr lang="ru-RU" dirty="0" err="1" smtClean="0">
                <a:solidFill>
                  <a:srgbClr val="0070C0"/>
                </a:solidFill>
              </a:rPr>
              <a:t>Дощкольное</a:t>
            </a:r>
            <a:r>
              <a:rPr lang="ru-RU" dirty="0" smtClean="0">
                <a:solidFill>
                  <a:srgbClr val="0070C0"/>
                </a:solidFill>
              </a:rPr>
              <a:t> воспитание» № 9 – 10, 1992.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Л.Венгер</a:t>
            </a:r>
            <a:r>
              <a:rPr lang="ru-RU" dirty="0" smtClean="0">
                <a:solidFill>
                  <a:srgbClr val="0070C0"/>
                </a:solidFill>
              </a:rPr>
              <a:t>  Развитие способности к наглядному пространственному моделированию дошкольное воспитание. – 1982. - № 3 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С. </a:t>
            </a:r>
            <a:r>
              <a:rPr lang="ru-RU" dirty="0" err="1" smtClean="0">
                <a:solidFill>
                  <a:srgbClr val="0070C0"/>
                </a:solidFill>
              </a:rPr>
              <a:t>В.Войкова</a:t>
            </a:r>
            <a:r>
              <a:rPr lang="ru-RU" dirty="0" smtClean="0">
                <a:solidFill>
                  <a:srgbClr val="0070C0"/>
                </a:solidFill>
              </a:rPr>
              <a:t> «Развитие лексики и грамматического строя речи у дошкольников».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585" y="375285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Опыт работы 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Снетковой Елены Геннадьевны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dirty="0">
                <a:solidFill>
                  <a:schemeClr val="accent3"/>
                </a:solidFill>
              </a:rPr>
              <a:t>в</a:t>
            </a:r>
            <a:r>
              <a:rPr lang="ru-RU" sz="2400" dirty="0" smtClean="0">
                <a:solidFill>
                  <a:schemeClr val="accent3"/>
                </a:solidFill>
              </a:rPr>
              <a:t>оспитатель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3"/>
                </a:solidFill>
              </a:rPr>
              <a:t>п</a:t>
            </a:r>
            <a:r>
              <a:rPr lang="ru-RU" sz="2400" dirty="0" smtClean="0">
                <a:solidFill>
                  <a:schemeClr val="accent3"/>
                </a:solidFill>
              </a:rPr>
              <a:t>ервая квалификационная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3"/>
                </a:solidFill>
              </a:rPr>
              <a:t>Категория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«Детский сад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Комбинированного вида « Теремок»»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Город Тулун 2015год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936104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Наглядное моделирование -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</a:rPr>
              <a:t>э</a:t>
            </a:r>
            <a:r>
              <a:rPr lang="ru-RU" sz="3600" dirty="0" smtClean="0">
                <a:solidFill>
                  <a:srgbClr val="0070C0"/>
                </a:solidFill>
              </a:rPr>
              <a:t>то воспроизведение существенных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свойств  изучаемого объекта ,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создание его заместителя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и работа с ним.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Три вида моделирования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sz="1800" dirty="0" smtClean="0">
                <a:solidFill>
                  <a:srgbClr val="0070C0"/>
                </a:solidFill>
              </a:rPr>
              <a:t>1. </a:t>
            </a:r>
            <a:r>
              <a:rPr lang="ru-RU" sz="1800" dirty="0" err="1" smtClean="0">
                <a:solidFill>
                  <a:srgbClr val="0070C0"/>
                </a:solidFill>
              </a:rPr>
              <a:t>Сериационный</a:t>
            </a:r>
            <a:r>
              <a:rPr lang="ru-RU" sz="1800" dirty="0" smtClean="0">
                <a:solidFill>
                  <a:srgbClr val="0070C0"/>
                </a:solidFill>
              </a:rPr>
              <a:t>  ряд</a:t>
            </a:r>
          </a:p>
          <a:p>
            <a:pPr marL="0" indent="0"/>
            <a:r>
              <a:rPr lang="ru-RU" sz="1800" dirty="0" smtClean="0">
                <a:solidFill>
                  <a:srgbClr val="00B0F0"/>
                </a:solidFill>
              </a:rPr>
              <a:t>Цель : </a:t>
            </a:r>
            <a:r>
              <a:rPr lang="ru-RU" sz="1800" dirty="0" smtClean="0">
                <a:solidFill>
                  <a:srgbClr val="C00000"/>
                </a:solidFill>
              </a:rPr>
              <a:t>развивать умения использовать заместители для обозначения главного героя, понимать текст на основе построения наглядной модели.</a:t>
            </a:r>
          </a:p>
          <a:p>
            <a:pPr marL="0" indent="0"/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2. Двигательный</a:t>
            </a:r>
          </a:p>
          <a:p>
            <a:pPr marL="0" indent="0"/>
            <a:r>
              <a:rPr lang="ru-RU" sz="1800" dirty="0" smtClean="0">
                <a:solidFill>
                  <a:srgbClr val="00B0F0"/>
                </a:solidFill>
              </a:rPr>
              <a:t>Цель :</a:t>
            </a:r>
            <a:r>
              <a:rPr lang="ru-RU" sz="1800" dirty="0" smtClean="0">
                <a:solidFill>
                  <a:srgbClr val="C00000"/>
                </a:solidFill>
              </a:rPr>
              <a:t> развивать  умение подбирать заместители по заданному внешнему признаку, учить строить двигательную модель</a:t>
            </a:r>
            <a:r>
              <a:rPr lang="ru-RU" sz="1800" dirty="0" smtClean="0">
                <a:solidFill>
                  <a:srgbClr val="00B0F0"/>
                </a:solidFill>
              </a:rPr>
              <a:t>.</a:t>
            </a:r>
          </a:p>
          <a:p>
            <a:pPr marL="0" indent="0"/>
            <a:r>
              <a:rPr lang="ru-RU" sz="1800" dirty="0" smtClean="0">
                <a:solidFill>
                  <a:srgbClr val="0070C0"/>
                </a:solidFill>
              </a:rPr>
              <a:t>3. Временно – пространственный</a:t>
            </a:r>
          </a:p>
          <a:p>
            <a:pPr marL="0" indent="0"/>
            <a:r>
              <a:rPr lang="ru-RU" sz="1800" dirty="0" smtClean="0">
                <a:solidFill>
                  <a:srgbClr val="00B0F0"/>
                </a:solidFill>
              </a:rPr>
              <a:t>Цель :</a:t>
            </a:r>
            <a:r>
              <a:rPr lang="ru-RU" sz="1800" dirty="0" smtClean="0">
                <a:solidFill>
                  <a:srgbClr val="C00000"/>
                </a:solidFill>
              </a:rPr>
              <a:t> Учить детей выделять основную сюжетную линию сказки;</a:t>
            </a:r>
          </a:p>
          <a:p>
            <a:pPr marL="0" indent="0"/>
            <a:r>
              <a:rPr lang="ru-RU" sz="1800" dirty="0" smtClean="0">
                <a:solidFill>
                  <a:srgbClr val="C00000"/>
                </a:solidFill>
              </a:rPr>
              <a:t>Развивать умение составлять временно – пространственную модель, как  наглядный план для рассказывания.</a:t>
            </a:r>
          </a:p>
          <a:p>
            <a:pPr marL="0" indent="0"/>
            <a:endParaRPr lang="ru-RU" sz="1800" dirty="0" smtClean="0">
              <a:solidFill>
                <a:srgbClr val="C0000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ru-RU" dirty="0" smtClean="0"/>
          </a:p>
          <a:p>
            <a:pPr marL="0" indent="0"/>
            <a:endParaRPr lang="ru-RU" dirty="0" smtClean="0"/>
          </a:p>
          <a:p>
            <a:pPr marL="0" indent="0"/>
            <a:endParaRPr lang="ru-RU" dirty="0" smtClean="0"/>
          </a:p>
          <a:p>
            <a:pPr marL="400050" indent="-400050">
              <a:buFont typeface="+mj-lt"/>
              <a:buAutoNum type="romanU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9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97874" cy="720080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сЕРИАЦИОННЫЙ</a:t>
            </a:r>
            <a:r>
              <a:rPr lang="ru-RU" b="1" dirty="0" smtClean="0">
                <a:solidFill>
                  <a:srgbClr val="C00000"/>
                </a:solidFill>
              </a:rPr>
              <a:t> ВИД МОДЕЛИРОВАНИЯ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РУССКАЯ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НАРОДНАЯ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СКАЗКА - </a:t>
            </a:r>
            <a:r>
              <a:rPr lang="ru-RU" dirty="0" smtClean="0">
                <a:solidFill>
                  <a:schemeClr val="accent2"/>
                </a:solidFill>
              </a:rPr>
              <a:t>« РЕПКА»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7" y="1484784"/>
            <a:ext cx="7922417" cy="3383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915816" y="5089127"/>
            <a:ext cx="864096" cy="1487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1560" y="5220593"/>
            <a:ext cx="1728192" cy="148761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317603"/>
            <a:ext cx="792088" cy="129727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484773"/>
            <a:ext cx="720080" cy="10719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5678172"/>
            <a:ext cx="687660" cy="8559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5852193"/>
            <a:ext cx="660438" cy="6623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28384" y="6113852"/>
            <a:ext cx="525066" cy="400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ИЗОБРАЖЕНИЕ ГЕРОЕВ СКАЗКИ «ТЕРЕМОК» В ЦВЕТЕ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5688632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1331640" y="4065090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07407" y="408992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47864" y="4094856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27984" y="4094856"/>
            <a:ext cx="914400" cy="914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14739" y="4065090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63394" y="4020266"/>
            <a:ext cx="914400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СЕРИАЦИОННЫЙ ВИД МОДЕЛИРОВАНИЯ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СКАЗКИ « РЕПКА»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254946" cy="370711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28" y="1196752"/>
            <a:ext cx="4338067" cy="374441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486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144016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СЕРИАЦИОННЫЙ  ВИД МОДЕЛИРОВАНИЯ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err="1" smtClean="0">
                <a:solidFill>
                  <a:srgbClr val="C00000"/>
                </a:solidFill>
              </a:rPr>
              <a:t>скаЗКИ</a:t>
            </a:r>
            <a:r>
              <a:rPr lang="ru-RU" sz="2400" dirty="0" smtClean="0">
                <a:solidFill>
                  <a:srgbClr val="C00000"/>
                </a:solidFill>
              </a:rPr>
              <a:t> - « ТЕРЕМОК»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79"/>
            <a:ext cx="4032448" cy="32403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98" y="1276003"/>
            <a:ext cx="3769543" cy="3167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4623"/>
            <a:ext cx="7520940" cy="172819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ДВИГАТЕЛЬНЫЙ ВИД МОДЕЛИРОВАНИЯ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СКАЗКА « КОЛОБОК» ( НА НОВЫЙ ЛАД)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Познание. РАЗВИТИЕ РЕЧИ. коммуникация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4601068"/>
            <a:ext cx="609600" cy="6256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88843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899592" y="4612357"/>
            <a:ext cx="643466" cy="61439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91680" y="4584945"/>
            <a:ext cx="603035" cy="6369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425730" y="4567200"/>
            <a:ext cx="580066" cy="6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31840" y="4553513"/>
            <a:ext cx="642698" cy="60311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923928" y="4571256"/>
            <a:ext cx="576064" cy="58536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68" y="1237419"/>
            <a:ext cx="4587681" cy="4063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90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2074</TotalTime>
  <Words>486</Words>
  <Application>Microsoft Office PowerPoint</Application>
  <PresentationFormat>Экран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 Опыт работы на тему:  «обучение связной речи с использованием технологии «моделирование»</vt:lpstr>
      <vt:lpstr>Опыт работы </vt:lpstr>
      <vt:lpstr>Наглядное моделирование -</vt:lpstr>
      <vt:lpstr>Три вида моделирования</vt:lpstr>
      <vt:lpstr>сЕРИАЦИОННЫЙ ВИД МОДЕЛИРОВАНИЯ РУССКАЯ НАРОДНАЯ СКАЗКА - « РЕПКА»</vt:lpstr>
      <vt:lpstr>ИЗОБРАЖЕНИЕ ГЕРОЕВ СКАЗКИ «ТЕРЕМОК» В ЦВЕТЕ</vt:lpstr>
      <vt:lpstr>СЕРИАЦИОННЫЙ ВИД МОДЕЛИРОВАНИЯ  СКАЗКИ « РЕПКА»</vt:lpstr>
      <vt:lpstr>СЕРИАЦИОННЫЙ  ВИД МОДЕЛИРОВАНИЯ скаЗКИ - « ТЕРЕМОК»</vt:lpstr>
      <vt:lpstr>ДВИГАТЕЛЬНЫЙ ВИД МОДЕЛИРОВАНИЯ СКАЗКА « КОЛОБОК» ( НА НОВЫЙ ЛАД) Познание. РАЗВИТИЕ РЕЧИ. коммуникация  </vt:lpstr>
      <vt:lpstr>Презентация PowerPoint</vt:lpstr>
      <vt:lpstr> ВРЕМЕННО – ПРОСТРАНСТВЕННЫЙ ВИД МОДЕЛИРОВАНИЯ ИГРЫ НА ОПРЕДЕЛЕНИЕ НАСТРОЕНИЯ ГЕРОЕВ СКАЗОК «ОПРЕДЕЛИ  характер ГЕРОЯ  ОДНОЙ ЛИНИЕЙ» художественное творчество. развитие речи</vt:lpstr>
      <vt:lpstr>ВРЕМЕННО – ПРОСТРАНСТВЕННЫЙ ВИД МОДЕЛИРОВАНИЯ</vt:lpstr>
      <vt:lpstr>Первый этап работы</vt:lpstr>
      <vt:lpstr>Второй этап работы</vt:lpstr>
      <vt:lpstr>Третий этап работы</vt:lpstr>
      <vt:lpstr>ГРАФИЧЕСКАЯ АНАЛОГИЯ РАЗВИТИЕ РЕЧИ. познание</vt:lpstr>
      <vt:lpstr>Результаты работы:</vt:lpstr>
      <vt:lpstr>СПАСИБО ЗА ВНИМАНИЕ!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Дмитрий Каленюк</cp:lastModifiedBy>
  <cp:revision>104</cp:revision>
  <dcterms:created xsi:type="dcterms:W3CDTF">2014-12-07T08:44:40Z</dcterms:created>
  <dcterms:modified xsi:type="dcterms:W3CDTF">2015-11-21T03:20:11Z</dcterms:modified>
</cp:coreProperties>
</file>