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55" r:id="rId3"/>
    <p:sldId id="356" r:id="rId4"/>
    <p:sldId id="358" r:id="rId5"/>
    <p:sldId id="281" r:id="rId6"/>
    <p:sldId id="359" r:id="rId7"/>
    <p:sldId id="301" r:id="rId8"/>
    <p:sldId id="302" r:id="rId9"/>
    <p:sldId id="329" r:id="rId10"/>
    <p:sldId id="332" r:id="rId11"/>
    <p:sldId id="315" r:id="rId12"/>
    <p:sldId id="284" r:id="rId13"/>
    <p:sldId id="303" r:id="rId14"/>
    <p:sldId id="336" r:id="rId15"/>
    <p:sldId id="346" r:id="rId16"/>
    <p:sldId id="371" r:id="rId17"/>
    <p:sldId id="363" r:id="rId18"/>
    <p:sldId id="364" r:id="rId19"/>
    <p:sldId id="365" r:id="rId20"/>
    <p:sldId id="366" r:id="rId21"/>
    <p:sldId id="367" r:id="rId22"/>
    <p:sldId id="368" r:id="rId23"/>
    <p:sldId id="370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962" autoAdjust="0"/>
  </p:normalViewPr>
  <p:slideViewPr>
    <p:cSldViewPr>
      <p:cViewPr varScale="1">
        <p:scale>
          <a:sx n="70" d="100"/>
          <a:sy n="70" d="100"/>
        </p:scale>
        <p:origin x="-136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EA5B7-BAAA-4E64-BC5C-303D75089B34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A1F0C-CDFB-411A-8BBE-655F0ABCA6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EA5B7-BAAA-4E64-BC5C-303D75089B34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A1F0C-CDFB-411A-8BBE-655F0ABCA6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EA5B7-BAAA-4E64-BC5C-303D75089B34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A1F0C-CDFB-411A-8BBE-655F0ABCA6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EA5B7-BAAA-4E64-BC5C-303D75089B34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A1F0C-CDFB-411A-8BBE-655F0ABCA6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EA5B7-BAAA-4E64-BC5C-303D75089B34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A1F0C-CDFB-411A-8BBE-655F0ABCA6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EA5B7-BAAA-4E64-BC5C-303D75089B34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A1F0C-CDFB-411A-8BBE-655F0ABCA6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EA5B7-BAAA-4E64-BC5C-303D75089B34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A1F0C-CDFB-411A-8BBE-655F0ABCA6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EA5B7-BAAA-4E64-BC5C-303D75089B34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A1F0C-CDFB-411A-8BBE-655F0ABCA6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EA5B7-BAAA-4E64-BC5C-303D75089B34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A1F0C-CDFB-411A-8BBE-655F0ABCA6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EA5B7-BAAA-4E64-BC5C-303D75089B34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A1F0C-CDFB-411A-8BBE-655F0ABCA6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EA5B7-BAAA-4E64-BC5C-303D75089B34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A1F0C-CDFB-411A-8BBE-655F0ABCA6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1EA5B7-BAAA-4E64-BC5C-303D75089B34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CA1F0C-CDFB-411A-8BBE-655F0ABCA68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3933056"/>
            <a:ext cx="5486400" cy="1512168"/>
          </a:xfrm>
        </p:spPr>
        <p:txBody>
          <a:bodyPr>
            <a:no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КОНСУЛЬТАЦИЯ</a:t>
            </a:r>
          </a:p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УЧИТЕЛЯ- ЛОГОПЕДА  М.Н.ВОЙТЕНКО</a:t>
            </a:r>
          </a:p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НА ТЕМУ «РАЗВИТИЕ РЕЧИ ДЕТЕЙ ПОСРЕДСТВОМ ТЕАТРАЛИЗОВАННОЙ ДЕЯТЕЛЬНОСТИ В СООТВЕТСТВИИ С ФГОС ДО</a:t>
            </a:r>
          </a:p>
          <a:p>
            <a:pPr algn="ctr"/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99792" y="980728"/>
            <a:ext cx="3571800" cy="2678850"/>
          </a:xfrm>
          <a:ln w="7620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ВИДЫ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ДЕЯТЕЛЬНОСТИ </a:t>
            </a: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ПРОЦЕССЕ СОЗДАНИЯ ТЕАТРАЛИЗОВАННОГО ПРЕДСТАВЛЕНИЯ</a:t>
            </a: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/>
              <a:t> 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lvl="0"/>
            <a:r>
              <a:rPr lang="ru-RU" b="1" dirty="0">
                <a:latin typeface="Times New Roman" pitchFamily="18" charset="0"/>
                <a:cs typeface="Times New Roman" pitchFamily="18" charset="0"/>
              </a:rPr>
              <a:t>Чтение сценария сказки и беседа по содержанию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(определение главной мысли, нравственной направленности, обсуждение характеров героев, причин их действий и поступков)</a:t>
            </a:r>
          </a:p>
          <a:p>
            <a:pPr lvl="0"/>
            <a:r>
              <a:rPr lang="ru-RU" b="1" dirty="0">
                <a:latin typeface="Times New Roman" pitchFamily="18" charset="0"/>
                <a:cs typeface="Times New Roman" pitchFamily="18" charset="0"/>
              </a:rPr>
              <a:t>Чтение по ролям (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поиск выразительных интонаций, мимики, жестов, обсуждение кандидатур на роли)</a:t>
            </a:r>
          </a:p>
          <a:p>
            <a:pPr lvl="0"/>
            <a:r>
              <a:rPr lang="ru-RU" b="1" dirty="0">
                <a:latin typeface="Times New Roman" pitchFamily="18" charset="0"/>
                <a:cs typeface="Times New Roman" pitchFamily="18" charset="0"/>
              </a:rPr>
              <a:t>Знакомство со вступлением, работа с рассказчиками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(беседа о начале сказки – действия, поиск выразительных интонаций, мимики, жестов; нацеливание на то, что характер рассказывающих сказку должен быть разным)</a:t>
            </a:r>
          </a:p>
          <a:p>
            <a:pPr lvl="0"/>
            <a:r>
              <a:rPr lang="ru-RU" b="1" dirty="0">
                <a:latin typeface="Times New Roman" pitchFamily="18" charset="0"/>
                <a:cs typeface="Times New Roman" pitchFamily="18" charset="0"/>
              </a:rPr>
              <a:t>Работа над интонацией и выразительностью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(дыхание, артикуляция, четкое звукопроизношение,  дикция)</a:t>
            </a:r>
          </a:p>
          <a:p>
            <a:pPr lvl="0"/>
            <a:r>
              <a:rPr lang="ru-RU" b="1" dirty="0">
                <a:latin typeface="Times New Roman" pitchFamily="18" charset="0"/>
                <a:cs typeface="Times New Roman" pitchFamily="18" charset="0"/>
              </a:rPr>
              <a:t>Знакомство с музыкальным оформлением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 эмоциональный отклик на музыку, стремление показать её в движении, беседа об изобразительности музыки, сопровождающей действие сказки)</a:t>
            </a:r>
          </a:p>
          <a:p>
            <a:pPr lvl="0"/>
            <a:r>
              <a:rPr lang="ru-RU" b="1" dirty="0">
                <a:latin typeface="Times New Roman" pitchFamily="18" charset="0"/>
                <a:cs typeface="Times New Roman" pitchFamily="18" charset="0"/>
              </a:rPr>
              <a:t>Разучивание рисунка танцевальных номеров (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поиск выразительных движений для воплощения образов, заучивание последовательности танцевальных движений)</a:t>
            </a:r>
          </a:p>
          <a:p>
            <a:pPr lvl="0"/>
            <a:r>
              <a:rPr lang="ru-RU" b="1" dirty="0">
                <a:latin typeface="Times New Roman" pitchFamily="18" charset="0"/>
                <a:cs typeface="Times New Roman" pitchFamily="18" charset="0"/>
              </a:rPr>
              <a:t>Драматизация сказочного действия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(индивидуальная работа над монологами, диалогами, связывание их в единое целое, совместный поиск выразительных средств)</a:t>
            </a:r>
          </a:p>
          <a:p>
            <a:pPr lvl="0"/>
            <a:r>
              <a:rPr lang="ru-RU" b="1" dirty="0">
                <a:latin typeface="Times New Roman" pitchFamily="18" charset="0"/>
                <a:cs typeface="Times New Roman" pitchFamily="18" charset="0"/>
              </a:rPr>
              <a:t>Работа над фонограммой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(знакомство с шумовыми и световыми эффектами сказочного оформления)</a:t>
            </a:r>
          </a:p>
          <a:p>
            <a:pPr lvl="0"/>
            <a:r>
              <a:rPr lang="ru-RU" b="1" dirty="0">
                <a:latin typeface="Times New Roman" pitchFamily="18" charset="0"/>
                <a:cs typeface="Times New Roman" pitchFamily="18" charset="0"/>
              </a:rPr>
              <a:t>Работа над массовкой (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поиск мизансцен для появления на сцене во время действия, ориентировка на сцене, отработка синхронизации движений, заучивание временной последовательности появления на сцене)</a:t>
            </a:r>
          </a:p>
          <a:p>
            <a:pPr lvl="0"/>
            <a:r>
              <a:rPr lang="ru-RU" b="1" dirty="0">
                <a:latin typeface="Times New Roman" pitchFamily="18" charset="0"/>
                <a:cs typeface="Times New Roman" pitchFamily="18" charset="0"/>
              </a:rPr>
              <a:t>Объединенная репетиция (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соединение всех выученных сцен в спектакле, работа над согласованностью и последовательностью действий детей, обогащение эмоциональной сферы детей через массовое общение, воспитание сотрудничества и взаимопомощи)</a:t>
            </a:r>
          </a:p>
          <a:p>
            <a:pPr lvl="0"/>
            <a:r>
              <a:rPr lang="ru-RU" b="1" dirty="0">
                <a:latin typeface="Times New Roman" pitchFamily="18" charset="0"/>
                <a:cs typeface="Times New Roman" pitchFamily="18" charset="0"/>
              </a:rPr>
              <a:t>Генеральная репетиция в костюмах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(привыкание к сказочному костюму для комфортного ощущения в нём во время спектакля)</a:t>
            </a:r>
          </a:p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68980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29444"/>
            <a:ext cx="8229600" cy="850106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СТРУКТУРА ЗАНЯТИЯ ПО СПЕЦИАЛЬНО ОРГАНИЗОВАННОЙ ТЕАТРАЛИЗОВАННОЙ ДЕЯТЕЛЬНОСТИ</a:t>
            </a:r>
            <a:endParaRPr lang="ru-RU"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052736"/>
            <a:ext cx="878497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РАЗМИНКА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включает в себя сценическое движение, сценическую речь и индивидуальную работу. Продолжительность разминки около 5 мин.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200" i="1" u="sng" dirty="0">
                <a:latin typeface="Times New Roman" pitchFamily="18" charset="0"/>
                <a:cs typeface="Times New Roman" pitchFamily="18" charset="0"/>
              </a:rPr>
              <a:t>Сценическое движение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начинается с психологического настроя и упражнений на «разработку себя» -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логоритмические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упражнения на развитие пластической выразительности, танцевальные импровизации, пантомимы,  этюды.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200" i="1" u="sng" dirty="0">
                <a:latin typeface="Times New Roman" pitchFamily="18" charset="0"/>
                <a:cs typeface="Times New Roman" pitchFamily="18" charset="0"/>
              </a:rPr>
              <a:t>Сценическая речь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включает в себя дыхательную, артикуляционную гимнастики, упражнения для развития дикции, автоматизации поставленных звуков, упражнения на развитие интонационной выразительности.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200" i="1" u="sng" dirty="0">
                <a:latin typeface="Times New Roman" pitchFamily="18" charset="0"/>
                <a:cs typeface="Times New Roman" pitchFamily="18" charset="0"/>
              </a:rPr>
              <a:t>В индивидуальную работу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входят беседы о характерах героев, упражнения на обогащение словаря, грамматических категорий, развития дилогической речи; упражнения на развитие внимания, памяти, воображения и мышления.</a:t>
            </a:r>
          </a:p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ОСНОВНАЯ ЧАСТЬ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включает в себя непосредственно актерское мастерство, постановку театрализованного представления, творческие упражнения и упражнения, направленные на развитие этикета, помимо этого вокальные упражнения и упражнения, направленные на развитие танцевальных движений. Основная часть в старшей группе может длиться  - 20 мин, а в подготовительной группе – 25мин.</a:t>
            </a:r>
          </a:p>
          <a:p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200" i="1" u="sng" dirty="0">
                <a:latin typeface="Times New Roman" pitchFamily="18" charset="0"/>
                <a:cs typeface="Times New Roman" pitchFamily="18" charset="0"/>
              </a:rPr>
              <a:t> Актерское мастерство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, развивается с помощью упражнений на выразительность мимики; театральных этюдов, в основе которых обязательно лежит какое-то событие, основанное на наблюдении за животными, людьми, а так же «оживление предметов».</a:t>
            </a:r>
          </a:p>
          <a:p>
            <a:r>
              <a:rPr lang="ru-RU" sz="1200" i="1" u="sng" dirty="0">
                <a:latin typeface="Times New Roman" pitchFamily="18" charset="0"/>
                <a:cs typeface="Times New Roman" pitchFamily="18" charset="0"/>
              </a:rPr>
              <a:t>   Постановка театрализованного представления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включает в себя чтение произведения и беседу по его содержанию; знакомство с театральным оформлением; театральные этюды по ролям сказки; работа по своевременному вступлению рассказчиков(ведущих); знакомство и разучивание рисунка танцев; индивидуальную работу с героями произведения; работу с фонограммой, светом; а так же объединенные репетиции для всех участников спектакля.</a:t>
            </a:r>
          </a:p>
          <a:p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ТВОРЧЕСКИЕ УПРАЖНЕНИЯ 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включают в себя 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200" i="1" u="sng" dirty="0" smtClean="0">
                <a:latin typeface="Times New Roman" pitchFamily="18" charset="0"/>
                <a:cs typeface="Times New Roman" pitchFamily="18" charset="0"/>
              </a:rPr>
              <a:t> Игры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пальчиковые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; коммуникативные, развивающие невербальное общение; игровые соревнования, вызывающие яркие положительные эмоции; коррекционно-развивающие, направленные на снятие мышечной зажатости детей; русские народные игры, воспитывающие доброжелательное отношение друг к другу.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200" i="1" u="sng" dirty="0">
                <a:latin typeface="Times New Roman" pitchFamily="18" charset="0"/>
                <a:cs typeface="Times New Roman" pitchFamily="18" charset="0"/>
              </a:rPr>
              <a:t>Этикет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включает театральные этюды, помогающие воспитанию культуры поведения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200" i="1" u="sng" dirty="0">
                <a:latin typeface="Times New Roman" pitchFamily="18" charset="0"/>
                <a:cs typeface="Times New Roman" pitchFamily="18" charset="0"/>
              </a:rPr>
              <a:t>Вокал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подразумевает под собой исполнение под караоке песенок  из отечественных мультфильмов; пение лечебных звуков, поддерживающее жизненный тонус детского организма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 зависимости от направленности специально-организованная деятельность может быть вариативна.  </a:t>
            </a:r>
          </a:p>
        </p:txBody>
      </p:sp>
    </p:spTree>
    <p:extLst>
      <p:ext uri="{BB962C8B-B14F-4D97-AF65-F5344CB8AC3E}">
        <p14:creationId xmlns:p14="http://schemas.microsoft.com/office/powerpoint/2010/main" val="18143057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2175" y="332656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редметно-пространственной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среда группы,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которой дети проводят большую часть дня.</a:t>
            </a:r>
          </a:p>
        </p:txBody>
      </p:sp>
      <p:pic>
        <p:nvPicPr>
          <p:cNvPr id="1026" name="Picture 2" descr="D:\Documents and Settings\User\Рабочий стол\ТЕАТРАЛИЗ. СРЕДА КАБИНЕТА\Группа\WP_20151102_11_46_59_Pr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412776"/>
            <a:ext cx="3071263" cy="5172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52782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РЕКОМЕНДАЦИИ 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 СОЗДАНИЮ ПРЕДМЕТНО-РАЗВИВАЮЩЕЙ ТЕАТРАЛИЗОВАННОЙ СРЕДЫ В ГРУППЕ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980728"/>
            <a:ext cx="828092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Выделение места в группе, которое условно можно назвать «Театральным уголком». 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Его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содержание и оформление периодически меняется исходя из совместной деятельности.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нём представляется всё многообразие игрового материала и оборудования:</a:t>
            </a:r>
          </a:p>
          <a:p>
            <a:pPr lvl="0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Ширмы, занавески, книжки-раскладушки, кубики и/или кирпичики конструктора, ленты, обручи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для разграничения сказочной ситуации и реальной, для четких границ «волшебной страны».</a:t>
            </a:r>
          </a:p>
          <a:p>
            <a:pPr lvl="0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Зеркала,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ковролинографы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фланелеграфы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,  предметы заместители для создания декораций; символы (солнце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 лучами прищепками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, луна, звезды -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для создания пространственно временной среды,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облака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без капель и с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каплями…,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деревья и кустарники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с ветками в виде прищепок и пр. )</a:t>
            </a:r>
          </a:p>
          <a:p>
            <a:pPr lvl="0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Костюмы и/или их элементы.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Разнообразные игровые 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атрибуты,  театры: </a:t>
            </a:r>
            <a:endParaRPr lang="ru-RU" sz="16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i="1" u="sng" dirty="0">
                <a:latin typeface="Times New Roman" pitchFamily="18" charset="0"/>
                <a:cs typeface="Times New Roman" pitchFamily="18" charset="0"/>
              </a:rPr>
              <a:t>Игрушки для настольного театра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, на начальных этапах которого используются различные резиновые и/или мягкие игрушки определённого размера, которые ребёнок может удерживать в руках и осуществлять с ними игровые действия, драматизируя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потешку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, стишок или сказку.</a:t>
            </a:r>
          </a:p>
          <a:p>
            <a:r>
              <a:rPr lang="ru-RU" sz="1600" i="1" u="sng" dirty="0">
                <a:latin typeface="Times New Roman" pitchFamily="18" charset="0"/>
                <a:cs typeface="Times New Roman" pitchFamily="18" charset="0"/>
              </a:rPr>
              <a:t>Плоскостные предметы заместители -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театры на палочках, фигурки для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фланелеграфа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ковролинографа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, на стенд-книжку, на плоскостные ширмы.</a:t>
            </a:r>
          </a:p>
          <a:p>
            <a:r>
              <a:rPr lang="ru-RU" sz="1600" i="1" u="sng" dirty="0">
                <a:latin typeface="Times New Roman" pitchFamily="18" charset="0"/>
                <a:cs typeface="Times New Roman" pitchFamily="18" charset="0"/>
              </a:rPr>
              <a:t>Пальчиковые и театральные куклы шарики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, выполненные из пенопласта, надевающиеся на палец.</a:t>
            </a:r>
          </a:p>
          <a:p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Плоскостные театры на палочках</a:t>
            </a:r>
          </a:p>
          <a:p>
            <a:r>
              <a:rPr lang="ru-RU" sz="1600" i="1" u="sng" dirty="0">
                <a:latin typeface="Times New Roman" pitchFamily="18" charset="0"/>
                <a:cs typeface="Times New Roman" pitchFamily="18" charset="0"/>
              </a:rPr>
              <a:t>Театральные игрушки,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имеющие меньшее сходство с натуральными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предметами.</a:t>
            </a:r>
            <a:endParaRPr lang="ru-RU" sz="16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6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98921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</p:spPr>
        <p:txBody>
          <a:bodyPr>
            <a:normAutofit fontScale="90000"/>
          </a:bodyPr>
          <a:lstStyle/>
          <a:p>
            <a:r>
              <a:rPr lang="ru-RU" dirty="0"/>
              <a:t> </a:t>
            </a:r>
            <a:br>
              <a:rPr lang="ru-RU" dirty="0"/>
            </a:br>
            <a:r>
              <a:rPr lang="ru-RU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РЕКОМЕНДАЦИИ </a:t>
            </a:r>
            <a:r>
              <a:rPr lang="ru-RU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 РАЗВИТИЮ ТЕАТРАЛИЗОВАННОЙ ДЕЯТЕЛЬНОСТИ В ДОШКОЛЬНОМ ОБРАЗОВАТЕЛЬНОМ УЧРЕЖДЕНИИ.</a:t>
            </a:r>
            <a:r>
              <a:rPr lang="ru-RU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484784"/>
            <a:ext cx="856895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Вызывать интерес к театрализованной деятельности, желание выступать вместе с коллективом сверстников.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Побуждать к импровизации с использованием доступных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каждому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ребёнку средств выразительности (мимика, жесты, движения и т.п.) Помогать в создании выразительных средств.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Способствовать тому, чтобы знания ребёнка о жизни, его желания и интересы естественно вплетались в содержание театрализованной деятельности.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Совершенствовать умения детей согласовывать свои действия с действиями партнёра (слушать, не перебивая; говорить, обращаясь к партнёру)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Совершенствовать умения выполнять движения и действия соответственно логике действий персонажей и с учётом места действия.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Вызывать желание произносить небольшие монологи и развёрнутые диалоги ( в соответствии с сюжетом инсценировки)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Знакомить детей с историей театра, его видами, с театральными профессиями, театральным этикетом.</a:t>
            </a:r>
          </a:p>
          <a:p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2870803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Логопедический  кабинет был так же пополнен  различными театрами</a:t>
            </a:r>
            <a:endParaRPr lang="ru-RU" sz="3100" dirty="0"/>
          </a:p>
        </p:txBody>
      </p:sp>
      <p:pic>
        <p:nvPicPr>
          <p:cNvPr id="2050" name="Picture 2" descr="D:\Documents and Settings\User\Рабочий стол\ТЕАТРАЛИЗ. СРЕДА КАБИНЕТА\Колобок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72816"/>
            <a:ext cx="3888432" cy="2181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Documents and Settings\User\Рабочий стол\ТЕАТРАЛИЗ. СРЕДА КАБИНЕТА\Лиса и заяц. Заюшкина Избушк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961584"/>
            <a:ext cx="3711753" cy="2084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40778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ТЕАТР – ЗАГАДКА, ОН – МЕЧТА!</a:t>
            </a:r>
            <a:b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ВСЕ УСТРЕМИЛИСЬ МЫ ТУДА!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916832"/>
            <a:ext cx="5148064" cy="3861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0478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НАШИ СПЕКТАКЛИ </a:t>
            </a:r>
            <a:b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ТРАДИЦИОННУЮ НЕДЕЛЮ ТЕАТРА</a:t>
            </a:r>
            <a:b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«У </a:t>
            </a:r>
            <a:r>
              <a:rPr lang="ru-RU" sz="2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солнышка в гостях»</a:t>
            </a:r>
          </a:p>
          <a:p>
            <a:pPr marL="0" indent="0">
              <a:buNone/>
            </a:pPr>
            <a:endParaRPr lang="ru-RU" sz="20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«Ай, да Теремок!»</a:t>
            </a:r>
          </a:p>
          <a:p>
            <a:pPr marL="0" indent="0">
              <a:buNone/>
            </a:pPr>
            <a:endParaRPr lang="ru-RU" sz="20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3645024"/>
            <a:ext cx="1761660" cy="234888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204864"/>
            <a:ext cx="1676776" cy="223570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2204864"/>
            <a:ext cx="2318658" cy="165618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4527" y="3697102"/>
            <a:ext cx="1722602" cy="2296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0937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НАШИ СКАЗОЧНЫЕ СПЕКТАКЛИ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«Хоровод сказок»</a:t>
            </a:r>
            <a:endParaRPr lang="ru-RU" sz="20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780928"/>
            <a:ext cx="3118666" cy="2016224"/>
          </a:xfrm>
        </p:spPr>
      </p:pic>
      <p:sp>
        <p:nvSpPr>
          <p:cNvPr id="6" name="Прямоугольник 5"/>
          <p:cNvSpPr/>
          <p:nvPr/>
        </p:nvSpPr>
        <p:spPr>
          <a:xfrm>
            <a:off x="4932040" y="1628800"/>
            <a:ext cx="39604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«Три поросёнка»</a:t>
            </a:r>
            <a:endParaRPr lang="ru-RU" u="sng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780928"/>
            <a:ext cx="3560243" cy="1999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7012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Речевая деятельность в театрализованной в других проектах группы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«Урок добра»</a:t>
            </a:r>
          </a:p>
          <a:p>
            <a:pPr marL="0" indent="0">
              <a:buNone/>
            </a:pPr>
            <a:endParaRPr lang="ru-RU" sz="2000" b="1" u="sng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0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роект «</a:t>
            </a:r>
            <a:r>
              <a:rPr lang="ru-RU" sz="2000" b="1" u="sng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М.Ломоносов</a:t>
            </a:r>
            <a:r>
              <a:rPr lang="ru-RU" sz="20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000" b="1" u="sng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417" y="2276871"/>
            <a:ext cx="2171364" cy="16285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4149080"/>
            <a:ext cx="2208245" cy="165618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3056977"/>
            <a:ext cx="2208245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0748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67544" y="332657"/>
            <a:ext cx="36004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Овладение родным языком – это одно из важнейших  приобретений ребёнка</a:t>
            </a:r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184507" y="3140968"/>
            <a:ext cx="2736304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оспитанием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детей занимаются прежде всего родители</a:t>
            </a:r>
            <a:endParaRPr lang="ru-RU" sz="28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2223177"/>
            <a:ext cx="2621285" cy="2545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5061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Путешествие в волшебный мир театра</a:t>
            </a: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u="sng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Презентация</a:t>
            </a:r>
          </a:p>
          <a:p>
            <a:pPr marL="0" indent="0" algn="ctr">
              <a:buNone/>
            </a:pPr>
            <a:r>
              <a:rPr lang="ru-RU" sz="2000" b="1" u="sng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«Театральный этикет»</a:t>
            </a:r>
            <a:endParaRPr lang="ru-RU" sz="2000" b="1" u="sng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u="sng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Презентация </a:t>
            </a:r>
          </a:p>
          <a:p>
            <a:pPr marL="0" indent="0" algn="ctr">
              <a:buNone/>
            </a:pPr>
            <a:r>
              <a:rPr lang="ru-RU" sz="2000" b="1" u="sng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«Виды театра и театральные профессии»</a:t>
            </a:r>
          </a:p>
          <a:p>
            <a:pPr marL="0" indent="0" algn="ctr">
              <a:buNone/>
            </a:pPr>
            <a:endParaRPr lang="ru-RU" sz="2000" b="1" u="sng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564" y="3144063"/>
            <a:ext cx="2831720" cy="212379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3134344"/>
            <a:ext cx="2957546" cy="2133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4760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Презентации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 жизни и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творчестве </a:t>
            </a:r>
            <a:b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известных детских поэтов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556791"/>
            <a:ext cx="2520280" cy="141571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577301"/>
            <a:ext cx="2483769" cy="139520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052" y="3410880"/>
            <a:ext cx="2702318" cy="151796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410881"/>
            <a:ext cx="2664296" cy="1496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4770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Родители – наши помощники.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РЕКОМЕНДАЦИИ </a:t>
            </a: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 РАЗВИТИЮ ТЕАТРАЛИЗОВАННОЙ ДЕЯТЕЛЬНОСТИ В СЕМЬЕ</a:t>
            </a: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707904" y="1412776"/>
            <a:ext cx="518457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Поддерживать интерес ребёнка к театрализованной деятельности. По мере возможности стараться присутствовать на детских спектаклях.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Обсуждать с ребёнком перед спектаклем особенности той роли, которую ему предстоит играть, а после спектакля, полученный результат.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Отмечать достижения и определять пути дальнейшего совершенствования.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Предлагать исполнить понравившуюся роль в домашних условиях, помогать разыгрывать полюбившиеся сказки, стихотворения и пр.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Рассказывать знакомым в присутствии ребёнка о его достижениях.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Рассказывать ребёнку о собственных впечатлениях, полученных в результате просмотра спектаклей, кинофильмов и т.п.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Постепенно вырабатывать у ребёнка понимание театрального искусства, специфическое «театральное восприятие», основанное на общении «живого артиста» и «живого зрителя».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По мере возможности организовывать посещение театров или просмотр видеозаписей театральных постановок.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326" y="1484784"/>
            <a:ext cx="2609311" cy="1426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4205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ПОДВОДЯ ИТОГИ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sz="2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НАШИ </a:t>
            </a:r>
            <a:r>
              <a:rPr lang="ru-RU" sz="2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ДОСТИЖЕНИЯ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 детей возрос интерес к театрализованной деятельности, они активно принимали участие в разыгрывании сценок, в драматизации сказок.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Заметно повысился уровень форсированности коммуникативных навыков.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Благодаря и театрализованной деятельности в том числе дети стали демонстрировать высокий речевой уровень, что и являлось основной целью в данной работе.</a:t>
            </a:r>
          </a:p>
          <a:p>
            <a:pPr marL="0" indent="0">
              <a:buNone/>
            </a:pPr>
            <a:endParaRPr lang="ru-RU" sz="20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хочется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отметить, что влияние театрализованной деятельности на развитие речи неоспоримо. И, ведя работу с опорой на интеграцию образовательных областей, отражённых в ФГОС, с помощью театрализации решаются практически все задачи программы развития речи. Наряду с основными методами и приёмами речевого развития детей необходимо использовать и этот богатейший материал словесного творчества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861048"/>
            <a:ext cx="2376264" cy="1835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2214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3744416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 речью ребёнка к моменту поступления в школу возникает множество проблем:</a:t>
            </a:r>
            <a:b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она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зачастую однословная,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большей степени ситуативная, с лексико-грамматическими нарушениями,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изобилует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сленговыми словами,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диалогическая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порой даже примитивна, 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а монологическая практически отсутствует, как отсутствуют и сами навыки культуры речи.</a:t>
            </a:r>
          </a:p>
          <a:p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436096" y="332656"/>
            <a:ext cx="3312368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многие родители полагаются в решении имеющихся проблем на детский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сад.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908720"/>
            <a:ext cx="2771567" cy="2009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7716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ВЗАИМОДЕЙСТВИЕ </a:t>
            </a:r>
            <a:b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ДОЛГОСРОЧНОМ ПРОЕКТЕ 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3571868" y="1785926"/>
            <a:ext cx="1914532" cy="10572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</a:rPr>
              <a:t>УЧИТЕЛЬ-ЛОГОПЕД</a:t>
            </a:r>
            <a:endParaRPr lang="ru-RU" sz="2000" b="1" dirty="0">
              <a:solidFill>
                <a:srgbClr val="FFFF00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3857620" y="5357826"/>
            <a:ext cx="1714512" cy="8572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ДЕТИ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571472" y="3429000"/>
            <a:ext cx="1500198" cy="13573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 smtClean="0"/>
          </a:p>
          <a:p>
            <a:pPr algn="ctr"/>
            <a:r>
              <a:rPr lang="ru-RU" sz="1600" b="1" dirty="0" smtClean="0">
                <a:solidFill>
                  <a:srgbClr val="FFFF00"/>
                </a:solidFill>
              </a:rPr>
              <a:t>ВОСПИТАТЕЛИ</a:t>
            </a:r>
          </a:p>
        </p:txBody>
      </p:sp>
      <p:sp>
        <p:nvSpPr>
          <p:cNvPr id="10" name="Овал 9"/>
          <p:cNvSpPr/>
          <p:nvPr/>
        </p:nvSpPr>
        <p:spPr>
          <a:xfrm>
            <a:off x="2214546" y="3429000"/>
            <a:ext cx="1628780" cy="14287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МУЗ. РУКОВО</a:t>
            </a:r>
          </a:p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ДИТЕЛЬ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3929058" y="3429000"/>
            <a:ext cx="1500198" cy="15001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ФИЗ. РУКОВО</a:t>
            </a:r>
          </a:p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ДИТЕЛЬ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5500694" y="3429000"/>
            <a:ext cx="1500198" cy="14287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ПСИХО</a:t>
            </a:r>
          </a:p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ЛОГ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7143768" y="3429000"/>
            <a:ext cx="1414466" cy="13573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РОДИТЕЛИ</a:t>
            </a:r>
          </a:p>
        </p:txBody>
      </p:sp>
      <p:cxnSp>
        <p:nvCxnSpPr>
          <p:cNvPr id="37" name="Прямая со стрелкой 36"/>
          <p:cNvCxnSpPr>
            <a:stCxn id="7" idx="4"/>
            <a:endCxn id="9" idx="0"/>
          </p:cNvCxnSpPr>
          <p:nvPr/>
        </p:nvCxnSpPr>
        <p:spPr>
          <a:xfrm rot="5400000">
            <a:off x="2632454" y="1532320"/>
            <a:ext cx="585798" cy="320756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>
            <a:stCxn id="7" idx="4"/>
          </p:cNvCxnSpPr>
          <p:nvPr/>
        </p:nvCxnSpPr>
        <p:spPr>
          <a:xfrm rot="5400000">
            <a:off x="3507569" y="2335997"/>
            <a:ext cx="514360" cy="152877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>
            <a:stCxn id="7" idx="4"/>
          </p:cNvCxnSpPr>
          <p:nvPr/>
        </p:nvCxnSpPr>
        <p:spPr>
          <a:xfrm rot="16200000" flipH="1">
            <a:off x="4293387" y="3078949"/>
            <a:ext cx="514360" cy="4286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>
            <a:stCxn id="7" idx="4"/>
            <a:endCxn id="12" idx="0"/>
          </p:cNvCxnSpPr>
          <p:nvPr/>
        </p:nvCxnSpPr>
        <p:spPr>
          <a:xfrm rot="16200000" flipH="1">
            <a:off x="5097064" y="2275271"/>
            <a:ext cx="585798" cy="172165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>
            <a:stCxn id="7" idx="4"/>
            <a:endCxn id="15" idx="0"/>
          </p:cNvCxnSpPr>
          <p:nvPr/>
        </p:nvCxnSpPr>
        <p:spPr>
          <a:xfrm rot="16200000" flipH="1">
            <a:off x="5897168" y="1475167"/>
            <a:ext cx="585798" cy="332186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>
            <a:stCxn id="9" idx="4"/>
            <a:endCxn id="8" idx="0"/>
          </p:cNvCxnSpPr>
          <p:nvPr/>
        </p:nvCxnSpPr>
        <p:spPr>
          <a:xfrm rot="16200000" flipH="1">
            <a:off x="2732471" y="3375421"/>
            <a:ext cx="571504" cy="339330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>
            <a:stCxn id="10" idx="4"/>
            <a:endCxn id="8" idx="0"/>
          </p:cNvCxnSpPr>
          <p:nvPr/>
        </p:nvCxnSpPr>
        <p:spPr>
          <a:xfrm rot="16200000" flipH="1">
            <a:off x="3621873" y="4264823"/>
            <a:ext cx="500066" cy="168594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/>
          <p:cNvCxnSpPr>
            <a:stCxn id="11" idx="4"/>
            <a:endCxn id="8" idx="0"/>
          </p:cNvCxnSpPr>
          <p:nvPr/>
        </p:nvCxnSpPr>
        <p:spPr>
          <a:xfrm rot="16200000" flipH="1">
            <a:off x="4482702" y="5125652"/>
            <a:ext cx="428628" cy="3571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 стрелкой 60"/>
          <p:cNvCxnSpPr>
            <a:stCxn id="12" idx="4"/>
          </p:cNvCxnSpPr>
          <p:nvPr/>
        </p:nvCxnSpPr>
        <p:spPr>
          <a:xfrm rot="5400000">
            <a:off x="5304240" y="4339835"/>
            <a:ext cx="428628" cy="146447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 стрелкой 62"/>
          <p:cNvCxnSpPr>
            <a:stCxn id="15" idx="4"/>
          </p:cNvCxnSpPr>
          <p:nvPr/>
        </p:nvCxnSpPr>
        <p:spPr>
          <a:xfrm rot="5400000">
            <a:off x="6104344" y="3539731"/>
            <a:ext cx="500066" cy="299324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853135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0150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Дошкольные </a:t>
            </a: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учреждения, являясь самыми главными помощниками родителям, в первую очередь в своей работе руководствуются основными документами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772816"/>
            <a:ext cx="1653707" cy="243425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3356992"/>
            <a:ext cx="1440160" cy="2139580"/>
          </a:xfrm>
          <a:prstGeom prst="rect">
            <a:avLst/>
          </a:prstGeom>
        </p:spPr>
      </p:pic>
      <p:pic>
        <p:nvPicPr>
          <p:cNvPr id="1026" name="Picture 2" descr="F:\К КОНСУЛЬТАЦИИ 28.10.15\Иллюстр из интерн. к презентац консультации по театру и ФГОС\Программа Нищевой по ФГОС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511830"/>
            <a:ext cx="1519424" cy="2293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88923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Образовательные области, как сказано в ФГОС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5536" y="1484783"/>
            <a:ext cx="4032448" cy="720081"/>
          </a:xfrm>
        </p:spPr>
        <p:txBody>
          <a:bodyPr/>
          <a:lstStyle/>
          <a:p>
            <a:pPr marL="0" indent="0" algn="ctr">
              <a:buNone/>
            </a:pPr>
            <a:r>
              <a:rPr lang="ru-RU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Речевое </a:t>
            </a:r>
            <a:r>
              <a:rPr lang="ru-RU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развитие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4784"/>
            <a:ext cx="4038600" cy="4641379"/>
          </a:xfrm>
        </p:spPr>
        <p:txBody>
          <a:bodyPr/>
          <a:lstStyle/>
          <a:p>
            <a:pPr marL="0" indent="0" algn="ctr">
              <a:buNone/>
            </a:pPr>
            <a:r>
              <a:rPr lang="ru-RU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Художественно-эстетическое развитие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2924944"/>
            <a:ext cx="432048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-предполагает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развитие предпосылок ценностно-смыслового восприятия и понимания произведений искусства (словесного, музыкального, изобразительного); 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-становления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эстетического отношения к окружающему миру;... 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-восприятия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музыки, художественной литературы, фольклора; </a:t>
            </a:r>
          </a:p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стимулирования сопереживания персонажам художественных произведений; 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-реализацию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самостоятельной творческой деятельности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детей.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7504" y="2420888"/>
            <a:ext cx="417646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-владение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речью как средством общения и культуры;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-обогащение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активного словаря; 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-развитие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связной,  грамматически правильной диалогической и монологической речи; 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-развитие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речевого творчества; 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-развитие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звуковой и интонационной культуры речи, фонематического слуха; 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-знакомство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с книжной культурой, детской литературой, понимание на слух текстов различных жанров детской литературы; 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-формирование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звуковой аналитико-синтетической активности как предпосылки обучения грамоте.</a:t>
            </a:r>
          </a:p>
        </p:txBody>
      </p:sp>
    </p:spTree>
    <p:extLst>
      <p:ext uri="{BB962C8B-B14F-4D97-AF65-F5344CB8AC3E}">
        <p14:creationId xmlns:p14="http://schemas.microsoft.com/office/powerpoint/2010/main" val="20400635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ТЕАТРАЛИЗОВАННАЯ 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ДЕЯТЕЛЬНОСТЬ В ОБРАЗОВАТЕЛЬНЫХ ОБЛАСТЯХ ПО ПРОГРАММЕ «ДЕТСТВО» </a:t>
            </a:r>
            <a:r>
              <a:rPr lang="ru-RU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6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4924240"/>
              </p:ext>
            </p:extLst>
          </p:nvPr>
        </p:nvGraphicFramePr>
        <p:xfrm>
          <a:off x="323529" y="908719"/>
          <a:ext cx="8352928" cy="583264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83170"/>
                <a:gridCol w="2784879"/>
                <a:gridCol w="2784879"/>
              </a:tblGrid>
              <a:tr h="219276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kern="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ВОЗРАСТ,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kern="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ГРУППА,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kern="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СТРАНИЦЫ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kern="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ПРОГРАММЫ</a:t>
                      </a:r>
                      <a:endParaRPr lang="ru-RU" sz="900" kern="50" dirty="0">
                        <a:effectLst/>
                        <a:latin typeface="Times New Roman" pitchFamily="18" charset="0"/>
                        <a:ea typeface="Andale Sans UI"/>
                        <a:cs typeface="Times New Roman" pitchFamily="18" charset="0"/>
                      </a:endParaRPr>
                    </a:p>
                  </a:txBody>
                  <a:tcPr marL="45449" marR="45449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kern="5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ОБРАЗОВАТЕЛЬНЫЕ ОБЛАСТИ</a:t>
                      </a:r>
                      <a:endParaRPr lang="ru-RU" sz="900" kern="50">
                        <a:effectLst/>
                        <a:latin typeface="Times New Roman" pitchFamily="18" charset="0"/>
                        <a:ea typeface="Andale Sans UI"/>
                        <a:cs typeface="Times New Roman" pitchFamily="18" charset="0"/>
                      </a:endParaRPr>
                    </a:p>
                  </a:txBody>
                  <a:tcPr marL="45449" marR="4544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521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kern="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РЕЧЕВОЕ РАЗВИТИЕ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kern="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(СВЯЗНАЯ РЕЧЬ, ГРАММАТИЧЕСКИЕ КАТЕГОРИИ, ЗВУКОВАЯ КУЛЬТУРА РЕЧИ)</a:t>
                      </a:r>
                      <a:endParaRPr lang="ru-RU" sz="900" kern="50" dirty="0">
                        <a:effectLst/>
                        <a:latin typeface="Times New Roman" pitchFamily="18" charset="0"/>
                        <a:ea typeface="Andale Sans UI"/>
                        <a:cs typeface="Times New Roman" pitchFamily="18" charset="0"/>
                      </a:endParaRPr>
                    </a:p>
                  </a:txBody>
                  <a:tcPr marL="45449" marR="4544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kern="5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СОЦИАЛЬНО-КОММУНИКАТИВНОЕ РАЗВИТИЕ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kern="5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(ХУДОЖЕСТВЕННАЯ ЛИТЕРАТУРА, МУЗЫКА)</a:t>
                      </a:r>
                      <a:endParaRPr lang="ru-RU" sz="900" kern="50">
                        <a:effectLst/>
                        <a:latin typeface="Times New Roman" pitchFamily="18" charset="0"/>
                        <a:ea typeface="Andale Sans UI"/>
                        <a:cs typeface="Times New Roman" pitchFamily="18" charset="0"/>
                      </a:endParaRPr>
                    </a:p>
                  </a:txBody>
                  <a:tcPr marL="45449" marR="45449" marT="0" marB="0"/>
                </a:tc>
              </a:tr>
              <a:tr h="4087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kern="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РЕЗУЛЬТАТЫ ОБРАЗОВАТЕЛЬНОЙ ДЕЯТЕЛЬНОСТИ</a:t>
                      </a:r>
                      <a:endParaRPr lang="ru-RU" sz="900" kern="50" dirty="0">
                        <a:effectLst/>
                        <a:latin typeface="Times New Roman" pitchFamily="18" charset="0"/>
                        <a:ea typeface="Andale Sans UI"/>
                        <a:cs typeface="Times New Roman" pitchFamily="18" charset="0"/>
                      </a:endParaRPr>
                    </a:p>
                  </a:txBody>
                  <a:tcPr marL="45449" marR="4544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524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kern="5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год жизни,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kern="5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Старшая группа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kern="5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 kern="50">
                        <a:effectLst/>
                        <a:latin typeface="Times New Roman" pitchFamily="18" charset="0"/>
                        <a:ea typeface="Andale Sans UI"/>
                        <a:cs typeface="Times New Roman" pitchFamily="18" charset="0"/>
                      </a:endParaRPr>
                    </a:p>
                  </a:txBody>
                  <a:tcPr marL="45449" marR="4544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kern="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-Ребёнок проявляет познавательную и деловую активность в общении со взрослыми и сверстниками, делится знаниями, задает вопросы.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kern="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-Инициативен и самостоятелен в придумывании загадок, сказок, рассказов.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kern="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-С  интересом относится к аргументации, доказательству и широко ими пользуется.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kern="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-Замечает речевые ошибки сверстников, доброжелательно исправляет их.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kern="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-Имеет богатый словарный запас. Безошибочно пользуется обобщающими словами и понятиями.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kern="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-Речь чистая, грамматически правильная, выразительная.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kern="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-Владеет средствами звукового анализа слов, определяет основные, качественные характеристики звуков в слове (гласный-согласный), место звука в слове.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kern="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-Самостоятельно пересказывает рассказы и сказки, сочиняет загадки.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kern="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-Отвечает на вопросы по содержанию литературного произведения, устанавливает причинные связи.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kern="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-Проявляет избирательное отношение к произведениям определённой тематики и жанра, внимание к языку литературного произведения.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kern="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-Различает основные жанры: стихотворение, сказка, рассказ, имеет представление о некоторых их особенностях.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kern="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 kern="50" dirty="0">
                        <a:effectLst/>
                        <a:latin typeface="Times New Roman" pitchFamily="18" charset="0"/>
                        <a:ea typeface="Andale Sans UI"/>
                        <a:cs typeface="Times New Roman" pitchFamily="18" charset="0"/>
                      </a:endParaRPr>
                    </a:p>
                  </a:txBody>
                  <a:tcPr marL="45449" marR="4544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kern="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-Ребёнок  проявляет стремление к постоянному общению с книгой.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kern="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-Обнаруживает избирательное отношение к произведениям определённой тематики или жанра; называет любимые тексты, объясняет, чем они ему нравятся.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kern="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-Знает фамилии 3-4-х писателей, названия их произведений, отдельные факты биографии.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kern="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-Способен устанавливать связи в содержании произведения, понимать его эмоциональный подтекст.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kern="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-Использует средства языковой выразительности литературной речи в процессе </a:t>
                      </a:r>
                      <a:r>
                        <a:rPr lang="ru-RU" sz="900" kern="5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пересказывания</a:t>
                      </a:r>
                      <a:r>
                        <a:rPr lang="ru-RU" sz="900" kern="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и придумывания текстов.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kern="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-Активно и творчески проявляет себя в разных видах художественной деятельности, в сочинении загадок, сказок.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kern="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-У ребёнка развиты элементы культуры </a:t>
                      </a:r>
                      <a:r>
                        <a:rPr lang="ru-RU" sz="900" kern="5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слушательского</a:t>
                      </a:r>
                      <a:r>
                        <a:rPr lang="ru-RU" sz="900" kern="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восприятия.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kern="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-Ребёнок выражает желание посещать концерты, музыкальный театр.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kern="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-Проявляет себя в разных видах музыкальной исполнительской деятельности.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kern="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-Активен в театрализации.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kern="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-Участвует в инструментальных импровизациях</a:t>
                      </a:r>
                      <a:endParaRPr lang="ru-RU" sz="900" kern="50" dirty="0">
                        <a:effectLst/>
                        <a:latin typeface="Times New Roman" pitchFamily="18" charset="0"/>
                        <a:ea typeface="Andale Sans UI"/>
                        <a:cs typeface="Times New Roman" pitchFamily="18" charset="0"/>
                      </a:endParaRPr>
                    </a:p>
                  </a:txBody>
                  <a:tcPr marL="45449" marR="45449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92823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ТЕАТРАЛИЗОВАННАЯ </a:t>
            </a:r>
            <a:r>
              <a:rPr lang="ru-RU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ДЕЯТЕЛЬНОСТЬ В ОБРАЗОВАТЕЛЬНЫХ ОБЛАСТЯХ ПО ПРОГРАММЕ «ДЕТСТВО» </a:t>
            </a:r>
            <a:r>
              <a:rPr lang="ru-RU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0810634"/>
              </p:ext>
            </p:extLst>
          </p:nvPr>
        </p:nvGraphicFramePr>
        <p:xfrm>
          <a:off x="395536" y="1052736"/>
          <a:ext cx="8568951" cy="561662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55149"/>
                <a:gridCol w="2856901"/>
                <a:gridCol w="2856901"/>
              </a:tblGrid>
              <a:tr h="201147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kern="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ВОЗРАСТ,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kern="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ГРУППА,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kern="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СТРАНИЦЫ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kern="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ПРОГРАММЫ</a:t>
                      </a:r>
                      <a:endParaRPr lang="ru-RU" sz="800" kern="50" dirty="0">
                        <a:effectLst/>
                        <a:latin typeface="Times New Roman" pitchFamily="18" charset="0"/>
                        <a:ea typeface="Andale Sans UI"/>
                        <a:cs typeface="Times New Roman" pitchFamily="18" charset="0"/>
                      </a:endParaRPr>
                    </a:p>
                  </a:txBody>
                  <a:tcPr marL="45449" marR="45449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kern="5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ОБРАЗОВАТЕЛЬНЫЕ ОБЛАСТИ</a:t>
                      </a:r>
                      <a:endParaRPr lang="ru-RU" sz="800" kern="50">
                        <a:effectLst/>
                        <a:latin typeface="Times New Roman" pitchFamily="18" charset="0"/>
                        <a:ea typeface="Andale Sans UI"/>
                        <a:cs typeface="Times New Roman" pitchFamily="18" charset="0"/>
                      </a:endParaRPr>
                    </a:p>
                  </a:txBody>
                  <a:tcPr marL="45449" marR="4544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982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kern="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РЕЧЕВОЕ РАЗВИТИЕ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kern="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(СВЯЗНАЯ РЕЧЬ, ГРАММАТИЧЕСКИЕ КАТЕГОРИИ, ЗВУКОВАЯ КУЛЬТУРА РЕЧИ)</a:t>
                      </a:r>
                      <a:endParaRPr lang="ru-RU" sz="800" kern="50" dirty="0">
                        <a:effectLst/>
                        <a:latin typeface="Times New Roman" pitchFamily="18" charset="0"/>
                        <a:ea typeface="Andale Sans UI"/>
                        <a:cs typeface="Times New Roman" pitchFamily="18" charset="0"/>
                      </a:endParaRPr>
                    </a:p>
                  </a:txBody>
                  <a:tcPr marL="45449" marR="4544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kern="5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СОЦИАЛЬНО-КОММУНИКАТИВНОЕ РАЗВИТИЕ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kern="5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(ХУДОЖЕСТВЕННАЯ ЛИТЕРАТУРА, МУЗЫКА)</a:t>
                      </a:r>
                      <a:endParaRPr lang="ru-RU" sz="800" kern="50">
                        <a:effectLst/>
                        <a:latin typeface="Times New Roman" pitchFamily="18" charset="0"/>
                        <a:ea typeface="Andale Sans UI"/>
                        <a:cs typeface="Times New Roman" pitchFamily="18" charset="0"/>
                      </a:endParaRPr>
                    </a:p>
                  </a:txBody>
                  <a:tcPr marL="45449" marR="45449" marT="0" marB="0"/>
                </a:tc>
              </a:tr>
              <a:tr h="3749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kern="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РЕЗУЛЬТАТЫ ОБРАЗОВАТЕЛЬНОЙ ДЕЯТЕЛЬНОСТИ</a:t>
                      </a:r>
                      <a:endParaRPr lang="ru-RU" sz="800" kern="50" dirty="0">
                        <a:effectLst/>
                        <a:latin typeface="Times New Roman" pitchFamily="18" charset="0"/>
                        <a:ea typeface="Andale Sans UI"/>
                        <a:cs typeface="Times New Roman" pitchFamily="18" charset="0"/>
                      </a:endParaRPr>
                    </a:p>
                  </a:txBody>
                  <a:tcPr marL="45449" marR="4544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422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kern="5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год жизни,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kern="5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Подготови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kern="5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тельная  группа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kern="5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800" kern="50">
                        <a:effectLst/>
                        <a:latin typeface="Times New Roman" pitchFamily="18" charset="0"/>
                        <a:ea typeface="Andale Sans UI"/>
                        <a:cs typeface="Times New Roman" pitchFamily="18" charset="0"/>
                      </a:endParaRPr>
                    </a:p>
                  </a:txBody>
                  <a:tcPr marL="45449" marR="4544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kern="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Ребёнок ведёт деловой диалог со взрослыми и сверстниками, легко знакомится и имеет друзей, может организовать детей на совместную деятельность.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kern="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-Задаёт вопросы, интересуется мнением других, расспрашивает об их деятельности и событиях жизни.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kern="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-Участвует в разгадывании кроссвордов, ребусов, предлагает словесные игры, читает слова, может написать своё имя печатными буквами, проявляет интерес к речевому творчеству.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kern="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-В коллективных обсуждениях выдвигает гипотезы, использует речевые формы убеждения, владеет культурными формами выражения несогласия с мнением собеседника, умеет принять позицию собеседника.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kern="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-Успешен в творческой, речевой деятельности: сочиняет загадки, сказки, рассказы, планирует сюжеты творческих игр.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kern="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-Речь чистая, грамматически правильная, выразительная, владеет звуковым анализом слов.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kern="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-Проявляет устойчивый интерес к литературе, имеет предпочтения в жанрах литературы, темах произведений; понимает идею произведения, авторское отношение к героям.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kern="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800" kern="50" dirty="0">
                        <a:effectLst/>
                        <a:latin typeface="Times New Roman" pitchFamily="18" charset="0"/>
                        <a:ea typeface="Andale Sans UI"/>
                        <a:cs typeface="Times New Roman" pitchFamily="18" charset="0"/>
                      </a:endParaRPr>
                    </a:p>
                  </a:txBody>
                  <a:tcPr marL="45449" marR="4544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kern="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-Ребёнок проявляет эстетический вкус, стремление к постоянному общению с книгой, желание самому научится читать.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kern="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-Обнаруживает избирательное отношение к произведениям определённой тематики или жанра, к разным видам творческой деятельности на основе произведения.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kern="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-Называет любимые литературные тексты, объясняет, чем они ему нравятся.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kern="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Знает фамилии 4-5 писателей, отдельные факты их биографии, называет их произведения, с помощью взрослого рассуждает об особенностях их творчества.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kern="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-Воспринимает произведение в единстве его содержания и формы, высказывает своё отношение к героям и идее.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kern="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-Творчески активен и самостоятелен в речевой, изобразительной и театрально-игровой деятельности на основе художественных текстов.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kern="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-Развита культура </a:t>
                      </a:r>
                      <a:r>
                        <a:rPr lang="ru-RU" sz="800" kern="5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слушательского</a:t>
                      </a:r>
                      <a:r>
                        <a:rPr lang="ru-RU" sz="800" kern="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восприятия.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kern="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-Ребёнок любит посещать концерты, музыкальный театр, делится полученными впечатлениями.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kern="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-Музыкально эрудирован, имеет представление о жанрах и направлениях классической и народной музыки, творчестве разных композиторов.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kern="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-Проявляет себя во всех видах музыкально исполнительской деятельности, на праздниках.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kern="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-Активен в театрализации, где включается в </a:t>
                      </a:r>
                      <a:r>
                        <a:rPr lang="ru-RU" sz="800" kern="5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ритмо</a:t>
                      </a:r>
                      <a:r>
                        <a:rPr lang="ru-RU" sz="800" kern="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-интонационные игры, помогающие почувствовать выразительность и ритмичность интонаций, а так же стихотворных ритмов, певучие диалоги или рассказывания.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kern="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-Проговаривает ритмизировано стихи и импровизирует мелодии на заданную тему, участвует в инструментальных импровизациях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kern="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800" kern="50" dirty="0">
                        <a:effectLst/>
                        <a:latin typeface="Times New Roman" pitchFamily="18" charset="0"/>
                        <a:ea typeface="Andale Sans UI"/>
                        <a:cs typeface="Times New Roman" pitchFamily="18" charset="0"/>
                      </a:endParaRPr>
                    </a:p>
                  </a:txBody>
                  <a:tcPr marL="45449" marR="45449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51763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ОСНОВНОЙ ДОКУМЕНТ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ПРОЕКТА</a:t>
            </a:r>
            <a:endParaRPr lang="ru-RU" sz="20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324501885"/>
              </p:ext>
            </p:extLst>
          </p:nvPr>
        </p:nvGraphicFramePr>
        <p:xfrm>
          <a:off x="827584" y="1556792"/>
          <a:ext cx="3240360" cy="48920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40360"/>
              </a:tblGrid>
              <a:tr h="47525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 </a:t>
                      </a:r>
                      <a:endParaRPr lang="ru-RU" sz="6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6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6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6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6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6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6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6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ПРОГРАММА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100" b="1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ТЕАТРАЛИЗАЦИЯ КАК СРЕДСТВО КОРРЕКЦИИ ОБШЕГО НЕДОРАЗВИТИЯ РЕЧИ СТАРШИХ ДОШКОЛЬНИКОВ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6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6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6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6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6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6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6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 </a:t>
                      </a:r>
                      <a:endParaRPr lang="ru-RU" sz="6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6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6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6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6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6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6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6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6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6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6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    </a:t>
                      </a:r>
                      <a:endParaRPr lang="ru-RU" sz="6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462" marR="34462" marT="0" marB="0"/>
                </a:tc>
              </a:tr>
            </a:tbl>
          </a:graphicData>
        </a:graphic>
      </p:graphicFrame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ln w="28575"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СОДЕРЖАНИЕ</a:t>
            </a:r>
          </a:p>
          <a:p>
            <a:pPr marL="0" indent="0" algn="ctr">
              <a:buNone/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ПОЯСНИТЕЛЬНАЯ ЗАПИСКА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ОСНОВНОЕ СОДЕРЖАНИЕ ПЕРВОГО ГОДА ОБУЧЕНИЯ С ЦЕЛЬЮ, ЗАДАЧАМИ, С ПЕРЕЧНЕМ ПРЕДПОЛАГАЕМЫХ УМЕНИЙ И НАВЫКОВ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ОСНОВНОЕ СОДЕРЖАНИЕ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ВТОРОГО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ГОДА ОБУЧЕНИЯ С ЦЕЛЬЮ, ЗАДАЧАМИ, С ПЕРЕЧНЕМ ПРЕДПОЛАГАЕМЫХ УМЕНИЙ И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НАВЫКОВ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ПЕРСПЕКТИВНО-ТЕМАТИЧЕСКИЙ ДЛАН ДЛЯ СТАРШЕЙ ГРУППЫ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ПЕРСПЕКТИВНО-ТЕМАТИЧЕСКИЙ ДЛАН ДЛЯ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ПОДГОТОВИТЕЛЬНОЙ ГРУППЫ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ДИАГНОСТИКА РАЗВИТИЯ АРТИСТИЧЕСКИХ СПОСОБНОСТЕЙ ДЕТЕЙ СТАРШЕГО ВОЗРАСТА.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ОСНОВНЫЕ НАПРАВЛЕНИЯ РАБОТЫ</a:t>
            </a:r>
          </a:p>
          <a:p>
            <a:pPr marL="228600" indent="-228600">
              <a:buAutoNum type="arabicPeriod" startAt="3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МЕТОДИЧЕСКОЕ ОБЕСПЕЧЕНИЕ</a:t>
            </a:r>
          </a:p>
          <a:p>
            <a:pPr marL="228600" indent="-228600">
              <a:buAutoNum type="arabicPeriod" startAt="3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СПИСОК ЛИТЕРАТУРЫ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Font typeface="+mj-lt"/>
              <a:buAutoNum type="arabicPeriod"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Font typeface="+mj-lt"/>
              <a:buAutoNum type="arabicPeriod"/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Font typeface="+mj-lt"/>
              <a:buAutoNum type="arabicPeriod"/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Font typeface="+mj-lt"/>
              <a:buAutoNum type="arabicPeriod"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Font typeface="+mj-lt"/>
              <a:buAutoNum type="arabicPeriod"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Font typeface="+mj-lt"/>
              <a:buAutoNum type="arabicPeriod"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Font typeface="+mj-lt"/>
              <a:buAutoNum type="arabicPeriod"/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505087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1068</TotalTime>
  <Words>2307</Words>
  <Application>Microsoft Office PowerPoint</Application>
  <PresentationFormat>Экран (4:3)</PresentationFormat>
  <Paragraphs>260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Презентация PowerPoint</vt:lpstr>
      <vt:lpstr>Презентация PowerPoint</vt:lpstr>
      <vt:lpstr>Презентация PowerPoint</vt:lpstr>
      <vt:lpstr> ВЗАИМОДЕЙСТВИЕ  В ДОЛГОСРОЧНОМ ПРОЕКТЕ </vt:lpstr>
      <vt:lpstr> Дошкольные учреждения, являясь самыми главными помощниками родителям, в первую очередь в своей работе руководствуются основными документами</vt:lpstr>
      <vt:lpstr>Образовательные области, как сказано в ФГОС</vt:lpstr>
      <vt:lpstr> ТЕАТРАЛИЗОВАННАЯ ДЕЯТЕЛЬНОСТЬ В ОБРАЗОВАТЕЛЬНЫХ ОБЛАСТЯХ ПО ПРОГРАММЕ «ДЕТСТВО»  </vt:lpstr>
      <vt:lpstr> ТЕАТРАЛИЗОВАННАЯ ДЕЯТЕЛЬНОСТЬ В ОБРАЗОВАТЕЛЬНЫХ ОБЛАСТЯХ ПО ПРОГРАММЕ «ДЕТСТВО»  </vt:lpstr>
      <vt:lpstr> ОСНОВНОЙ ДОКУМЕНТ ПРОЕКТА</vt:lpstr>
      <vt:lpstr>     ВИДЫ ДЕЯТЕЛЬНОСТИ  В ПРОЦЕССЕ СОЗДАНИЯ ТЕАТРАЛИЗОВАННОГО ПРЕДСТАВЛЕНИЯ   </vt:lpstr>
      <vt:lpstr> СТРУКТУРА ЗАНЯТИЯ ПО СПЕЦИАЛЬНО ОРГАНИЗОВАННОЙ ТЕАТРАЛИЗОВАННОЙ ДЕЯТЕЛЬНОСТИ</vt:lpstr>
      <vt:lpstr> Предметно-пространственной среда группы,  в которой дети проводят большую часть дня.</vt:lpstr>
      <vt:lpstr> РЕКОМЕНДАЦИИ ПО СОЗДАНИЮ ПРЕДМЕТНО-РАЗВИВАЮЩЕЙ ТЕАТРАЛИЗОВАННОЙ СРЕДЫ В ГРУППЕ. </vt:lpstr>
      <vt:lpstr>  РЕКОМЕНДАЦИИ  ПО РАЗВИТИЮ ТЕАТРАЛИЗОВАННОЙ ДЕЯТЕЛЬНОСТИ В ДОШКОЛЬНОМ ОБРАЗОВАТЕЛЬНОМ УЧРЕЖДЕНИИ. </vt:lpstr>
      <vt:lpstr> Логопедический  кабинет был так же пополнен  различными театрами</vt:lpstr>
      <vt:lpstr>ТЕАТР – ЗАГАДКА, ОН – МЕЧТА! ВСЕ УСТРЕМИЛИСЬ МЫ ТУДА!</vt:lpstr>
      <vt:lpstr>НАШИ СПЕКТАКЛИ  В ТРАДИЦИОННУЮ НЕДЕЛЮ ТЕАТРА </vt:lpstr>
      <vt:lpstr>НАШИ СКАЗОЧНЫЕ СПЕКТАКЛИ</vt:lpstr>
      <vt:lpstr>Речевая деятельность в театрализованной в других проектах группы</vt:lpstr>
      <vt:lpstr>Путешествие в волшебный мир театра</vt:lpstr>
      <vt:lpstr>Презентации о жизни и творчестве  известных детских поэтов</vt:lpstr>
      <vt:lpstr>Родители – наши помощники.</vt:lpstr>
      <vt:lpstr>ПОДВОДЯ ИТОГИ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94</cp:revision>
  <dcterms:created xsi:type="dcterms:W3CDTF">2014-06-08T14:15:05Z</dcterms:created>
  <dcterms:modified xsi:type="dcterms:W3CDTF">2015-11-15T10:45:50Z</dcterms:modified>
</cp:coreProperties>
</file>