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2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5104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00364" y="1214422"/>
            <a:ext cx="5262403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10A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3286124"/>
            <a:ext cx="455233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берлоге</a:t>
            </a:r>
            <a:endParaRPr lang="ru-RU" sz="8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57356" y="857232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785926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Он в берлоге спит зимой,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 большущею сосной,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 когда придёт весна,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Просыпается от сна.</a:t>
            </a:r>
            <a:endParaRPr lang="ru-RU" sz="4800" b="1" dirty="0">
              <a:ln w="19050">
                <a:solidFill>
                  <a:srgbClr val="0000FF"/>
                </a:solidFill>
                <a:prstDash val="solid"/>
              </a:ln>
              <a:solidFill>
                <a:srgbClr val="FF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4572008"/>
            <a:ext cx="37348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81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медведь</a:t>
            </a:r>
            <a:endParaRPr lang="ru-RU" sz="7200" b="1" cap="none" spc="0" dirty="0">
              <a:ln w="38100">
                <a:solidFill>
                  <a:srgbClr val="92D05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2737"/>
          <a:stretch>
            <a:fillRect/>
          </a:stretch>
        </p:blipFill>
        <p:spPr bwMode="auto">
          <a:xfrm>
            <a:off x="1714480" y="785794"/>
            <a:ext cx="5929354" cy="40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42910" y="1285860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      Всю осень медведь бродил в лесу. Он ел сладкие корни растений, ягоды. Жир нагуливал.</a:t>
            </a:r>
          </a:p>
          <a:p>
            <a:pPr algn="just"/>
            <a:r>
              <a:rPr lang="ru-RU" sz="2800" b="1" dirty="0" smtClean="0"/>
              <a:t>      Стало холоднее. В лесной глуши медведь нашёл большую ель и вырыл яму. Зверь застелил её мягкой душистой хвоей, сухим мохом. Потом натаскал веток и закрыл вход. Это берлога – медвежье жильё.</a:t>
            </a:r>
          </a:p>
          <a:p>
            <a:pPr algn="just"/>
            <a:r>
              <a:rPr lang="ru-RU" sz="2800" b="1" dirty="0" smtClean="0"/>
              <a:t>      Залегает медведь в берлоге ранней зимой. Тепло, уютно там. Ударит мороз – уснёт медведь.</a:t>
            </a:r>
          </a:p>
          <a:p>
            <a:pPr algn="just"/>
            <a:r>
              <a:rPr lang="ru-RU" sz="2800" b="1" dirty="0" smtClean="0"/>
              <a:t>Чем сильнее мороз, тем крепче медвежий сон. </a:t>
            </a:r>
            <a:endParaRPr lang="ru-RU" sz="36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428604"/>
            <a:ext cx="554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500042"/>
            <a:ext cx="52749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на вопросы.</a:t>
            </a:r>
            <a:endParaRPr lang="ru-RU" sz="4800" b="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14422"/>
            <a:ext cx="8072462" cy="452431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Чем занимался медведь осенью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Как понимаете выражение </a:t>
            </a:r>
            <a:r>
              <a:rPr lang="ru-RU" sz="3600" b="1" i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/>
                <a:sym typeface="Wingdings 2"/>
              </a:rPr>
              <a:t>жир нагуливал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?</a:t>
            </a:r>
            <a:endParaRPr lang="ru-RU" sz="3600" b="1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/>
            </a:endParaRP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Как называется медвежье жильё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Расскажите, как медведь готовил берлогу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      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Когда он залегает в берлогу и когда засыпает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 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Когда ему лучше спится?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714356"/>
            <a:ext cx="7268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00174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      Всю осень медведь бродил в лесу. Он ел сладкие корни растений, ягоды. Жир нагуливал.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285992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      Стало холоднее. В лесной глуши медведь нашёл большую ель и вырыл яму. Зверь застелил её мягкой душистой хвоей, сухим мохом. Потом натаскал веток и закрыл вход. Это берлога – медвежье жильё.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357694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      Залегает медведь в берлоге ранней зимой. Тепло, уютно там. Ударит мороз – уснёт медведь.</a:t>
            </a:r>
          </a:p>
          <a:p>
            <a:pPr algn="just"/>
            <a:r>
              <a:rPr lang="ru-RU" sz="2800" b="1" dirty="0" smtClean="0"/>
              <a:t>Чем сильнее мороз, тем крепче медвежий сон. 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42976" y="642918"/>
            <a:ext cx="71930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5104C2"/>
                </a:solidFill>
              </a:rPr>
              <a:t>Вставь буквы. Объясни написание.</a:t>
            </a:r>
            <a:endParaRPr lang="ru-RU" sz="3600" b="1" cap="none" spc="0" dirty="0">
              <a:ln w="11430"/>
              <a:solidFill>
                <a:srgbClr val="5104C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775904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4800" b="1" dirty="0" smtClean="0"/>
              <a:t>М  две  </a:t>
            </a:r>
            <a:r>
              <a:rPr lang="ru-RU" sz="4800" b="1" dirty="0" err="1" smtClean="0"/>
              <a:t>ь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бр</a:t>
            </a:r>
            <a:r>
              <a:rPr lang="ru-RU" sz="4800" b="1" dirty="0" smtClean="0"/>
              <a:t>  </a:t>
            </a:r>
            <a:r>
              <a:rPr lang="ru-RU" sz="4800" b="1" dirty="0" err="1" smtClean="0"/>
              <a:t>дил</a:t>
            </a:r>
            <a:r>
              <a:rPr lang="ru-RU" sz="4800" b="1" dirty="0" smtClean="0"/>
              <a:t>, по л  су,</a:t>
            </a:r>
          </a:p>
          <a:p>
            <a:pPr marL="457200" indent="-457200"/>
            <a:r>
              <a:rPr lang="ru-RU" sz="4800" b="1" dirty="0" err="1" smtClean="0"/>
              <a:t>сла</a:t>
            </a:r>
            <a:r>
              <a:rPr lang="ru-RU" sz="4800" b="1" dirty="0" smtClean="0"/>
              <a:t>   кие, ж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 л  </a:t>
            </a:r>
            <a:r>
              <a:rPr lang="ru-RU" sz="4800" b="1" dirty="0" err="1" smtClean="0"/>
              <a:t>днее</a:t>
            </a:r>
            <a:r>
              <a:rPr lang="ru-RU" sz="4800" b="1" dirty="0" smtClean="0"/>
              <a:t>,</a:t>
            </a:r>
          </a:p>
          <a:p>
            <a:pPr marL="457200" indent="-457200"/>
            <a:r>
              <a:rPr lang="ru-RU" sz="4800" b="1" dirty="0" err="1" smtClean="0"/>
              <a:t>глуш</a:t>
            </a:r>
            <a:r>
              <a:rPr lang="ru-RU" sz="4800" b="1" dirty="0" smtClean="0"/>
              <a:t>  , б  </a:t>
            </a:r>
            <a:r>
              <a:rPr lang="ru-RU" sz="4800" b="1" dirty="0" err="1" smtClean="0"/>
              <a:t>льшую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выст</a:t>
            </a:r>
            <a:r>
              <a:rPr lang="ru-RU" sz="4800" b="1" dirty="0" smtClean="0"/>
              <a:t>   лил,</a:t>
            </a:r>
          </a:p>
          <a:p>
            <a:pPr marL="457200" indent="-457200"/>
            <a:r>
              <a:rPr lang="ru-RU" sz="4800" b="1" dirty="0" smtClean="0"/>
              <a:t>мя  кой, душ  стой, т  </a:t>
            </a:r>
            <a:r>
              <a:rPr lang="ru-RU" sz="4800" b="1" dirty="0" err="1" smtClean="0"/>
              <a:t>пло</a:t>
            </a:r>
            <a:r>
              <a:rPr lang="ru-RU" sz="4800" b="1" dirty="0" smtClean="0"/>
              <a:t>,</a:t>
            </a:r>
          </a:p>
          <a:p>
            <a:pPr marL="457200" indent="-457200"/>
            <a:r>
              <a:rPr lang="ru-RU" sz="4800" b="1" dirty="0" err="1" smtClean="0"/>
              <a:t>вхо</a:t>
            </a:r>
            <a:r>
              <a:rPr lang="ru-RU" sz="4800" b="1" dirty="0" smtClean="0"/>
              <a:t>   , </a:t>
            </a:r>
            <a:r>
              <a:rPr lang="ru-RU" sz="4800" b="1" dirty="0" err="1" smtClean="0"/>
              <a:t>медвеж</a:t>
            </a:r>
            <a:r>
              <a:rPr lang="ru-RU" sz="4800" b="1" dirty="0" smtClean="0"/>
              <a:t>  е, жил  ё,</a:t>
            </a:r>
          </a:p>
          <a:p>
            <a:pPr marL="457200" indent="-457200"/>
            <a:r>
              <a:rPr lang="ru-RU" sz="4800" b="1" dirty="0" smtClean="0"/>
              <a:t>зал  </a:t>
            </a:r>
            <a:r>
              <a:rPr lang="ru-RU" sz="4800" b="1" dirty="0" err="1" smtClean="0"/>
              <a:t>гает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ра</a:t>
            </a:r>
            <a:r>
              <a:rPr lang="ru-RU" sz="4800" b="1" dirty="0" smtClean="0"/>
              <a:t>     ей, </a:t>
            </a:r>
            <a:r>
              <a:rPr lang="ru-RU" sz="4800" b="1" dirty="0" err="1" smtClean="0"/>
              <a:t>нат</a:t>
            </a:r>
            <a:r>
              <a:rPr lang="ru-RU" sz="4800" b="1" dirty="0" smtClean="0"/>
              <a:t>  скал, </a:t>
            </a:r>
          </a:p>
          <a:p>
            <a:pPr marL="457200" indent="-457200"/>
            <a:r>
              <a:rPr lang="ru-RU" sz="4800" b="1" dirty="0" smtClean="0"/>
              <a:t>       с   </a:t>
            </a:r>
            <a:r>
              <a:rPr lang="ru-RU" sz="4800" b="1" dirty="0" err="1" smtClean="0"/>
              <a:t>льнее</a:t>
            </a:r>
            <a:r>
              <a:rPr lang="ru-RU" sz="4800" b="1" dirty="0" smtClean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414" y="1142984"/>
            <a:ext cx="494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1142984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1142984"/>
            <a:ext cx="514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3702" y="1142984"/>
            <a:ext cx="494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14414" y="1142984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1142984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1142984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43702" y="1142984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71604" y="1928802"/>
            <a:ext cx="6222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…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192880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857752" y="192880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429256" y="192880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264318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786050" y="264318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500826" y="2643182"/>
            <a:ext cx="6222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…</a:t>
            </a:r>
            <a:endParaRPr lang="ru-RU" sz="4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428728" y="335756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335756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000760" y="335756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71604" y="407194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429124" y="407194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429388" y="407194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571604" y="4857760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786182" y="4786322"/>
            <a:ext cx="10919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….. </a:t>
            </a:r>
            <a:endParaRPr lang="ru-RU" sz="4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4857760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857356" y="5572140"/>
            <a:ext cx="6222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…</a:t>
            </a:r>
            <a:endParaRPr lang="ru-RU" sz="4800" dirty="0"/>
          </a:p>
        </p:txBody>
      </p:sp>
      <p:sp>
        <p:nvSpPr>
          <p:cNvPr id="42" name="TextBox 41"/>
          <p:cNvSpPr txBox="1"/>
          <p:nvPr/>
        </p:nvSpPr>
        <p:spPr>
          <a:xfrm>
            <a:off x="1571604" y="1857364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43306" y="1857364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57752" y="1857364"/>
            <a:ext cx="514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29256" y="1857364"/>
            <a:ext cx="514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28794" y="2571744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488" y="2571744"/>
            <a:ext cx="514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72264" y="2571744"/>
            <a:ext cx="494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28728" y="3286124"/>
            <a:ext cx="402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00496" y="335756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00760" y="3357562"/>
            <a:ext cx="494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43042" y="4071942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29124" y="407194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29388" y="407194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71604" y="4786322"/>
            <a:ext cx="494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57620" y="4786322"/>
            <a:ext cx="854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нн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86512" y="478632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28794" y="550070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1571612"/>
            <a:ext cx="74923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D020A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плану.</a:t>
            </a:r>
            <a:endParaRPr lang="ru-RU" sz="4400" b="1" cap="none" spc="0" dirty="0">
              <a:ln w="1905"/>
              <a:solidFill>
                <a:srgbClr val="D020A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643182"/>
            <a:ext cx="77920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4800" b="1" dirty="0" smtClean="0"/>
              <a:t>Медведь нагуливает жир .</a:t>
            </a:r>
          </a:p>
          <a:p>
            <a:pPr marL="457200" indent="-457200">
              <a:buAutoNum type="arabicPeriod"/>
            </a:pPr>
            <a:r>
              <a:rPr lang="ru-RU" sz="4800" b="1" dirty="0" smtClean="0"/>
              <a:t>Подготовка берлоги.</a:t>
            </a:r>
          </a:p>
          <a:p>
            <a:pPr marL="457200" indent="-457200">
              <a:buAutoNum type="arabicPeriod"/>
            </a:pPr>
            <a:r>
              <a:rPr lang="ru-RU" sz="4800" b="1" dirty="0" smtClean="0"/>
              <a:t>Медвежий сон.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371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Валера</cp:lastModifiedBy>
  <cp:revision>33</cp:revision>
  <dcterms:modified xsi:type="dcterms:W3CDTF">2015-11-14T17:51:30Z</dcterms:modified>
</cp:coreProperties>
</file>