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5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135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0A82-E085-4042-9675-3C440AB3393E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E17F-C7E2-4CBF-AA6C-0EBF99FE5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0A82-E085-4042-9675-3C440AB3393E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E17F-C7E2-4CBF-AA6C-0EBF99FE5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0A82-E085-4042-9675-3C440AB3393E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E17F-C7E2-4CBF-AA6C-0EBF99FE5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0A82-E085-4042-9675-3C440AB3393E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E17F-C7E2-4CBF-AA6C-0EBF99FE5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0A82-E085-4042-9675-3C440AB3393E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E17F-C7E2-4CBF-AA6C-0EBF99FE5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0A82-E085-4042-9675-3C440AB3393E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E17F-C7E2-4CBF-AA6C-0EBF99FE5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0A82-E085-4042-9675-3C440AB3393E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E17F-C7E2-4CBF-AA6C-0EBF99FE5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0A82-E085-4042-9675-3C440AB3393E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E17F-C7E2-4CBF-AA6C-0EBF99FE5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0A82-E085-4042-9675-3C440AB3393E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E17F-C7E2-4CBF-AA6C-0EBF99FE5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0A82-E085-4042-9675-3C440AB3393E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FE17F-C7E2-4CBF-AA6C-0EBF99FE5C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0A82-E085-4042-9675-3C440AB3393E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7CFE17F-C7E2-4CBF-AA6C-0EBF99FE5CE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120A82-E085-4042-9675-3C440AB3393E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7CFE17F-C7E2-4CBF-AA6C-0EBF99FE5CE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7851648" cy="3214710"/>
          </a:xfrm>
        </p:spPr>
        <p:txBody>
          <a:bodyPr>
            <a:noAutofit/>
          </a:bodyPr>
          <a:lstStyle/>
          <a:p>
            <a:pPr algn="ctr"/>
            <a:r>
              <a:rPr lang="tt-RU" sz="5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tt-RU" sz="5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tt-RU" sz="5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tt-RU" sz="5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tt-RU" sz="5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tt-RU" sz="5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tt-RU" sz="5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tt-RU" sz="5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tt-RU" sz="54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tt-RU" sz="54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8" y="5286388"/>
            <a:ext cx="2357454" cy="1214446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10000"/>
              </a:lnSpc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Выполнила :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Сафиуллина Г.Р.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1" y="571480"/>
            <a:ext cx="7858181" cy="34290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54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Методика подготовки и проведения подвижной игры с дошкольниками</a:t>
            </a:r>
            <a:endParaRPr lang="ru-RU" sz="54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pc\Desktop\0_1ba9e_72b738c4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3786190"/>
            <a:ext cx="4786346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+mn-lt"/>
              </a:rPr>
              <a:t>Роль воспитателя в подготовке и организации подвижных игр</a:t>
            </a:r>
            <a:endParaRPr lang="ru-RU" sz="32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3500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 smtClean="0">
                <a:cs typeface="Times New Roman" pitchFamily="18" charset="0"/>
              </a:rPr>
              <a:t>Младший возраст :</a:t>
            </a:r>
          </a:p>
          <a:p>
            <a:pPr>
              <a:lnSpc>
                <a:spcPct val="110000"/>
              </a:lnSpc>
              <a:buNone/>
            </a:pPr>
            <a:r>
              <a:rPr lang="ru-RU" sz="2000" dirty="0" smtClean="0">
                <a:cs typeface="Times New Roman" pitchFamily="18" charset="0"/>
              </a:rPr>
              <a:t>-Готовит площадку до игры, создавая игровую ситуацию, атрибуты;</a:t>
            </a:r>
          </a:p>
          <a:p>
            <a:pPr>
              <a:lnSpc>
                <a:spcPct val="110000"/>
              </a:lnSpc>
              <a:buNone/>
            </a:pPr>
            <a:r>
              <a:rPr lang="ru-RU" sz="2000" dirty="0" smtClean="0">
                <a:cs typeface="Times New Roman" pitchFamily="18" charset="0"/>
              </a:rPr>
              <a:t>- Начинает игру с интересного действия;</a:t>
            </a:r>
          </a:p>
          <a:p>
            <a:pPr>
              <a:lnSpc>
                <a:spcPct val="110000"/>
              </a:lnSpc>
              <a:buNone/>
            </a:pPr>
            <a:r>
              <a:rPr lang="ru-RU" sz="2000" dirty="0" smtClean="0">
                <a:cs typeface="Times New Roman" pitchFamily="18" charset="0"/>
              </a:rPr>
              <a:t>- Раздает атрибуты в момент обозначения ролей;</a:t>
            </a:r>
          </a:p>
          <a:p>
            <a:pPr>
              <a:lnSpc>
                <a:spcPct val="110000"/>
              </a:lnSpc>
              <a:buNone/>
            </a:pPr>
            <a:r>
              <a:rPr lang="ru-RU" sz="2000" dirty="0" smtClean="0">
                <a:cs typeface="Times New Roman" pitchFamily="18" charset="0"/>
              </a:rPr>
              <a:t>- Выполняет действия вместе с детьми, проговаривая и демонстрируя правила;</a:t>
            </a:r>
          </a:p>
          <a:p>
            <a:pPr>
              <a:lnSpc>
                <a:spcPct val="110000"/>
              </a:lnSpc>
              <a:buNone/>
            </a:pPr>
            <a:r>
              <a:rPr lang="ru-RU" sz="2000" dirty="0" smtClean="0">
                <a:cs typeface="Times New Roman" pitchFamily="18" charset="0"/>
              </a:rPr>
              <a:t>- Подает сигналы о начале и окончании игровых действий;</a:t>
            </a:r>
          </a:p>
          <a:p>
            <a:pPr>
              <a:lnSpc>
                <a:spcPct val="110000"/>
              </a:lnSpc>
              <a:buNone/>
            </a:pPr>
            <a:r>
              <a:rPr lang="ru-RU" sz="2000" dirty="0" smtClean="0">
                <a:cs typeface="Times New Roman" pitchFamily="18" charset="0"/>
              </a:rPr>
              <a:t>- Дает только положительную оценку: «Молодцы дети; все убежали»                 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pc\Desktop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1" y="4929198"/>
            <a:ext cx="5000659" cy="18176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41434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i="1" dirty="0" smtClean="0">
                <a:cs typeface="Times New Roman" panose="02020603050405020304" pitchFamily="18" charset="0"/>
              </a:rPr>
              <a:t>Средний  и старший возраст:</a:t>
            </a:r>
          </a:p>
          <a:p>
            <a:pPr>
              <a:buNone/>
            </a:pPr>
            <a:r>
              <a:rPr lang="ru-RU" sz="2200" dirty="0" smtClean="0">
                <a:cs typeface="Times New Roman" panose="02020603050405020304" pitchFamily="18" charset="0"/>
              </a:rPr>
              <a:t>- Готовит площадку до игры, создавая игровую ситуацию, атрибуты;</a:t>
            </a:r>
          </a:p>
          <a:p>
            <a:pPr>
              <a:buNone/>
            </a:pPr>
            <a:r>
              <a:rPr lang="ru-RU" sz="2200" dirty="0" smtClean="0">
                <a:cs typeface="Times New Roman" panose="02020603050405020304" pitchFamily="18" charset="0"/>
              </a:rPr>
              <a:t>- Начинает игру с интересного действия;</a:t>
            </a:r>
          </a:p>
          <a:p>
            <a:pPr>
              <a:buNone/>
            </a:pPr>
            <a:r>
              <a:rPr lang="ru-RU" sz="2200" dirty="0" smtClean="0">
                <a:cs typeface="Times New Roman" panose="02020603050405020304" pitchFamily="18" charset="0"/>
              </a:rPr>
              <a:t>- Распределяет роли и проговаривает правила;</a:t>
            </a:r>
          </a:p>
          <a:p>
            <a:pPr>
              <a:buNone/>
            </a:pPr>
            <a:r>
              <a:rPr lang="ru-RU" sz="2200" dirty="0" smtClean="0">
                <a:cs typeface="Times New Roman" panose="02020603050405020304" pitchFamily="18" charset="0"/>
              </a:rPr>
              <a:t>- После объяснения  обязательно закрепляет эти правила (наводящие вопросы);</a:t>
            </a:r>
          </a:p>
          <a:p>
            <a:pPr>
              <a:buNone/>
            </a:pPr>
            <a:r>
              <a:rPr lang="ru-RU" sz="2200" dirty="0" smtClean="0">
                <a:cs typeface="Times New Roman" panose="02020603050405020304" pitchFamily="18" charset="0"/>
              </a:rPr>
              <a:t>- Подает сигналы о начале и окончании игровых действий;</a:t>
            </a:r>
          </a:p>
          <a:p>
            <a:pPr>
              <a:buNone/>
            </a:pPr>
            <a:r>
              <a:rPr lang="ru-RU" sz="2200" dirty="0" smtClean="0">
                <a:cs typeface="Times New Roman" panose="02020603050405020304" pitchFamily="18" charset="0"/>
              </a:rPr>
              <a:t>- Педагогический анализ  игры проводится сразу после окончания (вопросы детям, например: Какой  </a:t>
            </a:r>
            <a:r>
              <a:rPr lang="ru-RU" sz="2200" dirty="0" err="1" smtClean="0">
                <a:cs typeface="Times New Roman" panose="02020603050405020304" pitchFamily="18" charset="0"/>
              </a:rPr>
              <a:t>ловишка</a:t>
            </a:r>
            <a:r>
              <a:rPr lang="ru-RU" sz="2200" dirty="0" smtClean="0">
                <a:cs typeface="Times New Roman" panose="02020603050405020304" pitchFamily="18" charset="0"/>
              </a:rPr>
              <a:t>  был самым ловким?   Почему вы так считаете? И применить одну из нематериальных наград: аплодисменты всех игроков или фраза воспитателя – « Молодцы! Вы сегодня самые ловкие игроки!», произнесённая торжественным и радостным голосом.</a:t>
            </a:r>
          </a:p>
          <a:p>
            <a:endParaRPr lang="ru-RU" dirty="0"/>
          </a:p>
        </p:txBody>
      </p:sp>
      <p:pic>
        <p:nvPicPr>
          <p:cNvPr id="2050" name="Picture 2" descr="C:\Users\pc\Desktop\картинки\31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500570"/>
            <a:ext cx="4143404" cy="1971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5253054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tt-RU" sz="6000" dirty="0" smtClean="0"/>
              <a:t>Спасибо за внимание !</a:t>
            </a:r>
            <a:endParaRPr lang="ru-RU" sz="6000" dirty="0"/>
          </a:p>
        </p:txBody>
      </p:sp>
      <p:pic>
        <p:nvPicPr>
          <p:cNvPr id="6149" name="Picture 5" descr="C:\Users\pc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428868"/>
            <a:ext cx="5643602" cy="400052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flipV="1">
            <a:off x="714348" y="3583118"/>
            <a:ext cx="10217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2357454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i="1" dirty="0" smtClean="0"/>
              <a:t>    </a:t>
            </a:r>
            <a:r>
              <a:rPr lang="ru-RU" i="1" dirty="0" err="1" smtClean="0"/>
              <a:t>Подвижн</a:t>
            </a:r>
            <a:r>
              <a:rPr lang="tt-RU" i="1" dirty="0" smtClean="0"/>
              <a:t>ая </a:t>
            </a:r>
            <a:r>
              <a:rPr lang="ru-RU" i="1" dirty="0" smtClean="0"/>
              <a:t>игр</a:t>
            </a:r>
            <a:r>
              <a:rPr lang="tt-RU" i="1" dirty="0" smtClean="0"/>
              <a:t>а</a:t>
            </a:r>
            <a:r>
              <a:rPr lang="ru-RU" i="1" dirty="0" smtClean="0"/>
              <a:t> - одно из важных средств всестороннего воспитания детей дошкольного возраста. Характерная ее особенность – комплексность воздействия на организм и на все стороны личности ребенка: физическое, умственное, нравственное, эстетическое и трудовое воспитание.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pc\Desktop\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3000372"/>
            <a:ext cx="585791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785794"/>
            <a:ext cx="8358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/>
              <a:t>Во время подвижных игр у детей совершенствуются движения, развиваются такие качества, как инициатива и самостоятельность, уверенность и настойчивость. Они приучаются согласовывать свои действия и даже соблюдать определенные правила</a:t>
            </a:r>
            <a:r>
              <a:rPr lang="tt-RU" i="1" dirty="0" smtClean="0"/>
              <a:t>.</a:t>
            </a:r>
            <a:endParaRPr lang="ru-RU" dirty="0"/>
          </a:p>
        </p:txBody>
      </p:sp>
      <p:pic>
        <p:nvPicPr>
          <p:cNvPr id="1026" name="Picture 2" descr="C:\Users\pc\Desktop\ek9a70-9ly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5413" y="2786058"/>
            <a:ext cx="6319859" cy="3357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038872"/>
          </a:xfrm>
        </p:spPr>
        <p:txBody>
          <a:bodyPr/>
          <a:lstStyle/>
          <a:p>
            <a:pPr algn="ctr">
              <a:buNone/>
            </a:pPr>
            <a:r>
              <a:rPr lang="tt-RU" sz="4000" b="1" i="1" dirty="0" smtClean="0">
                <a:effectLst/>
              </a:rPr>
              <a:t>Классификация подвижных игр</a:t>
            </a:r>
            <a:endParaRPr lang="ru-RU" sz="4000" b="1" i="1" dirty="0" smtClean="0">
              <a:effectLst/>
            </a:endParaRPr>
          </a:p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214942" y="2214554"/>
            <a:ext cx="3714776" cy="92869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400" b="1" dirty="0">
                <a:solidFill>
                  <a:schemeClr val="tx1"/>
                </a:solidFill>
              </a:rPr>
              <a:t>С</a:t>
            </a:r>
            <a:r>
              <a:rPr lang="tt-RU" sz="2400" b="1" dirty="0" smtClean="0">
                <a:solidFill>
                  <a:schemeClr val="tx1"/>
                </a:solidFill>
              </a:rPr>
              <a:t>ложные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0" y="3643314"/>
            <a:ext cx="2500298" cy="7143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000" b="1" dirty="0" smtClean="0">
                <a:solidFill>
                  <a:schemeClr val="tx1"/>
                </a:solidFill>
              </a:rPr>
              <a:t>сюжетные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57158" y="2214554"/>
            <a:ext cx="3786214" cy="92869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400" b="1" dirty="0" smtClean="0">
                <a:solidFill>
                  <a:schemeClr val="tx1"/>
                </a:solidFill>
              </a:rPr>
              <a:t>Элементарные</a:t>
            </a:r>
            <a:r>
              <a:rPr lang="tt-RU" dirty="0" smtClean="0"/>
              <a:t> 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2857488" y="3643314"/>
            <a:ext cx="2786082" cy="7143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sz="2000" b="1" dirty="0" smtClean="0">
                <a:solidFill>
                  <a:schemeClr val="tx1"/>
                </a:solidFill>
              </a:rPr>
              <a:t>бессюжетные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14414" y="4929198"/>
            <a:ext cx="2928958" cy="71438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t-RU" sz="2000" b="1" dirty="0" smtClean="0">
                <a:solidFill>
                  <a:schemeClr val="tx1"/>
                </a:solidFill>
              </a:rPr>
              <a:t>    игры-забавы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643570" y="4214818"/>
            <a:ext cx="2857520" cy="78581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2000" b="1" dirty="0" smtClean="0">
                <a:solidFill>
                  <a:schemeClr val="tx1"/>
                </a:solidFill>
              </a:rPr>
              <a:t>Спортивные игры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cxnSp>
        <p:nvCxnSpPr>
          <p:cNvPr id="16" name="Прямая соединительная линия 15"/>
          <p:cNvCxnSpPr>
            <a:endCxn id="10" idx="0"/>
          </p:cNvCxnSpPr>
          <p:nvPr/>
        </p:nvCxnSpPr>
        <p:spPr>
          <a:xfrm rot="10800000" flipV="1">
            <a:off x="2250266" y="1857364"/>
            <a:ext cx="2107423" cy="35719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5857883" y="857233"/>
            <a:ext cx="357190" cy="23574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0" idx="4"/>
            <a:endCxn id="8" idx="0"/>
          </p:cNvCxnSpPr>
          <p:nvPr/>
        </p:nvCxnSpPr>
        <p:spPr>
          <a:xfrm rot="5400000">
            <a:off x="1500174" y="2893223"/>
            <a:ext cx="500066" cy="10001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0" idx="4"/>
            <a:endCxn id="11" idx="0"/>
          </p:cNvCxnSpPr>
          <p:nvPr/>
        </p:nvCxnSpPr>
        <p:spPr>
          <a:xfrm rot="16200000" flipH="1">
            <a:off x="3000364" y="2393149"/>
            <a:ext cx="500066" cy="200026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13" idx="0"/>
          </p:cNvCxnSpPr>
          <p:nvPr/>
        </p:nvCxnSpPr>
        <p:spPr>
          <a:xfrm rot="16200000" flipH="1">
            <a:off x="1660902" y="3911207"/>
            <a:ext cx="1714512" cy="3214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7" idx="4"/>
            <a:endCxn id="14" idx="0"/>
          </p:cNvCxnSpPr>
          <p:nvPr/>
        </p:nvCxnSpPr>
        <p:spPr>
          <a:xfrm rot="5400000">
            <a:off x="6536545" y="3679033"/>
            <a:ext cx="107157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Овал 50"/>
          <p:cNvSpPr/>
          <p:nvPr/>
        </p:nvSpPr>
        <p:spPr>
          <a:xfrm>
            <a:off x="1285852" y="1071546"/>
            <a:ext cx="6357982" cy="92869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t-RU" sz="3200" b="1" dirty="0" smtClean="0">
                <a:solidFill>
                  <a:schemeClr val="tx1"/>
                </a:solidFill>
              </a:rPr>
              <a:t>Подвижные игры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tt-RU" sz="3200" b="1" i="1" dirty="0" smtClean="0">
                <a:solidFill>
                  <a:schemeClr val="tx1"/>
                </a:solidFill>
              </a:rPr>
              <a:t>Характеристика подвижных игр для разных возрастных игр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401080" cy="47529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С детьми 1-го года жизни проводятся </a:t>
            </a:r>
          </a:p>
          <a:p>
            <a:pPr>
              <a:buNone/>
            </a:pPr>
            <a:r>
              <a:rPr lang="ru-RU" sz="2000" dirty="0" smtClean="0"/>
              <a:t>игры-забавы («Прятки», «Коза рогатая», </a:t>
            </a:r>
          </a:p>
          <a:p>
            <a:pPr>
              <a:buNone/>
            </a:pPr>
            <a:r>
              <a:rPr lang="ru-RU" sz="2000" dirty="0" smtClean="0"/>
              <a:t>«</a:t>
            </a:r>
            <a:r>
              <a:rPr lang="ru-RU" sz="2000" dirty="0" err="1" smtClean="0"/>
              <a:t>Сорока-белобока</a:t>
            </a:r>
            <a:r>
              <a:rPr lang="ru-RU" sz="2000" dirty="0" smtClean="0"/>
              <a:t>» и др.), вызывающие </a:t>
            </a:r>
          </a:p>
          <a:p>
            <a:pPr>
              <a:buNone/>
            </a:pPr>
            <a:r>
              <a:rPr lang="ru-RU" sz="2000" dirty="0" smtClean="0"/>
              <a:t>у детей звуки, движения, смех, радость,</a:t>
            </a:r>
          </a:p>
          <a:p>
            <a:pPr>
              <a:buNone/>
            </a:pPr>
            <a:r>
              <a:rPr lang="ru-RU" sz="2000" dirty="0" smtClean="0"/>
              <a:t> удовольствие.</a:t>
            </a:r>
            <a:br>
              <a:rPr lang="ru-RU" sz="2000" dirty="0" smtClean="0"/>
            </a:b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                              </a:t>
            </a:r>
          </a:p>
          <a:p>
            <a:pPr>
              <a:buNone/>
            </a:pPr>
            <a:r>
              <a:rPr lang="ru-RU" sz="2000" dirty="0" smtClean="0"/>
              <a:t>                                На 2-ом году жизни используются бессюжетные игры    </a:t>
            </a:r>
          </a:p>
          <a:p>
            <a:pPr>
              <a:buNone/>
            </a:pPr>
            <a:r>
              <a:rPr lang="ru-RU" sz="2000" dirty="0" smtClean="0"/>
              <a:t>                               («Принеси мяч, игрушку», «Передай мяч», «Скати с  </a:t>
            </a:r>
          </a:p>
          <a:p>
            <a:pPr>
              <a:buNone/>
            </a:pPr>
            <a:r>
              <a:rPr lang="ru-RU" sz="2000" dirty="0" smtClean="0"/>
              <a:t>                               горочки», «Все скорей ко мне», «Доползи до  </a:t>
            </a:r>
          </a:p>
          <a:p>
            <a:pPr>
              <a:buNone/>
            </a:pPr>
            <a:r>
              <a:rPr lang="ru-RU" sz="2000" dirty="0" smtClean="0"/>
              <a:t>                               погремушки», «Кто дальше» и др.)</a:t>
            </a:r>
            <a:endParaRPr lang="tt-RU" sz="2000" dirty="0" smtClean="0"/>
          </a:p>
          <a:p>
            <a:pPr>
              <a:buNone/>
            </a:pPr>
            <a:r>
              <a:rPr lang="tt-RU" sz="2000" dirty="0" smtClean="0"/>
              <a:t>                                В дальнейшем в игры включаются более сложные  </a:t>
            </a:r>
          </a:p>
          <a:p>
            <a:pPr>
              <a:buNone/>
            </a:pPr>
            <a:r>
              <a:rPr lang="tt-RU" sz="2000" dirty="0" smtClean="0"/>
              <a:t>                                движения и количество движений увеличиваеться.</a:t>
            </a:r>
          </a:p>
          <a:p>
            <a:pPr>
              <a:buNone/>
            </a:pPr>
            <a:r>
              <a:rPr lang="tt-RU" sz="2000" dirty="0" smtClean="0"/>
              <a:t>                                Сюжеты игр также усложняются.</a:t>
            </a:r>
            <a:endParaRPr lang="ru-RU" sz="2000" dirty="0"/>
          </a:p>
        </p:txBody>
      </p:sp>
      <p:pic>
        <p:nvPicPr>
          <p:cNvPr id="1026" name="Picture 2" descr="C:\Users\pc\Desktop\palchikovyie-igryi-dlya-malyishey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571612"/>
            <a:ext cx="3571900" cy="2143140"/>
          </a:xfrm>
          <a:prstGeom prst="rect">
            <a:avLst/>
          </a:prstGeom>
          <a:noFill/>
        </p:spPr>
      </p:pic>
      <p:pic>
        <p:nvPicPr>
          <p:cNvPr id="1027" name="Picture 3" descr="C:\Users\pc\Desktop\15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86190"/>
            <a:ext cx="1857388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Постепенно увеличивается количество правил. В младших группах </a:t>
            </a:r>
          </a:p>
          <a:p>
            <a:pPr>
              <a:buNone/>
            </a:pPr>
            <a:r>
              <a:rPr lang="ru-RU" sz="2000" dirty="0" smtClean="0"/>
              <a:t>правила очень просты и носят подсказывающий характер, </a:t>
            </a:r>
          </a:p>
          <a:p>
            <a:pPr>
              <a:buNone/>
            </a:pPr>
            <a:r>
              <a:rPr lang="ru-RU" sz="2000" dirty="0" smtClean="0"/>
              <a:t>количество их невелико (1—2), они связаны с сюжетом, вытекают из </a:t>
            </a:r>
          </a:p>
          <a:p>
            <a:pPr>
              <a:buNone/>
            </a:pPr>
            <a:r>
              <a:rPr lang="ru-RU" sz="2000" dirty="0" smtClean="0"/>
              <a:t>содержания игры. Выполнение правил сводится к действиям по </a:t>
            </a:r>
          </a:p>
          <a:p>
            <a:pPr>
              <a:buNone/>
            </a:pPr>
            <a:r>
              <a:rPr lang="ru-RU" sz="2000" dirty="0" smtClean="0"/>
              <a:t>сигналу: на один сигнал дети выбегают из дома, на другой — </a:t>
            </a:r>
          </a:p>
          <a:p>
            <a:pPr>
              <a:buNone/>
            </a:pPr>
            <a:r>
              <a:rPr lang="ru-RU" sz="2000" dirty="0" smtClean="0"/>
              <a:t>возвращаются на свои места. Со временем вводятся ограничения </a:t>
            </a:r>
          </a:p>
          <a:p>
            <a:pPr>
              <a:buNone/>
            </a:pPr>
            <a:r>
              <a:rPr lang="ru-RU" sz="2000" dirty="0" smtClean="0"/>
              <a:t>действий: убегать в определенном направлении; пойманным </a:t>
            </a:r>
          </a:p>
          <a:p>
            <a:pPr>
              <a:buNone/>
            </a:pPr>
            <a:r>
              <a:rPr lang="ru-RU" sz="2000" dirty="0" smtClean="0"/>
              <a:t>отходить в сторону.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i="1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4786314" y="2643182"/>
            <a:ext cx="714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H="1">
            <a:off x="7072330" y="1285860"/>
            <a:ext cx="71438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pc\Desktop\826ab22cd4531fc5147c29a176c907c2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714752"/>
            <a:ext cx="6357982" cy="2857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285992"/>
            <a:ext cx="8229600" cy="421484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sz="2800" dirty="0" smtClean="0"/>
          </a:p>
          <a:p>
            <a:pPr algn="just">
              <a:buNone/>
            </a:pPr>
            <a:r>
              <a:rPr lang="ru-RU" sz="2800" dirty="0" smtClean="0"/>
              <a:t>В играх с элементами соревнования сначала каждый действует сам за себя</a:t>
            </a:r>
          </a:p>
          <a:p>
            <a:pPr algn="just">
              <a:buNone/>
            </a:pPr>
            <a:r>
              <a:rPr lang="ru-RU" sz="2800" dirty="0" smtClean="0"/>
              <a:t>(кто быстрее принесет предмет), потом вводится коллективная   </a:t>
            </a:r>
          </a:p>
          <a:p>
            <a:pPr algn="just">
              <a:buNone/>
            </a:pPr>
            <a:r>
              <a:rPr lang="ru-RU" sz="2800" dirty="0" smtClean="0"/>
              <a:t>ответственность: чья группа попадет большее в цель;  соревнования на </a:t>
            </a:r>
          </a:p>
          <a:p>
            <a:pPr algn="just">
              <a:buNone/>
            </a:pPr>
            <a:r>
              <a:rPr lang="ru-RU" sz="2800" dirty="0" smtClean="0"/>
              <a:t>качество выполнения (чья колонна не уронит мяч), на скорость (кто быстрее  </a:t>
            </a:r>
          </a:p>
          <a:p>
            <a:pPr algn="just">
              <a:buNone/>
            </a:pPr>
            <a:r>
              <a:rPr lang="ru-RU" sz="2800" dirty="0" smtClean="0"/>
              <a:t>добежит до флажка).                  </a:t>
            </a:r>
          </a:p>
          <a:p>
            <a:pPr algn="just">
              <a:buNone/>
            </a:pPr>
            <a:r>
              <a:rPr lang="ru-RU" sz="2800" dirty="0" smtClean="0"/>
              <a:t>Подвижные игры  младшего возраста часто сопровождаются - стихами, </a:t>
            </a:r>
          </a:p>
          <a:p>
            <a:pPr algn="just">
              <a:buNone/>
            </a:pPr>
            <a:r>
              <a:rPr lang="ru-RU" sz="2800" dirty="0" smtClean="0"/>
              <a:t>песнями, которые раскрывают содержание игры и ее правила; объясняют, </a:t>
            </a:r>
          </a:p>
          <a:p>
            <a:pPr algn="just">
              <a:buNone/>
            </a:pPr>
            <a:r>
              <a:rPr lang="ru-RU" sz="2800" dirty="0" smtClean="0"/>
              <a:t>какое движение и как надо выполнить; («По ровненькой дорожке», </a:t>
            </a:r>
          </a:p>
          <a:p>
            <a:pPr algn="just">
              <a:buNone/>
            </a:pPr>
            <a:r>
              <a:rPr lang="ru-RU" sz="2800" dirty="0" smtClean="0"/>
              <a:t>«Лошадки» и др.). Игры, сопровождающиеся текстом, даются и в старших </a:t>
            </a:r>
          </a:p>
          <a:p>
            <a:pPr algn="just">
              <a:buNone/>
            </a:pPr>
            <a:r>
              <a:rPr lang="ru-RU" sz="2800" dirty="0" smtClean="0"/>
              <a:t>группах, причем слова нередко произносятся хором («Мы — веселые </a:t>
            </a:r>
          </a:p>
          <a:p>
            <a:pPr algn="just">
              <a:buNone/>
            </a:pPr>
            <a:r>
              <a:rPr lang="ru-RU" sz="2800" dirty="0" smtClean="0"/>
              <a:t>ребята» и др.)</a:t>
            </a:r>
          </a:p>
          <a:p>
            <a:pPr algn="just">
              <a:buNone/>
            </a:pPr>
            <a:r>
              <a:rPr lang="ru-RU" sz="2800" dirty="0" smtClean="0"/>
              <a:t>Окончание текста служит сигналом к прекращению действия или к началу </a:t>
            </a:r>
          </a:p>
          <a:p>
            <a:pPr algn="just">
              <a:buNone/>
            </a:pPr>
            <a:r>
              <a:rPr lang="ru-RU" sz="2800" dirty="0" smtClean="0"/>
              <a:t>новых движений. Вместе с тем произнесение слов — это отдых после </a:t>
            </a:r>
          </a:p>
          <a:p>
            <a:pPr algn="just">
              <a:buNone/>
            </a:pPr>
            <a:r>
              <a:rPr lang="ru-RU" sz="2800" dirty="0" smtClean="0"/>
              <a:t>интенсивных движений. </a:t>
            </a:r>
            <a:endParaRPr lang="ru-RU" dirty="0"/>
          </a:p>
        </p:txBody>
      </p:sp>
      <p:pic>
        <p:nvPicPr>
          <p:cNvPr id="1027" name="Picture 3" descr="C:\Users\pc\Desktop\Безымянный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214290"/>
            <a:ext cx="6858048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15370" cy="500066"/>
          </a:xfrm>
        </p:spPr>
        <p:txBody>
          <a:bodyPr>
            <a:normAutofit/>
          </a:bodyPr>
          <a:lstStyle/>
          <a:p>
            <a:pPr algn="ctr"/>
            <a:r>
              <a:rPr lang="tt-RU" sz="2800" b="1" i="1" dirty="0" smtClean="0">
                <a:solidFill>
                  <a:schemeClr val="tx1"/>
                </a:solidFill>
                <a:latin typeface="+mn-lt"/>
              </a:rPr>
              <a:t>Варьирование и усложнение подвижных игр</a:t>
            </a:r>
            <a:endParaRPr lang="ru-RU" sz="28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t-RU" sz="2400" dirty="0" smtClean="0"/>
              <a:t>Варьируя игру, нельзя менять замысел и композицию </a:t>
            </a:r>
          </a:p>
          <a:p>
            <a:pPr algn="ctr">
              <a:buNone/>
            </a:pPr>
            <a:r>
              <a:rPr lang="tt-RU" sz="2400" dirty="0" smtClean="0"/>
              <a:t>игры, но можно:</a:t>
            </a:r>
          </a:p>
          <a:p>
            <a:pPr algn="ctr">
              <a:buNone/>
            </a:pPr>
            <a:endParaRPr lang="ru-RU" sz="24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1643050"/>
          <a:ext cx="7929618" cy="4944235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3964809"/>
                <a:gridCol w="3964809"/>
              </a:tblGrid>
              <a:tr h="726719">
                <a:tc>
                  <a:txBody>
                    <a:bodyPr/>
                    <a:lstStyle/>
                    <a:p>
                      <a:r>
                        <a:rPr lang="tt-RU" sz="2000" b="0" i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Увеличить дозировку</a:t>
                      </a:r>
                      <a:endParaRPr lang="ru-RU" sz="2000" b="0" i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000" dirty="0" smtClean="0"/>
                        <a:t>Повторность и общую продолжительность игры.</a:t>
                      </a:r>
                      <a:endParaRPr lang="ru-RU" sz="2000" dirty="0"/>
                    </a:p>
                  </a:txBody>
                  <a:tcPr/>
                </a:tc>
              </a:tr>
              <a:tr h="726719">
                <a:tc>
                  <a:txBody>
                    <a:bodyPr/>
                    <a:lstStyle/>
                    <a:p>
                      <a:r>
                        <a:rPr lang="tt-RU" sz="2000" dirty="0" smtClean="0"/>
                        <a:t>Усложнить содержание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000" dirty="0" smtClean="0"/>
                        <a:t>Воробышки из домика не быбегают, а выпригивают.</a:t>
                      </a:r>
                      <a:endParaRPr lang="ru-RU" sz="2000" dirty="0"/>
                    </a:p>
                  </a:txBody>
                  <a:tcPr/>
                </a:tc>
              </a:tr>
              <a:tr h="726719">
                <a:tc>
                  <a:txBody>
                    <a:bodyPr/>
                    <a:lstStyle/>
                    <a:p>
                      <a:r>
                        <a:rPr lang="tt-RU" sz="2000" dirty="0" smtClean="0"/>
                        <a:t>Изменить</a:t>
                      </a:r>
                      <a:r>
                        <a:rPr lang="tt-RU" sz="2000" baseline="0" dirty="0" smtClean="0"/>
                        <a:t> размещение играющих на площадке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000" dirty="0" smtClean="0"/>
                        <a:t>Ловишки</a:t>
                      </a:r>
                      <a:r>
                        <a:rPr lang="tt-RU" sz="2000" baseline="0" dirty="0" smtClean="0"/>
                        <a:t> не сбоку, а в середине площадки.</a:t>
                      </a:r>
                      <a:endParaRPr lang="ru-RU" sz="2000" dirty="0"/>
                    </a:p>
                  </a:txBody>
                  <a:tcPr/>
                </a:tc>
              </a:tr>
              <a:tr h="726719">
                <a:tc>
                  <a:txBody>
                    <a:bodyPr/>
                    <a:lstStyle/>
                    <a:p>
                      <a:r>
                        <a:rPr lang="tt-RU" sz="2000" dirty="0" smtClean="0"/>
                        <a:t>Сменить сигнал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000" dirty="0" smtClean="0"/>
                        <a:t>Вместо словесного, звуковой или зрительный.</a:t>
                      </a:r>
                      <a:endParaRPr lang="ru-RU" sz="2000" dirty="0"/>
                    </a:p>
                  </a:txBody>
                  <a:tcPr/>
                </a:tc>
              </a:tr>
              <a:tr h="1295626">
                <a:tc>
                  <a:txBody>
                    <a:bodyPr/>
                    <a:lstStyle/>
                    <a:p>
                      <a:r>
                        <a:rPr lang="tt-RU" sz="2000" dirty="0" smtClean="0"/>
                        <a:t>Провести игру в нестандартных условиях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000" dirty="0" smtClean="0"/>
                        <a:t>По песку бежать труднее, в лесу убегая от ловишек,</a:t>
                      </a:r>
                      <a:r>
                        <a:rPr lang="tt-RU" sz="2000" baseline="0" dirty="0" smtClean="0"/>
                        <a:t> можно повиснуть, обхватив ствол дерева руками и ногами.</a:t>
                      </a:r>
                      <a:endParaRPr lang="ru-RU" sz="2000" dirty="0"/>
                    </a:p>
                  </a:txBody>
                  <a:tcPr/>
                </a:tc>
              </a:tr>
              <a:tr h="726719">
                <a:tc>
                  <a:txBody>
                    <a:bodyPr/>
                    <a:lstStyle/>
                    <a:p>
                      <a:r>
                        <a:rPr lang="tt-RU" sz="2000" dirty="0" smtClean="0"/>
                        <a:t>Усложнить правила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t-RU" sz="2000" dirty="0" smtClean="0"/>
                        <a:t>Увеличение числа ловишек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tt-RU" sz="2800" b="1" i="1" dirty="0" smtClean="0">
                <a:solidFill>
                  <a:schemeClr val="tx1"/>
                </a:solidFill>
                <a:latin typeface="+mn-lt"/>
              </a:rPr>
              <a:t>Методика проведения подвижной игры</a:t>
            </a:r>
            <a:endParaRPr lang="ru-RU" sz="2800" b="1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t-RU" sz="2000" dirty="0" smtClean="0"/>
              <a:t>1. Выбор игры</a:t>
            </a:r>
          </a:p>
          <a:p>
            <a:pPr>
              <a:buNone/>
            </a:pPr>
            <a:r>
              <a:rPr lang="tt-RU" sz="2000" dirty="0" smtClean="0"/>
              <a:t>2. Сбор детей на игру</a:t>
            </a:r>
          </a:p>
          <a:p>
            <a:pPr>
              <a:buNone/>
            </a:pPr>
            <a:r>
              <a:rPr lang="tt-RU" sz="2000" dirty="0" smtClean="0"/>
              <a:t>3. Создание интереса к игре</a:t>
            </a:r>
          </a:p>
          <a:p>
            <a:pPr>
              <a:buNone/>
            </a:pPr>
            <a:r>
              <a:rPr lang="tt-RU" sz="2000" dirty="0" smtClean="0"/>
              <a:t>4. Организация играющих, объяснение игры</a:t>
            </a:r>
          </a:p>
          <a:p>
            <a:pPr>
              <a:buNone/>
            </a:pPr>
            <a:r>
              <a:rPr lang="tt-RU" sz="2000" dirty="0" smtClean="0"/>
              <a:t>5. Распределение ролей в игре</a:t>
            </a:r>
          </a:p>
          <a:p>
            <a:pPr>
              <a:buNone/>
            </a:pPr>
            <a:r>
              <a:rPr lang="tt-RU" sz="2000" dirty="0" smtClean="0"/>
              <a:t>6. Проведение игры и руководство ею</a:t>
            </a:r>
          </a:p>
          <a:p>
            <a:pPr>
              <a:buNone/>
            </a:pPr>
            <a:r>
              <a:rPr lang="tt-RU" sz="2000" dirty="0" smtClean="0"/>
              <a:t>7.Окончание игры и подведение итогов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pc\Desktop\svezhijj-vozdukh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4414" y="4000504"/>
            <a:ext cx="6643734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386</TotalTime>
  <Words>668</Words>
  <Application>Microsoft Office PowerPoint</Application>
  <PresentationFormat>Экран (4:3)</PresentationFormat>
  <Paragraphs>93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    </vt:lpstr>
      <vt:lpstr>Слайд 2</vt:lpstr>
      <vt:lpstr>Слайд 3</vt:lpstr>
      <vt:lpstr>Слайд 4</vt:lpstr>
      <vt:lpstr>Характеристика подвижных игр для разных возрастных игр</vt:lpstr>
      <vt:lpstr>Слайд 6</vt:lpstr>
      <vt:lpstr>Слайд 7</vt:lpstr>
      <vt:lpstr>Варьирование и усложнение подвижных игр</vt:lpstr>
      <vt:lpstr>Методика проведения подвижной игры</vt:lpstr>
      <vt:lpstr>Роль воспитателя в подготовке и организации подвижных игр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pc</dc:creator>
  <cp:lastModifiedBy>pc</cp:lastModifiedBy>
  <cp:revision>47</cp:revision>
  <dcterms:created xsi:type="dcterms:W3CDTF">2015-11-01T17:52:13Z</dcterms:created>
  <dcterms:modified xsi:type="dcterms:W3CDTF">2015-11-13T17:02:59Z</dcterms:modified>
</cp:coreProperties>
</file>