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1" r:id="rId2"/>
    <p:sldId id="257" r:id="rId3"/>
    <p:sldId id="276" r:id="rId4"/>
    <p:sldId id="258" r:id="rId5"/>
    <p:sldId id="265" r:id="rId6"/>
    <p:sldId id="259" r:id="rId7"/>
    <p:sldId id="264" r:id="rId8"/>
    <p:sldId id="261" r:id="rId9"/>
    <p:sldId id="260" r:id="rId10"/>
    <p:sldId id="277" r:id="rId11"/>
    <p:sldId id="279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8A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463" autoAdjust="0"/>
    <p:restoredTop sz="94660"/>
  </p:normalViewPr>
  <p:slideViewPr>
    <p:cSldViewPr>
      <p:cViewPr>
        <p:scale>
          <a:sx n="100" d="100"/>
          <a:sy n="100" d="100"/>
        </p:scale>
        <p:origin x="6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DB4A4-3A48-4BD5-92B2-33D4DCB55294}" type="doc">
      <dgm:prSet loTypeId="urn:microsoft.com/office/officeart/2008/layout/RadialCluster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27B6277-8BF0-4B9A-8F3D-76E5F027C30E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Методы</a:t>
          </a:r>
          <a:r>
            <a:rPr lang="ru-RU" dirty="0" smtClean="0"/>
            <a:t> </a:t>
          </a:r>
          <a:endParaRPr lang="ru-RU" dirty="0"/>
        </a:p>
      </dgm:t>
    </dgm:pt>
    <dgm:pt modelId="{2B7D7D05-710D-4179-A934-D701036D8FF1}" type="parTrans" cxnId="{000F9DFF-D792-42B0-A0CF-DF3222C6D793}">
      <dgm:prSet/>
      <dgm:spPr/>
      <dgm:t>
        <a:bodyPr/>
        <a:lstStyle/>
        <a:p>
          <a:endParaRPr lang="ru-RU"/>
        </a:p>
      </dgm:t>
    </dgm:pt>
    <dgm:pt modelId="{EECC6384-F2BD-4D25-A705-6A1FA5FCFD2B}" type="sibTrans" cxnId="{000F9DFF-D792-42B0-A0CF-DF3222C6D793}">
      <dgm:prSet/>
      <dgm:spPr/>
      <dgm:t>
        <a:bodyPr/>
        <a:lstStyle/>
        <a:p>
          <a:endParaRPr lang="ru-RU"/>
        </a:p>
      </dgm:t>
    </dgm:pt>
    <dgm:pt modelId="{D6A4EE07-AAF2-4B1E-AD0C-1F84A23F7002}">
      <dgm:prSet phldrT="[Текст]" custT="1"/>
      <dgm:spPr/>
      <dgm:t>
        <a:bodyPr/>
        <a:lstStyle/>
        <a:p>
          <a:r>
            <a:rPr lang="ru-RU" sz="20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rPr>
            <a:t>Игровые </a:t>
          </a:r>
          <a:endParaRPr lang="ru-RU" sz="20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Bookman Old Style" pitchFamily="18" charset="0"/>
          </a:endParaRPr>
        </a:p>
      </dgm:t>
    </dgm:pt>
    <dgm:pt modelId="{65794EC3-EAFA-439F-AA32-3B01C8AA150C}" type="parTrans" cxnId="{7BF618F0-EAE6-4BCA-A164-C8E67D30A849}">
      <dgm:prSet/>
      <dgm:spPr/>
      <dgm:t>
        <a:bodyPr/>
        <a:lstStyle/>
        <a:p>
          <a:endParaRPr lang="ru-RU"/>
        </a:p>
      </dgm:t>
    </dgm:pt>
    <dgm:pt modelId="{135038D5-CA59-4334-ACF0-40C76BA9D985}" type="sibTrans" cxnId="{7BF618F0-EAE6-4BCA-A164-C8E67D30A849}">
      <dgm:prSet/>
      <dgm:spPr/>
      <dgm:t>
        <a:bodyPr/>
        <a:lstStyle/>
        <a:p>
          <a:endParaRPr lang="ru-RU"/>
        </a:p>
      </dgm:t>
    </dgm:pt>
    <dgm:pt modelId="{631BF9F8-721B-4ACB-82F6-B2C12B87F535}">
      <dgm:prSet phldrT="[Текст]" custT="1"/>
      <dgm:spPr/>
      <dgm:t>
        <a:bodyPr/>
        <a:lstStyle/>
        <a:p>
          <a:r>
            <a:rPr lang="ru-RU" sz="20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rPr>
            <a:t>Словесные</a:t>
          </a:r>
          <a:r>
            <a:rPr lang="ru-RU" sz="20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20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FD2B7AD-432E-4578-8BCD-748430C55522}" type="parTrans" cxnId="{4D4D1758-BE16-4EFA-BCE9-96D51873D7E8}">
      <dgm:prSet/>
      <dgm:spPr/>
      <dgm:t>
        <a:bodyPr/>
        <a:lstStyle/>
        <a:p>
          <a:endParaRPr lang="ru-RU"/>
        </a:p>
      </dgm:t>
    </dgm:pt>
    <dgm:pt modelId="{A2EF6D8B-4627-4855-BEDD-D37A20F18AD7}" type="sibTrans" cxnId="{4D4D1758-BE16-4EFA-BCE9-96D51873D7E8}">
      <dgm:prSet/>
      <dgm:spPr/>
      <dgm:t>
        <a:bodyPr/>
        <a:lstStyle/>
        <a:p>
          <a:endParaRPr lang="ru-RU"/>
        </a:p>
      </dgm:t>
    </dgm:pt>
    <dgm:pt modelId="{E778CCC6-B720-48EC-94B2-5D0CA0A9CB2F}">
      <dgm:prSet phldrT="[Текст]" custT="1"/>
      <dgm:spPr/>
      <dgm:t>
        <a:bodyPr/>
        <a:lstStyle/>
        <a:p>
          <a:r>
            <a:rPr lang="ru-RU" sz="20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rPr>
            <a:t>Репродуктивные (синхронные, зеркальные действия)</a:t>
          </a:r>
          <a:endParaRPr lang="ru-RU" sz="20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Bookman Old Style" pitchFamily="18" charset="0"/>
          </a:endParaRPr>
        </a:p>
      </dgm:t>
    </dgm:pt>
    <dgm:pt modelId="{2AEAD692-B804-405A-94A7-B7AEC540AAC9}" type="parTrans" cxnId="{BA553002-DAED-4E75-8CAF-19394FC16919}">
      <dgm:prSet/>
      <dgm:spPr/>
      <dgm:t>
        <a:bodyPr/>
        <a:lstStyle/>
        <a:p>
          <a:endParaRPr lang="ru-RU"/>
        </a:p>
      </dgm:t>
    </dgm:pt>
    <dgm:pt modelId="{7BFD4091-ED29-48F0-AC11-4FB98DB0E770}" type="sibTrans" cxnId="{BA553002-DAED-4E75-8CAF-19394FC16919}">
      <dgm:prSet/>
      <dgm:spPr/>
      <dgm:t>
        <a:bodyPr/>
        <a:lstStyle/>
        <a:p>
          <a:endParaRPr lang="ru-RU"/>
        </a:p>
      </dgm:t>
    </dgm:pt>
    <dgm:pt modelId="{61817DA8-8CE8-4909-853A-A94F01BEC529}">
      <dgm:prSet phldrT="[Текст]" custT="1"/>
      <dgm:spPr/>
      <dgm:t>
        <a:bodyPr/>
        <a:lstStyle/>
        <a:p>
          <a:r>
            <a:rPr lang="ru-RU" sz="20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rPr>
            <a:t>Исследовательский (наблюдение)</a:t>
          </a:r>
          <a:endParaRPr lang="ru-RU" sz="20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Bookman Old Style" pitchFamily="18" charset="0"/>
          </a:endParaRPr>
        </a:p>
      </dgm:t>
    </dgm:pt>
    <dgm:pt modelId="{10CD392D-4EA3-445D-A416-BC7D8FE86BB1}" type="parTrans" cxnId="{812B283F-33F5-4B98-829F-4A8F5579FC0C}">
      <dgm:prSet/>
      <dgm:spPr/>
      <dgm:t>
        <a:bodyPr/>
        <a:lstStyle/>
        <a:p>
          <a:endParaRPr lang="ru-RU"/>
        </a:p>
      </dgm:t>
    </dgm:pt>
    <dgm:pt modelId="{6FE8CD64-C6A3-4880-8B35-8554FA66127B}" type="sibTrans" cxnId="{812B283F-33F5-4B98-829F-4A8F5579FC0C}">
      <dgm:prSet/>
      <dgm:spPr/>
      <dgm:t>
        <a:bodyPr/>
        <a:lstStyle/>
        <a:p>
          <a:endParaRPr lang="ru-RU"/>
        </a:p>
      </dgm:t>
    </dgm:pt>
    <dgm:pt modelId="{FEC7F127-4AAC-42C5-878C-4B4E7DEDD6EC}" type="pres">
      <dgm:prSet presAssocID="{339DB4A4-3A48-4BD5-92B2-33D4DCB552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69169A8-3820-4987-834D-17B1950BE684}" type="pres">
      <dgm:prSet presAssocID="{027B6277-8BF0-4B9A-8F3D-76E5F027C30E}" presName="singleCycle" presStyleCnt="0"/>
      <dgm:spPr/>
    </dgm:pt>
    <dgm:pt modelId="{78520720-A262-46A3-8CFA-369DFD0A177E}" type="pres">
      <dgm:prSet presAssocID="{027B6277-8BF0-4B9A-8F3D-76E5F027C30E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A09375D-4D78-4272-90BC-CDFEDBC22B12}" type="pres">
      <dgm:prSet presAssocID="{65794EC3-EAFA-439F-AA32-3B01C8AA150C}" presName="Name56" presStyleLbl="parChTrans1D2" presStyleIdx="0" presStyleCnt="4"/>
      <dgm:spPr/>
      <dgm:t>
        <a:bodyPr/>
        <a:lstStyle/>
        <a:p>
          <a:endParaRPr lang="ru-RU"/>
        </a:p>
      </dgm:t>
    </dgm:pt>
    <dgm:pt modelId="{1E9C4C8F-34B6-4074-885D-E94E37249AEE}" type="pres">
      <dgm:prSet presAssocID="{D6A4EE07-AAF2-4B1E-AD0C-1F84A23F7002}" presName="text0" presStyleLbl="node1" presStyleIdx="1" presStyleCnt="5" custScaleX="221891" custScaleY="136724" custRadScaleRad="90813" custRadScaleInc="3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7C511-9446-4181-BDB0-D1819BDD8CF5}" type="pres">
      <dgm:prSet presAssocID="{3FD2B7AD-432E-4578-8BCD-748430C55522}" presName="Name56" presStyleLbl="parChTrans1D2" presStyleIdx="1" presStyleCnt="4"/>
      <dgm:spPr/>
      <dgm:t>
        <a:bodyPr/>
        <a:lstStyle/>
        <a:p>
          <a:endParaRPr lang="ru-RU"/>
        </a:p>
      </dgm:t>
    </dgm:pt>
    <dgm:pt modelId="{597FF0AB-B2A7-414E-8E44-B794D2806A3C}" type="pres">
      <dgm:prSet presAssocID="{631BF9F8-721B-4ACB-82F6-B2C12B87F535}" presName="text0" presStyleLbl="node1" presStyleIdx="2" presStyleCnt="5" custScaleX="221891" custScaleY="136724" custRadScaleRad="100020" custRadScaleInc="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ACC7A-B048-4E2E-856A-3AEEDB4CDD99}" type="pres">
      <dgm:prSet presAssocID="{2AEAD692-B804-405A-94A7-B7AEC540AAC9}" presName="Name56" presStyleLbl="parChTrans1D2" presStyleIdx="2" presStyleCnt="4"/>
      <dgm:spPr/>
      <dgm:t>
        <a:bodyPr/>
        <a:lstStyle/>
        <a:p>
          <a:endParaRPr lang="ru-RU"/>
        </a:p>
      </dgm:t>
    </dgm:pt>
    <dgm:pt modelId="{48DBCA82-DB6C-4898-8127-3FD42D0C4A69}" type="pres">
      <dgm:prSet presAssocID="{E778CCC6-B720-48EC-94B2-5D0CA0A9CB2F}" presName="text0" presStyleLbl="node1" presStyleIdx="3" presStyleCnt="5" custScaleX="221891" custScaleY="136724" custRadScaleRad="88399" custRadScaleInc="-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1FB79-269B-40DB-9F8A-A490E3187846}" type="pres">
      <dgm:prSet presAssocID="{10CD392D-4EA3-445D-A416-BC7D8FE86BB1}" presName="Name56" presStyleLbl="parChTrans1D2" presStyleIdx="3" presStyleCnt="4"/>
      <dgm:spPr/>
      <dgm:t>
        <a:bodyPr/>
        <a:lstStyle/>
        <a:p>
          <a:endParaRPr lang="ru-RU"/>
        </a:p>
      </dgm:t>
    </dgm:pt>
    <dgm:pt modelId="{AE47AFC9-425A-4F02-9988-DCBCB31EA261}" type="pres">
      <dgm:prSet presAssocID="{61817DA8-8CE8-4909-853A-A94F01BEC529}" presName="text0" presStyleLbl="node1" presStyleIdx="4" presStyleCnt="5" custScaleX="245301" custScaleY="136724" custRadScaleRad="106143" custRadScaleInc="-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D63DCD-1746-4C1A-ABDB-C0247421DD04}" type="presOf" srcId="{2AEAD692-B804-405A-94A7-B7AEC540AAC9}" destId="{4E4ACC7A-B048-4E2E-856A-3AEEDB4CDD99}" srcOrd="0" destOrd="0" presId="urn:microsoft.com/office/officeart/2008/layout/RadialCluster"/>
    <dgm:cxn modelId="{49BB47D0-7F9C-4089-A9AD-030D1A1AD91B}" type="presOf" srcId="{61817DA8-8CE8-4909-853A-A94F01BEC529}" destId="{AE47AFC9-425A-4F02-9988-DCBCB31EA261}" srcOrd="0" destOrd="0" presId="urn:microsoft.com/office/officeart/2008/layout/RadialCluster"/>
    <dgm:cxn modelId="{812B283F-33F5-4B98-829F-4A8F5579FC0C}" srcId="{027B6277-8BF0-4B9A-8F3D-76E5F027C30E}" destId="{61817DA8-8CE8-4909-853A-A94F01BEC529}" srcOrd="3" destOrd="0" parTransId="{10CD392D-4EA3-445D-A416-BC7D8FE86BB1}" sibTransId="{6FE8CD64-C6A3-4880-8B35-8554FA66127B}"/>
    <dgm:cxn modelId="{7BF618F0-EAE6-4BCA-A164-C8E67D30A849}" srcId="{027B6277-8BF0-4B9A-8F3D-76E5F027C30E}" destId="{D6A4EE07-AAF2-4B1E-AD0C-1F84A23F7002}" srcOrd="0" destOrd="0" parTransId="{65794EC3-EAFA-439F-AA32-3B01C8AA150C}" sibTransId="{135038D5-CA59-4334-ACF0-40C76BA9D985}"/>
    <dgm:cxn modelId="{4D4D1758-BE16-4EFA-BCE9-96D51873D7E8}" srcId="{027B6277-8BF0-4B9A-8F3D-76E5F027C30E}" destId="{631BF9F8-721B-4ACB-82F6-B2C12B87F535}" srcOrd="1" destOrd="0" parTransId="{3FD2B7AD-432E-4578-8BCD-748430C55522}" sibTransId="{A2EF6D8B-4627-4855-BEDD-D37A20F18AD7}"/>
    <dgm:cxn modelId="{169222A1-5AC7-4E9B-990A-B6C70D788C19}" type="presOf" srcId="{E778CCC6-B720-48EC-94B2-5D0CA0A9CB2F}" destId="{48DBCA82-DB6C-4898-8127-3FD42D0C4A69}" srcOrd="0" destOrd="0" presId="urn:microsoft.com/office/officeart/2008/layout/RadialCluster"/>
    <dgm:cxn modelId="{000F9DFF-D792-42B0-A0CF-DF3222C6D793}" srcId="{339DB4A4-3A48-4BD5-92B2-33D4DCB55294}" destId="{027B6277-8BF0-4B9A-8F3D-76E5F027C30E}" srcOrd="0" destOrd="0" parTransId="{2B7D7D05-710D-4179-A934-D701036D8FF1}" sibTransId="{EECC6384-F2BD-4D25-A705-6A1FA5FCFD2B}"/>
    <dgm:cxn modelId="{BAFE38AB-3609-4A56-B44F-FF5B449B9706}" type="presOf" srcId="{631BF9F8-721B-4ACB-82F6-B2C12B87F535}" destId="{597FF0AB-B2A7-414E-8E44-B794D2806A3C}" srcOrd="0" destOrd="0" presId="urn:microsoft.com/office/officeart/2008/layout/RadialCluster"/>
    <dgm:cxn modelId="{7E7A8525-BE0B-4272-B5FF-5FE8FF78E066}" type="presOf" srcId="{D6A4EE07-AAF2-4B1E-AD0C-1F84A23F7002}" destId="{1E9C4C8F-34B6-4074-885D-E94E37249AEE}" srcOrd="0" destOrd="0" presId="urn:microsoft.com/office/officeart/2008/layout/RadialCluster"/>
    <dgm:cxn modelId="{B76A810C-DE1F-4E75-9922-72A7D648D87D}" type="presOf" srcId="{339DB4A4-3A48-4BD5-92B2-33D4DCB55294}" destId="{FEC7F127-4AAC-42C5-878C-4B4E7DEDD6EC}" srcOrd="0" destOrd="0" presId="urn:microsoft.com/office/officeart/2008/layout/RadialCluster"/>
    <dgm:cxn modelId="{8863866F-B2DC-4B34-959D-0E7774C7C284}" type="presOf" srcId="{3FD2B7AD-432E-4578-8BCD-748430C55522}" destId="{A397C511-9446-4181-BDB0-D1819BDD8CF5}" srcOrd="0" destOrd="0" presId="urn:microsoft.com/office/officeart/2008/layout/RadialCluster"/>
    <dgm:cxn modelId="{EAE2BA7B-F4D4-43B6-A969-C685F3494116}" type="presOf" srcId="{10CD392D-4EA3-445D-A416-BC7D8FE86BB1}" destId="{2EF1FB79-269B-40DB-9F8A-A490E3187846}" srcOrd="0" destOrd="0" presId="urn:microsoft.com/office/officeart/2008/layout/RadialCluster"/>
    <dgm:cxn modelId="{5868FA49-7988-43B5-BB6C-3A6DE0941C5B}" type="presOf" srcId="{65794EC3-EAFA-439F-AA32-3B01C8AA150C}" destId="{4A09375D-4D78-4272-90BC-CDFEDBC22B12}" srcOrd="0" destOrd="0" presId="urn:microsoft.com/office/officeart/2008/layout/RadialCluster"/>
    <dgm:cxn modelId="{26DB7984-DAAC-4E96-A9FC-2944F1502917}" type="presOf" srcId="{027B6277-8BF0-4B9A-8F3D-76E5F027C30E}" destId="{78520720-A262-46A3-8CFA-369DFD0A177E}" srcOrd="0" destOrd="0" presId="urn:microsoft.com/office/officeart/2008/layout/RadialCluster"/>
    <dgm:cxn modelId="{BA553002-DAED-4E75-8CAF-19394FC16919}" srcId="{027B6277-8BF0-4B9A-8F3D-76E5F027C30E}" destId="{E778CCC6-B720-48EC-94B2-5D0CA0A9CB2F}" srcOrd="2" destOrd="0" parTransId="{2AEAD692-B804-405A-94A7-B7AEC540AAC9}" sibTransId="{7BFD4091-ED29-48F0-AC11-4FB98DB0E770}"/>
    <dgm:cxn modelId="{CD98B599-86CB-4676-B841-91BF8D81873D}" type="presParOf" srcId="{FEC7F127-4AAC-42C5-878C-4B4E7DEDD6EC}" destId="{A69169A8-3820-4987-834D-17B1950BE684}" srcOrd="0" destOrd="0" presId="urn:microsoft.com/office/officeart/2008/layout/RadialCluster"/>
    <dgm:cxn modelId="{E18C31F7-C1EB-4397-82A5-4075EC0B8D1B}" type="presParOf" srcId="{A69169A8-3820-4987-834D-17B1950BE684}" destId="{78520720-A262-46A3-8CFA-369DFD0A177E}" srcOrd="0" destOrd="0" presId="urn:microsoft.com/office/officeart/2008/layout/RadialCluster"/>
    <dgm:cxn modelId="{8582173C-AF07-4218-884A-0F84EF550E08}" type="presParOf" srcId="{A69169A8-3820-4987-834D-17B1950BE684}" destId="{4A09375D-4D78-4272-90BC-CDFEDBC22B12}" srcOrd="1" destOrd="0" presId="urn:microsoft.com/office/officeart/2008/layout/RadialCluster"/>
    <dgm:cxn modelId="{974504C4-62CC-4262-A4D5-E028063C8F17}" type="presParOf" srcId="{A69169A8-3820-4987-834D-17B1950BE684}" destId="{1E9C4C8F-34B6-4074-885D-E94E37249AEE}" srcOrd="2" destOrd="0" presId="urn:microsoft.com/office/officeart/2008/layout/RadialCluster"/>
    <dgm:cxn modelId="{7C26BE8D-299B-44FA-AB60-933856333FE7}" type="presParOf" srcId="{A69169A8-3820-4987-834D-17B1950BE684}" destId="{A397C511-9446-4181-BDB0-D1819BDD8CF5}" srcOrd="3" destOrd="0" presId="urn:microsoft.com/office/officeart/2008/layout/RadialCluster"/>
    <dgm:cxn modelId="{F8E3FFA1-EF4C-47B8-B177-FC4CDFA3129D}" type="presParOf" srcId="{A69169A8-3820-4987-834D-17B1950BE684}" destId="{597FF0AB-B2A7-414E-8E44-B794D2806A3C}" srcOrd="4" destOrd="0" presId="urn:microsoft.com/office/officeart/2008/layout/RadialCluster"/>
    <dgm:cxn modelId="{0A101902-D5B6-441D-9C38-1E0740FD1432}" type="presParOf" srcId="{A69169A8-3820-4987-834D-17B1950BE684}" destId="{4E4ACC7A-B048-4E2E-856A-3AEEDB4CDD99}" srcOrd="5" destOrd="0" presId="urn:microsoft.com/office/officeart/2008/layout/RadialCluster"/>
    <dgm:cxn modelId="{435D0B53-0376-4B42-AFB1-E9FAFDC3F045}" type="presParOf" srcId="{A69169A8-3820-4987-834D-17B1950BE684}" destId="{48DBCA82-DB6C-4898-8127-3FD42D0C4A69}" srcOrd="6" destOrd="0" presId="urn:microsoft.com/office/officeart/2008/layout/RadialCluster"/>
    <dgm:cxn modelId="{E5D4C7C6-E4DF-4C57-86C6-D14EB6F73072}" type="presParOf" srcId="{A69169A8-3820-4987-834D-17B1950BE684}" destId="{2EF1FB79-269B-40DB-9F8A-A490E3187846}" srcOrd="7" destOrd="0" presId="urn:microsoft.com/office/officeart/2008/layout/RadialCluster"/>
    <dgm:cxn modelId="{AD07B1D6-39A8-49AB-A1C1-F47A6FD90969}" type="presParOf" srcId="{A69169A8-3820-4987-834D-17B1950BE684}" destId="{AE47AFC9-425A-4F02-9988-DCBCB31EA261}" srcOrd="8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0720-A262-46A3-8CFA-369DFD0A177E}">
      <dsp:nvSpPr>
        <dsp:cNvPr id="0" name=""/>
        <dsp:cNvSpPr/>
      </dsp:nvSpPr>
      <dsp:spPr>
        <a:xfrm>
          <a:off x="3258280" y="2142490"/>
          <a:ext cx="1836420" cy="18364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Bookman Old Style" pitchFamily="18" charset="0"/>
            </a:rPr>
            <a:t>Методы</a:t>
          </a:r>
          <a:r>
            <a:rPr lang="ru-RU" sz="3000" kern="1200" dirty="0" smtClean="0"/>
            <a:t> </a:t>
          </a:r>
          <a:endParaRPr lang="ru-RU" sz="3000" kern="1200" dirty="0"/>
        </a:p>
      </dsp:txBody>
      <dsp:txXfrm>
        <a:off x="3347927" y="2232137"/>
        <a:ext cx="1657126" cy="1657126"/>
      </dsp:txXfrm>
    </dsp:sp>
    <dsp:sp modelId="{4A09375D-4D78-4272-90BC-CDFEDBC22B12}">
      <dsp:nvSpPr>
        <dsp:cNvPr id="0" name=""/>
        <dsp:cNvSpPr/>
      </dsp:nvSpPr>
      <dsp:spPr>
        <a:xfrm rot="16307082">
          <a:off x="3982184" y="1912520"/>
          <a:ext cx="4601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0162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C4C8F-34B6-4074-885D-E94E37249AEE}">
      <dsp:nvSpPr>
        <dsp:cNvPr id="0" name=""/>
        <dsp:cNvSpPr/>
      </dsp:nvSpPr>
      <dsp:spPr>
        <a:xfrm>
          <a:off x="2880565" y="296"/>
          <a:ext cx="2730149" cy="16822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rPr>
            <a:t>Игровые </a:t>
          </a:r>
          <a:endParaRPr lang="ru-RU" sz="2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Bookman Old Style" pitchFamily="18" charset="0"/>
          </a:endParaRPr>
        </a:p>
      </dsp:txBody>
      <dsp:txXfrm>
        <a:off x="2962686" y="82417"/>
        <a:ext cx="2565907" cy="1518012"/>
      </dsp:txXfrm>
    </dsp:sp>
    <dsp:sp modelId="{A397C511-9446-4181-BDB0-D1819BDD8CF5}">
      <dsp:nvSpPr>
        <dsp:cNvPr id="0" name=""/>
        <dsp:cNvSpPr/>
      </dsp:nvSpPr>
      <dsp:spPr>
        <a:xfrm rot="18252">
          <a:off x="5094699" y="3066005"/>
          <a:ext cx="162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145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FF0AB-B2A7-414E-8E44-B794D2806A3C}">
      <dsp:nvSpPr>
        <dsp:cNvPr id="0" name=""/>
        <dsp:cNvSpPr/>
      </dsp:nvSpPr>
      <dsp:spPr>
        <a:xfrm>
          <a:off x="5256843" y="2232556"/>
          <a:ext cx="2730149" cy="16822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rPr>
            <a:t>Словесные</a:t>
          </a:r>
          <a:r>
            <a:rPr lang="ru-RU" sz="2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2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338964" y="2314677"/>
        <a:ext cx="2565907" cy="1518012"/>
      </dsp:txXfrm>
    </dsp:sp>
    <dsp:sp modelId="{4E4ACC7A-B048-4E2E-856A-3AEEDB4CDD99}">
      <dsp:nvSpPr>
        <dsp:cNvPr id="0" name=""/>
        <dsp:cNvSpPr/>
      </dsp:nvSpPr>
      <dsp:spPr>
        <a:xfrm rot="5289975">
          <a:off x="4011758" y="4179354"/>
          <a:ext cx="4010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1093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BCA82-DB6C-4898-8127-3FD42D0C4A69}">
      <dsp:nvSpPr>
        <dsp:cNvPr id="0" name=""/>
        <dsp:cNvSpPr/>
      </dsp:nvSpPr>
      <dsp:spPr>
        <a:xfrm>
          <a:off x="2880576" y="4379798"/>
          <a:ext cx="2730149" cy="168225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rPr>
            <a:t>Репродуктивные (синхронные, зеркальные действия)</a:t>
          </a:r>
          <a:endParaRPr lang="ru-RU" sz="2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Bookman Old Style" pitchFamily="18" charset="0"/>
          </a:endParaRPr>
        </a:p>
      </dsp:txBody>
      <dsp:txXfrm>
        <a:off x="2962697" y="4461919"/>
        <a:ext cx="2565907" cy="1518012"/>
      </dsp:txXfrm>
    </dsp:sp>
    <dsp:sp modelId="{2EF1FB79-269B-40DB-9F8A-A490E3187846}">
      <dsp:nvSpPr>
        <dsp:cNvPr id="0" name=""/>
        <dsp:cNvSpPr/>
      </dsp:nvSpPr>
      <dsp:spPr>
        <a:xfrm rot="10782801">
          <a:off x="3090447" y="3065713"/>
          <a:ext cx="1678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834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7AFC9-425A-4F02-9988-DCBCB31EA261}">
      <dsp:nvSpPr>
        <dsp:cNvPr id="0" name=""/>
        <dsp:cNvSpPr/>
      </dsp:nvSpPr>
      <dsp:spPr>
        <a:xfrm>
          <a:off x="72261" y="2232556"/>
          <a:ext cx="3018186" cy="168225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rPr>
            <a:t>Исследовательский (наблюдение)</a:t>
          </a:r>
          <a:endParaRPr lang="ru-RU" sz="2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Bookman Old Style" pitchFamily="18" charset="0"/>
          </a:endParaRPr>
        </a:p>
      </dsp:txBody>
      <dsp:txXfrm>
        <a:off x="154382" y="2314677"/>
        <a:ext cx="2853944" cy="1518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9420E-DA98-436C-82F5-3D798D1D54A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7FD95-5A5E-4C12-946D-F623B22C9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4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7FD95-5A5E-4C12-946D-F623B22C9EE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7FD95-5A5E-4C12-946D-F623B22C9EE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02A5-E1A1-4EB3-9787-39FC747E5411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2D3F-98EE-4C50-BFC4-162898468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267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EF8D-7126-4BBC-9AA9-6B4C72582B91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D77C-7F2C-4360-ADDF-D99B26FA9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208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E5EA-2A67-4CAD-8B5A-4E47B0CDD106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4C17-4A6B-4658-A39F-7019A34A3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631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4C84-950E-470C-8836-985A33C53178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CA33-2DD0-4E3B-9BC4-FE193FCD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568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3E93-2F09-4551-9DB8-FDFF7B4CF6BE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5D71-C690-47B8-98E3-F90E2F813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6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13A3-CC84-47FB-B8DE-D91DAB8424F7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B3D2-8F35-4C84-8B8F-6E022B293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4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64BC-4C4A-430B-9995-23D4CA489145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1067-18FA-43EA-9C78-0646EF820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868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9328F-25EC-4725-BEC1-2DF45E4E30E9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D166-AEEF-4D4C-8D32-A4DA9B874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62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3F78D-3CBD-4300-891C-41AE798E8C39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31CF-C40A-4CAA-9413-2A97B6B3D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430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6022-68ED-4CDA-83DF-E5BB5D6B4014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D936-1904-4679-81DE-5788C78E0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883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352D-46D8-4B29-B662-62E031711199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DEDA5-FA82-4683-A433-965D4E57F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443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5E074-0F34-46AD-BF3B-397FD3626283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ED115C-9187-48D1-8728-C0E875474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878" y="-857280"/>
            <a:ext cx="9480003" cy="742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596" y="571480"/>
            <a:ext cx="7704856" cy="5976664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642918"/>
            <a:ext cx="385765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+mn-cs"/>
              </a:rPr>
              <a:t>           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+mn-cs"/>
              </a:rPr>
              <a:t>МАДОУ №16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+mn-cs"/>
              </a:rPr>
              <a:t>                 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+mn-cs"/>
              </a:rPr>
              <a:t>г.Бугуруслан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+mn-cs"/>
              </a:rPr>
              <a:t>Фролова Ирина Денисовна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+mn-cs"/>
              </a:rPr>
              <a:t>Воспитатель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+mn-cs"/>
              </a:rPr>
              <a:t>I</a:t>
            </a:r>
            <a:r>
              <a:rPr lang="ru-RU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+mn-cs"/>
              </a:rPr>
              <a:t> квалификационная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+mn-cs"/>
              </a:rPr>
              <a:t>категория.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+mn-cs"/>
              </a:rPr>
              <a:t>Педагогический  стаж </a:t>
            </a:r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+mn-cs"/>
              </a:rPr>
              <a:t>25 лет</a:t>
            </a:r>
            <a:endParaRPr lang="ru-RU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12" name="Рисунок 11" descr="Фото03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71546"/>
            <a:ext cx="31432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6984776" cy="5649808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Главная задача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предметно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- развивающей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опытническо -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экспериментальной  среды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-создание необходимых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условия для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формирования у ребёнка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навыков практического экспериментирования как во время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игры -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занятия так и в свободной деятельности, на прогулке, а также  соблюдение  правил безопасности  при работе с песком и водой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(не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кидать песок в товарища, не разливать воду на пол 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т. д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9938" y="3860800"/>
            <a:ext cx="3562350" cy="236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1113"/>
            <a:ext cx="9094787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000108"/>
            <a:ext cx="7000924" cy="5250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6929486" cy="928694"/>
          </a:xfrm>
        </p:spPr>
        <p:txBody>
          <a:bodyPr/>
          <a:lstStyle/>
          <a:p>
            <a:r>
              <a:rPr lang="ru-RU" sz="3200" dirty="0" smtClean="0"/>
              <a:t>Развивающая среда для опытов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6511925" cy="1143000"/>
          </a:xfrm>
        </p:spPr>
        <p:txBody>
          <a:bodyPr/>
          <a:lstStyle/>
          <a:p>
            <a:r>
              <a:rPr lang="ru-RU" dirty="0" smtClean="0"/>
              <a:t>Наши первые опыты</a:t>
            </a:r>
            <a:endParaRPr lang="ru-RU" dirty="0"/>
          </a:p>
        </p:txBody>
      </p:sp>
      <p:pic>
        <p:nvPicPr>
          <p:cNvPr id="7" name="Содержимое 6" descr="DSCN1491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3346450" cy="2509838"/>
          </a:xfrm>
        </p:spPr>
      </p:pic>
      <p:pic>
        <p:nvPicPr>
          <p:cNvPr id="8" name="Содержимое 7" descr="DSCN1479.jp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4071934" y="1285860"/>
            <a:ext cx="3346450" cy="2509837"/>
          </a:xfrm>
        </p:spPr>
      </p:pic>
      <p:pic>
        <p:nvPicPr>
          <p:cNvPr id="20481" name="Picture 1" descr="C:\Documents and Settings\1\Рабочий стол\ФОТО ДЛЯ ПРЕЗЕНТАПЦИИ\DSCN1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000504"/>
            <a:ext cx="3345600" cy="250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4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3724102" cy="279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789040"/>
            <a:ext cx="3749675" cy="2812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348880"/>
            <a:ext cx="3748616" cy="2811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15875"/>
            <a:ext cx="91281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7704856" cy="5976664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Тема </a:t>
            </a:r>
            <a:r>
              <a:rPr lang="ru-RU" sz="4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: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«Развитие </a:t>
            </a:r>
            <a:r>
              <a:rPr lang="ru-RU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опытно- экспериментальной  деятельности  детей </a:t>
            </a:r>
            <a:r>
              <a:rPr lang="ru-RU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раннего возраста, через использование игр – экспериментов с песком и водой».</a:t>
            </a:r>
            <a:endParaRPr lang="ru-RU" sz="3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281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7272808" cy="6336704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апробировать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конспекты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 - занятий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развитию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опытно - экспериментальной деятельности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, через использование игр – экспериментов с песком и водой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 : 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основе анализа педагогической и методической литературы изучить сущность понятий: «эксперимент», «детское экспериментирование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»,«опытно-экспериментальной деятельность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обобщить опыт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 по проблеме.</a:t>
            </a: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2.Определить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показатели, критерии, уровни навыков практического экспериментирования детей  раннего возраста.</a:t>
            </a: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3.Разработать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апробировать систему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игр-экспериментов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созданных условий, для практического экспериментирования детей раннего возраста.</a:t>
            </a: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26538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6840760" cy="5976664"/>
          </a:xfrm>
        </p:spPr>
        <p:txBody>
          <a:bodyPr rtlCol="0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Новизна-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обуславливается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исследовательской и поисковой активности детей раннего возраста через построение игр - экспериментов с песком и водой, как естественное состояние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7550" y="2852738"/>
            <a:ext cx="2400300" cy="361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332656"/>
            <a:ext cx="6511925" cy="1143000"/>
          </a:xfrm>
        </p:spPr>
        <p:txBody>
          <a:bodyPr/>
          <a:lstStyle/>
          <a:p>
            <a:pPr marL="45720" indent="0" algn="ctr" fontAlgn="auto"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Мониторинг по определению уровня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экспериментально- игровых навыков</a:t>
            </a:r>
            <a:r>
              <a:rPr lang="ru-RU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/>
            </a:r>
            <a:br>
              <a:rPr lang="ru-RU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endParaRPr lang="ru-RU" sz="1000" dirty="0"/>
          </a:p>
        </p:txBody>
      </p:sp>
      <p:graphicFrame>
        <p:nvGraphicFramePr>
          <p:cNvPr id="17416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115616" y="2204864"/>
          <a:ext cx="3527425" cy="3319264"/>
        </p:xfrm>
        <a:graphic>
          <a:graphicData uri="http://schemas.openxmlformats.org/presentationml/2006/ole">
            <p:oleObj spid="_x0000_s17420" r:id="rId4" imgW="4041998" imgH="4523624" progId="Excel.Sheet.8">
              <p:embed/>
            </p:oleObj>
          </a:graphicData>
        </a:graphic>
      </p:graphicFrame>
      <p:graphicFrame>
        <p:nvGraphicFramePr>
          <p:cNvPr id="17417" name="Object 4"/>
          <p:cNvGraphicFramePr>
            <a:graphicFrameLocks noGrp="1"/>
          </p:cNvGraphicFramePr>
          <p:nvPr>
            <p:ph sz="quarter" idx="4"/>
          </p:nvPr>
        </p:nvGraphicFramePr>
        <p:xfrm>
          <a:off x="4787900" y="2276475"/>
          <a:ext cx="3527425" cy="3317875"/>
        </p:xfrm>
        <a:graphic>
          <a:graphicData uri="http://schemas.openxmlformats.org/presentationml/2006/ole">
            <p:oleObj spid="_x0000_s17421" r:id="rId5" imgW="4035902" imgH="452362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6984776" cy="5832648"/>
          </a:xfrm>
        </p:spPr>
        <p:txBody>
          <a:bodyPr rtlCol="0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Практическая значимость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возможностью разработки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 -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экспериментов с детьми раннего возраста, способствующих развитию практического экспериментирования, через игры с песком и водой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Методологическая основа</a:t>
            </a:r>
          </a:p>
          <a:p>
            <a:pPr indent="-182880" algn="just" fontAlgn="auto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Труды  Н.Н.Поддъякова, Л.С Выготского определяющие сущность понятия «Детское экспериментирование»;</a:t>
            </a:r>
          </a:p>
          <a:p>
            <a:pPr indent="-182880" algn="just" fontAlgn="auto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Исследования А.И.Ивановой в области экспериментирования детей раннего возраста;                                                            </a:t>
            </a:r>
          </a:p>
          <a:p>
            <a:pPr indent="-182880" algn="just" fontAlgn="auto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Работа Е.И.Тихеевой «Игры и занятия малых детей» раскрывающая особенности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 -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экспериментов  с природным материалом в раннем возрасте.</a:t>
            </a: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094787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42852"/>
            <a:ext cx="7000924" cy="642942"/>
          </a:xfrm>
        </p:spPr>
        <p:txBody>
          <a:bodyPr/>
          <a:lstStyle/>
          <a:p>
            <a:pPr algn="just"/>
            <a:r>
              <a:rPr lang="ru-RU" dirty="0" smtClean="0"/>
              <a:t>Картотека игр-экпериментов для детей раннего возраста</a:t>
            </a:r>
          </a:p>
          <a:p>
            <a:pPr algn="just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1000108"/>
          <a:ext cx="6019506" cy="4619642"/>
        </p:xfrm>
        <a:graphic>
          <a:graphicData uri="http://schemas.openxmlformats.org/drawingml/2006/table">
            <a:tbl>
              <a:tblPr/>
              <a:tblGrid>
                <a:gridCol w="2337478"/>
                <a:gridCol w="3682028"/>
              </a:tblGrid>
              <a:tr h="60256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Сентябрь</a:t>
                      </a:r>
                      <a:endParaRPr lang="ru-RU" sz="1000" b="1">
                        <a:latin typeface="Calibri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ahoma"/>
                        </a:rPr>
                        <a:t>«Узнаем, какая вода»</a:t>
                      </a:r>
                      <a:endParaRPr lang="ru-RU" sz="1000">
                        <a:latin typeface="Tahoma"/>
                        <a:ea typeface="Times New Roman"/>
                        <a:cs typeface="Tahoma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ahoma"/>
                        </a:rPr>
                        <a:t>«Поиграем с солнышком»</a:t>
                      </a:r>
                      <a:endParaRPr lang="ru-RU" sz="1000">
                        <a:latin typeface="Tahoma"/>
                        <a:ea typeface="Times New Roman"/>
                        <a:cs typeface="Tahoma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ahoma"/>
                        </a:rPr>
                        <a:t>«Свойства песка»</a:t>
                      </a:r>
                      <a:endParaRPr lang="ru-RU" sz="1000"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56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Октябрь</a:t>
                      </a:r>
                      <a:endParaRPr lang="ru-RU" sz="1000" b="1">
                        <a:latin typeface="Calibri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«Чудесный мешочек»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«Поиграем с ветерком»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«Что в коробке»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0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Ноябрь</a:t>
                      </a:r>
                      <a:endParaRPr lang="ru-RU" sz="1000" b="1">
                        <a:latin typeface="Calibri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«Волшебные дощечки»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«Легкий - тяжелый»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56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Декабрь</a:t>
                      </a:r>
                      <a:endParaRPr lang="ru-RU" sz="1000" b="1">
                        <a:latin typeface="Calibri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«Горячо-холодно»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«Окрашивание воды»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«Снег, какой он?»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56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Январь</a:t>
                      </a:r>
                      <a:endParaRPr lang="ru-RU" sz="1000" b="1">
                        <a:latin typeface="Calibri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« Игры с трубочкой»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«Как из снега получить воду»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«Как воду превратить в лед»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56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Февраль</a:t>
                      </a:r>
                      <a:endParaRPr lang="ru-RU" sz="1000" b="1">
                        <a:latin typeface="Calibri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«Изготовление цветных льдинок»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«Мороз и снег»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«Свойства льда»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0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Март</a:t>
                      </a:r>
                      <a:endParaRPr lang="ru-RU" sz="1000" b="1">
                        <a:latin typeface="Calibri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«Плавает - тонет»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«Поплывет - не поплывет»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0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Апрель</a:t>
                      </a:r>
                      <a:endParaRPr lang="ru-RU" sz="1000" b="1">
                        <a:latin typeface="Calibri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«Здравствуй, солнечный зайчик»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«Что в пакете?»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0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Май</a:t>
                      </a:r>
                      <a:endParaRPr lang="ru-RU" sz="1000" b="1">
                        <a:latin typeface="Calibri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«Спрячь пуговку»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«Пирожки для Мишки»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395288" y="260350"/>
          <a:ext cx="8208962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>
            <a:off x="571472" y="642918"/>
            <a:ext cx="4331998" cy="2143140"/>
          </a:xfrm>
        </p:spPr>
        <p:txBody>
          <a:bodyPr rtlCol="0">
            <a:no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Экспериментирование  в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первые три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года-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практически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единственный способ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познания мира.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5" name="Picture 3" descr="C:\Documents and Settings\1\Рабочий стол\DSCN1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786190"/>
            <a:ext cx="3357586" cy="250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1\Рабочий стол\ВСЕ ДЛЯ ДЕТСКОГО САДА\Фото и Видео\DSCN147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85794"/>
            <a:ext cx="3346450" cy="250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1788</TotalTime>
  <Words>418</Words>
  <Application>Microsoft Office PowerPoint</Application>
  <PresentationFormat>Экран (4:3)</PresentationFormat>
  <Paragraphs>85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Воздушный поток</vt:lpstr>
      <vt:lpstr>Лист Microsoft Office Excel 97-2003</vt:lpstr>
      <vt:lpstr>Слайд 1</vt:lpstr>
      <vt:lpstr>Слайд 2</vt:lpstr>
      <vt:lpstr>Слайд 3</vt:lpstr>
      <vt:lpstr>Слайд 4</vt:lpstr>
      <vt:lpstr>Мониторинг по определению уровня экспериментально- игровых навыков </vt:lpstr>
      <vt:lpstr>Слайд 6</vt:lpstr>
      <vt:lpstr>Слайд 7</vt:lpstr>
      <vt:lpstr>Слайд 8</vt:lpstr>
      <vt:lpstr>Слайд 9</vt:lpstr>
      <vt:lpstr>Слайд 10</vt:lpstr>
      <vt:lpstr>Развивающая среда для опытов</vt:lpstr>
      <vt:lpstr>Наши первые опыты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Biskvit</dc:creator>
  <cp:lastModifiedBy>1</cp:lastModifiedBy>
  <cp:revision>88</cp:revision>
  <dcterms:created xsi:type="dcterms:W3CDTF">2013-02-12T13:07:01Z</dcterms:created>
  <dcterms:modified xsi:type="dcterms:W3CDTF">2015-11-15T12:19:10Z</dcterms:modified>
</cp:coreProperties>
</file>