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ak-i-pochemu.ru/pochemu-vse-planety-vyglyadyat-neodinakovo.html&#1087;&#1083;&#1072;&#1085;&#1077;&#1090;&#1099;" TargetMode="External"/><Relationship Id="rId2" Type="http://schemas.openxmlformats.org/officeDocument/2006/relationships/hyperlink" Target="http://anekdotov.net/pic/caricatura3/zhigadlo15348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uaprom-image.s3.amazonaws.com/946587_w640_h640_voda1.jpg" TargetMode="External"/><Relationship Id="rId4" Type="http://schemas.openxmlformats.org/officeDocument/2006/relationships/hyperlink" Target="http://img-novosib.fotki.yandex.ru/get/3103/uvaeva1975.0/0_29e9_3e049961_X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slide" Target="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55576" y="548680"/>
          <a:ext cx="7860388" cy="5894608"/>
        </p:xfrm>
        <a:graphic>
          <a:graphicData uri="http://schemas.openxmlformats.org/presentationml/2006/ole">
            <p:oleObj spid="_x0000_s1026" name="Презентация" r:id="rId3" imgW="4570378" imgH="3427533" progId="PowerPoint.Show.8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748713" y="6597650"/>
            <a:ext cx="287337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83216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200" b="1">
                <a:cs typeface="Times New Roman" pitchFamily="18" charset="0"/>
              </a:rPr>
              <a:t>3. Река, соединяющая озеро Байкал с </a:t>
            </a:r>
          </a:p>
          <a:p>
            <a:pPr eaLnBrk="0" hangingPunct="0"/>
            <a:r>
              <a:rPr lang="ru-RU" sz="3200" b="1">
                <a:cs typeface="Times New Roman" pitchFamily="18" charset="0"/>
              </a:rPr>
              <a:t>Северным Ледовитым океаном, - это …</a:t>
            </a:r>
            <a:endParaRPr lang="ru-RU" sz="320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1052513"/>
            <a:ext cx="202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/>
              <a:t>1) Енисей;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700338" y="1052513"/>
            <a:ext cx="1474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/>
              <a:t>2) Обь;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787900" y="1052513"/>
            <a:ext cx="2305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i="1">
                <a:cs typeface="Times New Roman" pitchFamily="18" charset="0"/>
              </a:rPr>
              <a:t>3) Лена.</a:t>
            </a:r>
            <a:endParaRPr lang="ru-RU" sz="2800" i="1"/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1565275"/>
            <a:ext cx="8034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200" b="1">
                <a:cs typeface="Times New Roman" pitchFamily="18" charset="0"/>
              </a:rPr>
              <a:t>4. Самая длинная река России – это …</a:t>
            </a:r>
            <a:endParaRPr lang="ru-RU" sz="320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2205038"/>
            <a:ext cx="1809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/>
              <a:t>1) Волга;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051050" y="2205038"/>
            <a:ext cx="15779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2) </a:t>
            </a:r>
            <a:r>
              <a:rPr lang="ru-RU" sz="2800" i="1"/>
              <a:t>Лена</a:t>
            </a:r>
            <a:r>
              <a:rPr lang="ru-RU"/>
              <a:t>;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851275" y="2205038"/>
            <a:ext cx="1476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/>
              <a:t>3) Обь;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724525" y="2205038"/>
            <a:ext cx="1920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/>
              <a:t>4) Енисей.</a:t>
            </a:r>
          </a:p>
        </p:txBody>
      </p:sp>
      <p:sp>
        <p:nvSpPr>
          <p:cNvPr id="11276" name="Rectangle 6"/>
          <p:cNvSpPr>
            <a:spLocks noChangeArrowheads="1"/>
          </p:cNvSpPr>
          <p:nvPr/>
        </p:nvSpPr>
        <p:spPr bwMode="auto">
          <a:xfrm>
            <a:off x="0" y="2708275"/>
            <a:ext cx="72628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200" b="1">
                <a:cs typeface="Times New Roman" pitchFamily="18" charset="0"/>
              </a:rPr>
              <a:t>5. Моря Атлантического океана на </a:t>
            </a:r>
          </a:p>
          <a:p>
            <a:pPr eaLnBrk="0" hangingPunct="0"/>
            <a:r>
              <a:rPr lang="ru-RU" sz="3200" b="1">
                <a:cs typeface="Times New Roman" pitchFamily="18" charset="0"/>
              </a:rPr>
              <a:t>территории России – это…</a:t>
            </a:r>
            <a:endParaRPr lang="ru-RU" sz="320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3789363"/>
            <a:ext cx="3244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cs typeface="Times New Roman" pitchFamily="18" charset="0"/>
              </a:rPr>
              <a:t>1) Японское море;</a:t>
            </a:r>
            <a:endParaRPr lang="ru-RU" sz="2800" i="1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4187825"/>
            <a:ext cx="558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i="1">
                <a:cs typeface="Times New Roman" pitchFamily="18" charset="0"/>
              </a:rPr>
              <a:t>2) Балтийское море;</a:t>
            </a:r>
            <a:endParaRPr lang="ru-RU" sz="2800" i="1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851275" y="3752850"/>
            <a:ext cx="4537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i="1">
                <a:cs typeface="Times New Roman" pitchFamily="18" charset="0"/>
              </a:rPr>
              <a:t>3) Чёрное море;</a:t>
            </a:r>
            <a:endParaRPr lang="ru-RU" sz="2800" i="1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924300" y="4187825"/>
            <a:ext cx="4392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i="1">
                <a:cs typeface="Times New Roman" pitchFamily="18" charset="0"/>
              </a:rPr>
              <a:t>4) Каспийское море.</a:t>
            </a:r>
            <a:endParaRPr lang="ru-RU" sz="2800" i="1"/>
          </a:p>
        </p:txBody>
      </p:sp>
      <p:sp>
        <p:nvSpPr>
          <p:cNvPr id="11281" name="Rectangle 10"/>
          <p:cNvSpPr>
            <a:spLocks noChangeArrowheads="1"/>
          </p:cNvSpPr>
          <p:nvPr/>
        </p:nvSpPr>
        <p:spPr bwMode="auto">
          <a:xfrm>
            <a:off x="0" y="4559300"/>
            <a:ext cx="914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cs typeface="Times New Roman" pitchFamily="18" charset="0"/>
              </a:rPr>
              <a:t>6. В Список Всемирного наследия внесено…</a:t>
            </a:r>
            <a:endParaRPr lang="ru-RU" sz="3200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5445125"/>
            <a:ext cx="2690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 i="1">
                <a:cs typeface="Times New Roman" pitchFamily="18" charset="0"/>
              </a:rPr>
              <a:t>1) Белое море;</a:t>
            </a:r>
            <a:endParaRPr lang="ru-RU" sz="2800" i="1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5876925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i="1">
                <a:cs typeface="Times New Roman" pitchFamily="18" charset="0"/>
              </a:rPr>
              <a:t>2) озеро Байкал;</a:t>
            </a:r>
            <a:endParaRPr lang="ru-RU" sz="2800" i="1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6334125"/>
            <a:ext cx="3586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 i="1">
                <a:cs typeface="Times New Roman" pitchFamily="18" charset="0"/>
              </a:rPr>
              <a:t>3) Ладожское озеро.</a:t>
            </a:r>
            <a:endParaRPr lang="ru-RU" sz="2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268" grpId="0"/>
      <p:bldP spid="8" grpId="0"/>
      <p:bldP spid="9" grpId="0"/>
      <p:bldP spid="10" grpId="0"/>
      <p:bldP spid="11" grpId="0"/>
      <p:bldP spid="13" grpId="0"/>
      <p:bldP spid="3" grpId="0"/>
      <p:bldP spid="11272" grpId="0"/>
      <p:bldP spid="11273" grpId="0"/>
      <p:bldP spid="11275" grpId="0"/>
      <p:bldP spid="6" grpId="0"/>
      <p:bldP spid="112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Arial Black" pitchFamily="34" charset="0"/>
              </a:rPr>
              <a:t>Интернет - источники </a:t>
            </a: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179388" y="549275"/>
            <a:ext cx="8856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2"/>
              </a:rPr>
              <a:t>http://anekdotov.net/pic/caricatura3/zhigadlo15348.jpg</a:t>
            </a:r>
            <a:r>
              <a:rPr lang="ru-RU" sz="1200"/>
              <a:t> гном астроном</a:t>
            </a: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179388" y="765175"/>
            <a:ext cx="8964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3"/>
              </a:rPr>
              <a:t>http://kak-i-pochemu.ru/pochemu-vse-planety-vyglyadyat-neodinakovo.html</a:t>
            </a:r>
            <a:r>
              <a:rPr lang="ru-RU" sz="1200">
                <a:hlinkClick r:id="rId3"/>
              </a:rPr>
              <a:t> </a:t>
            </a:r>
            <a:r>
              <a:rPr lang="ru-RU" sz="1200"/>
              <a:t> планеты солнечной системы</a:t>
            </a:r>
          </a:p>
        </p:txBody>
      </p:sp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179388" y="981075"/>
            <a:ext cx="8856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4"/>
              </a:rPr>
              <a:t>http://img-novosib.fotki.yandex.ru/get/3103/uvaeva1975.0/0_29e9_3e049961_XL</a:t>
            </a:r>
            <a:r>
              <a:rPr lang="ru-RU" sz="1200"/>
              <a:t> равнина</a:t>
            </a:r>
          </a:p>
        </p:txBody>
      </p:sp>
      <p:sp>
        <p:nvSpPr>
          <p:cNvPr id="12294" name="Прямоугольник 6"/>
          <p:cNvSpPr>
            <a:spLocks noChangeArrowheads="1"/>
          </p:cNvSpPr>
          <p:nvPr/>
        </p:nvSpPr>
        <p:spPr bwMode="auto">
          <a:xfrm>
            <a:off x="179388" y="1196975"/>
            <a:ext cx="8713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5"/>
              </a:rPr>
              <a:t>http://uaprom-image.s3.amazonaws.com/946587_w640_h640_voda1.jpg</a:t>
            </a:r>
            <a:r>
              <a:rPr lang="ru-RU" sz="1200"/>
              <a:t> морские волны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979613" y="981075"/>
            <a:ext cx="62245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800" b="1">
                <a:solidFill>
                  <a:schemeClr val="accent1"/>
                </a:solidFill>
                <a:latin typeface="Arial Black" pitchFamily="34" charset="0"/>
                <a:hlinkClick r:id="rId2" action="ppaction://hlinksldjump"/>
              </a:rPr>
              <a:t>Планеты солнечной системы</a:t>
            </a:r>
            <a:endParaRPr lang="ru-RU" sz="2800" b="1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724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3233738" y="260350"/>
            <a:ext cx="314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800" b="1">
                <a:solidFill>
                  <a:srgbClr val="FF0000"/>
                </a:solidFill>
                <a:latin typeface="Arial Black" pitchFamily="34" charset="0"/>
              </a:rPr>
              <a:t>Выберите тест</a:t>
            </a:r>
          </a:p>
        </p:txBody>
      </p:sp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2268538" y="1844675"/>
            <a:ext cx="36385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  <a:latin typeface="Arial Black" pitchFamily="34" charset="0"/>
                <a:hlinkClick r:id="rId4" action="ppaction://hlinksldjump"/>
              </a:rPr>
              <a:t>Звёздное небо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1557338"/>
            <a:ext cx="1981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Прямоугольник 8"/>
          <p:cNvSpPr>
            <a:spLocks noChangeArrowheads="1"/>
          </p:cNvSpPr>
          <p:nvPr/>
        </p:nvSpPr>
        <p:spPr bwMode="auto">
          <a:xfrm>
            <a:off x="1331913" y="2781300"/>
            <a:ext cx="57864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accent1"/>
                </a:solidFill>
                <a:latin typeface="Arial Black" pitchFamily="34" charset="0"/>
                <a:hlinkClick r:id="rId6" action="ppaction://hlinksldjump"/>
              </a:rPr>
              <a:t>Равнины и горы России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3080" name="Прямоугольник 9"/>
          <p:cNvSpPr>
            <a:spLocks noChangeArrowheads="1"/>
          </p:cNvSpPr>
          <p:nvPr/>
        </p:nvSpPr>
        <p:spPr bwMode="auto">
          <a:xfrm>
            <a:off x="900113" y="3716338"/>
            <a:ext cx="7596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Arial Black" pitchFamily="34" charset="0"/>
                <a:hlinkClick r:id="rId7" action="ppaction://hlinksldjump"/>
              </a:rPr>
              <a:t>Моря, реки и озёра России</a:t>
            </a:r>
            <a:endParaRPr lang="ru-RU" sz="3200" b="1">
              <a:latin typeface="Arial Black" pitchFamily="34" charset="0"/>
            </a:endParaRPr>
          </a:p>
        </p:txBody>
      </p:sp>
      <p:pic>
        <p:nvPicPr>
          <p:cNvPr id="308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4941888"/>
            <a:ext cx="23050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125" y="4941888"/>
            <a:ext cx="218440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8038" y="4941888"/>
            <a:ext cx="237648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1908175" y="115888"/>
            <a:ext cx="70913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chemeClr val="accent1"/>
                </a:solidFill>
                <a:latin typeface="Arial Black" pitchFamily="34" charset="0"/>
              </a:rPr>
              <a:t>Планеты солнечной системы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17224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1781175"/>
            <a:ext cx="8980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cs typeface="Times New Roman" pitchFamily="18" charset="0"/>
              </a:rPr>
              <a:t>1.Планеты Солнечной системы изучают…</a:t>
            </a:r>
            <a:endParaRPr lang="ru-RU" sz="3200"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50825" y="2276475"/>
            <a:ext cx="2354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latin typeface="Calibri" pitchFamily="34" charset="0"/>
              </a:rPr>
              <a:t>1) </a:t>
            </a:r>
            <a:r>
              <a:rPr lang="ru-RU" sz="2800" i="1"/>
              <a:t>географы</a:t>
            </a:r>
            <a:r>
              <a:rPr lang="ru-RU" sz="2800" i="1">
                <a:latin typeface="Calibri" pitchFamily="34" charset="0"/>
              </a:rPr>
              <a:t>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0825" y="2636838"/>
            <a:ext cx="2690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/>
              <a:t>2) астрономы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067175" y="2276475"/>
            <a:ext cx="1790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/>
              <a:t>3) химики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067175" y="2636838"/>
            <a:ext cx="1843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/>
              <a:t>4) физики</a:t>
            </a:r>
          </a:p>
        </p:txBody>
      </p:sp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0" y="3221038"/>
            <a:ext cx="9251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cs typeface="Times New Roman" pitchFamily="18" charset="0"/>
              </a:rPr>
              <a:t>2. Вокруг Солнца вращаются планеты. Их …</a:t>
            </a:r>
            <a:endParaRPr lang="ru-RU" sz="3200"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95288" y="3716338"/>
            <a:ext cx="1003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1)  7 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555875" y="3716338"/>
            <a:ext cx="1003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2)  9 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500563" y="3716338"/>
            <a:ext cx="1077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3)  11</a:t>
            </a:r>
          </a:p>
        </p:txBody>
      </p:sp>
      <p:sp>
        <p:nvSpPr>
          <p:cNvPr id="4109" name="Rectangle 8"/>
          <p:cNvSpPr>
            <a:spLocks noChangeArrowheads="1"/>
          </p:cNvSpPr>
          <p:nvPr/>
        </p:nvSpPr>
        <p:spPr bwMode="auto">
          <a:xfrm>
            <a:off x="0" y="4229100"/>
            <a:ext cx="3762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cs typeface="Times New Roman" pitchFamily="18" charset="0"/>
              </a:rPr>
              <a:t>3.  Плутон – это…</a:t>
            </a:r>
            <a:endParaRPr lang="ru-RU" sz="3200"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4692650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cs typeface="Times New Roman" pitchFamily="18" charset="0"/>
              </a:rPr>
              <a:t>1) </a:t>
            </a:r>
            <a:r>
              <a:rPr lang="ru-RU" sz="2800" i="1">
                <a:cs typeface="Times New Roman" pitchFamily="18" charset="0"/>
              </a:rPr>
              <a:t>самая большая планета Солнечной системы</a:t>
            </a:r>
            <a:r>
              <a:rPr lang="ru-RU" sz="2800">
                <a:cs typeface="Times New Roman" pitchFamily="18" charset="0"/>
              </a:rPr>
              <a:t>;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5124450"/>
            <a:ext cx="87868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cs typeface="Times New Roman" pitchFamily="18" charset="0"/>
              </a:rPr>
              <a:t>2</a:t>
            </a:r>
            <a:r>
              <a:rPr lang="ru-RU" sz="2800" i="1">
                <a:cs typeface="Times New Roman" pitchFamily="18" charset="0"/>
              </a:rPr>
              <a:t>) самая маленькая планета Солнечной системы;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5589588"/>
            <a:ext cx="84693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cs typeface="Times New Roman" pitchFamily="18" charset="0"/>
              </a:rPr>
              <a:t>3) </a:t>
            </a:r>
            <a:r>
              <a:rPr lang="ru-RU" sz="2800" i="1">
                <a:cs typeface="Times New Roman" pitchFamily="18" charset="0"/>
              </a:rPr>
              <a:t>планета, равная по величине планете Земля.</a:t>
            </a:r>
          </a:p>
          <a:p>
            <a:pPr eaLnBrk="0" hangingPunct="0"/>
            <a:endParaRPr lang="ru-RU">
              <a:cs typeface="Times New Roman" pitchFamily="18" charset="0"/>
            </a:endParaRPr>
          </a:p>
        </p:txBody>
      </p:sp>
      <p:sp>
        <p:nvSpPr>
          <p:cNvPr id="22" name="Стрелка вправо 21">
            <a:hlinkClick r:id="rId3" action="ppaction://hlinksldjump"/>
          </p:cNvPr>
          <p:cNvSpPr/>
          <p:nvPr/>
        </p:nvSpPr>
        <p:spPr>
          <a:xfrm>
            <a:off x="8675688" y="6524625"/>
            <a:ext cx="288925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2057" grpId="0"/>
      <p:bldP spid="2058" grpId="0"/>
      <p:bldP spid="20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115888"/>
            <a:ext cx="9050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cs typeface="Times New Roman" pitchFamily="18" charset="0"/>
              </a:rPr>
              <a:t>4.Есть ли у Земли естественные спутники?</a:t>
            </a:r>
            <a:endParaRPr lang="ru-RU" sz="3200"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620713"/>
            <a:ext cx="266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cs typeface="Times New Roman" pitchFamily="18" charset="0"/>
              </a:rPr>
              <a:t>1) </a:t>
            </a:r>
            <a:r>
              <a:rPr lang="ru-RU" sz="2800" i="1">
                <a:cs typeface="Times New Roman" pitchFamily="18" charset="0"/>
              </a:rPr>
              <a:t>есть, один;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019175"/>
            <a:ext cx="139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cs typeface="Times New Roman" pitchFamily="18" charset="0"/>
              </a:rPr>
              <a:t>2) </a:t>
            </a:r>
            <a:r>
              <a:rPr lang="ru-RU" sz="2800" i="1">
                <a:cs typeface="Times New Roman" pitchFamily="18" charset="0"/>
              </a:rPr>
              <a:t>нет;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452563"/>
            <a:ext cx="2346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cs typeface="Times New Roman" pitchFamily="18" charset="0"/>
              </a:rPr>
              <a:t>3) </a:t>
            </a:r>
            <a:r>
              <a:rPr lang="ru-RU" sz="2800" i="1">
                <a:cs typeface="Times New Roman" pitchFamily="18" charset="0"/>
              </a:rPr>
              <a:t>есть, два.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1989138"/>
            <a:ext cx="88058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cs typeface="Times New Roman" pitchFamily="18" charset="0"/>
              </a:rPr>
              <a:t>5.Какая планета названа в честь римского</a:t>
            </a:r>
          </a:p>
          <a:p>
            <a:r>
              <a:rPr lang="ru-RU" sz="3200" b="1">
                <a:cs typeface="Times New Roman" pitchFamily="18" charset="0"/>
              </a:rPr>
              <a:t> бога войны?</a:t>
            </a:r>
            <a:endParaRPr lang="ru-RU" sz="3200">
              <a:cs typeface="Times New Roman" pitchFamily="18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035300"/>
            <a:ext cx="198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cs typeface="Times New Roman" pitchFamily="18" charset="0"/>
              </a:rPr>
              <a:t>1) </a:t>
            </a:r>
            <a:r>
              <a:rPr lang="ru-RU" sz="2800" i="1">
                <a:cs typeface="Times New Roman" pitchFamily="18" charset="0"/>
              </a:rPr>
              <a:t>Плутон</a:t>
            </a:r>
            <a:r>
              <a:rPr lang="ru-RU" sz="1400" i="1">
                <a:cs typeface="Times New Roman" pitchFamily="18" charset="0"/>
              </a:rPr>
              <a:t>;</a:t>
            </a:r>
            <a:endParaRPr lang="ru-RU" i="1">
              <a:cs typeface="Times New Roman" pitchFamily="18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468688"/>
            <a:ext cx="1587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cs typeface="Times New Roman" pitchFamily="18" charset="0"/>
              </a:rPr>
              <a:t>2</a:t>
            </a:r>
            <a:r>
              <a:rPr lang="ru-RU" sz="2800" i="1">
                <a:cs typeface="Times New Roman" pitchFamily="18" charset="0"/>
              </a:rPr>
              <a:t>) Марс;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900488"/>
            <a:ext cx="20304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cs typeface="Times New Roman" pitchFamily="18" charset="0"/>
              </a:rPr>
              <a:t>3) </a:t>
            </a:r>
            <a:r>
              <a:rPr lang="ru-RU" sz="2800" i="1">
                <a:cs typeface="Times New Roman" pitchFamily="18" charset="0"/>
              </a:rPr>
              <a:t>Нептун;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4332288"/>
            <a:ext cx="20367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cs typeface="Times New Roman" pitchFamily="18" charset="0"/>
              </a:rPr>
              <a:t>4) </a:t>
            </a:r>
            <a:r>
              <a:rPr lang="ru-RU" sz="2800" i="1">
                <a:cs typeface="Times New Roman" pitchFamily="18" charset="0"/>
              </a:rPr>
              <a:t>Сатурн</a:t>
            </a:r>
            <a:r>
              <a:rPr lang="ru-RU" sz="2800">
                <a:cs typeface="Times New Roman" pitchFamily="18" charset="0"/>
              </a:rPr>
              <a:t>.</a:t>
            </a:r>
          </a:p>
        </p:txBody>
      </p:sp>
      <p:sp>
        <p:nvSpPr>
          <p:cNvPr id="11" name="Стрелка вправо 10">
            <a:hlinkClick r:id="rId2" action="ppaction://hlinksldjump"/>
          </p:cNvPr>
          <p:cNvSpPr/>
          <p:nvPr/>
        </p:nvSpPr>
        <p:spPr>
          <a:xfrm>
            <a:off x="8675688" y="6524625"/>
            <a:ext cx="288925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/>
      <p:bldP spid="21510" grpId="0"/>
      <p:bldP spid="21511" grpId="0"/>
      <p:bldP spid="21512" grpId="0"/>
      <p:bldP spid="215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5637212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chemeClr val="accent1"/>
                </a:solidFill>
                <a:latin typeface="Arial Black" pitchFamily="34" charset="0"/>
              </a:rPr>
              <a:t>Звёздное небо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115888"/>
            <a:ext cx="19812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0" y="476250"/>
            <a:ext cx="71104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cs typeface="Times New Roman" pitchFamily="18" charset="0"/>
              </a:rPr>
              <a:t>1.Галактика, в которой мы живём,</a:t>
            </a:r>
          </a:p>
          <a:p>
            <a:r>
              <a:rPr lang="ru-RU" sz="3200" b="1">
                <a:cs typeface="Times New Roman" pitchFamily="18" charset="0"/>
              </a:rPr>
              <a:t> называется…</a:t>
            </a:r>
            <a:endParaRPr lang="ru-RU" sz="3200"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452563"/>
            <a:ext cx="48434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cs typeface="Times New Roman" pitchFamily="18" charset="0"/>
              </a:rPr>
              <a:t>1) </a:t>
            </a:r>
            <a:r>
              <a:rPr lang="ru-RU" sz="2800" i="1">
                <a:cs typeface="Times New Roman" pitchFamily="18" charset="0"/>
              </a:rPr>
              <a:t>Туманность Андромеды;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884363"/>
            <a:ext cx="58023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cs typeface="Times New Roman" pitchFamily="18" charset="0"/>
              </a:rPr>
              <a:t>2) </a:t>
            </a:r>
            <a:r>
              <a:rPr lang="ru-RU" sz="2800" i="1">
                <a:cs typeface="Times New Roman" pitchFamily="18" charset="0"/>
              </a:rPr>
              <a:t>Большое Магелланово облако;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316163"/>
            <a:ext cx="31988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cs typeface="Times New Roman" pitchFamily="18" charset="0"/>
              </a:rPr>
              <a:t>3) </a:t>
            </a:r>
            <a:r>
              <a:rPr lang="ru-RU" sz="2800" i="1">
                <a:cs typeface="Times New Roman" pitchFamily="18" charset="0"/>
              </a:rPr>
              <a:t>Млечный путь.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3068638"/>
            <a:ext cx="3479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cs typeface="Times New Roman" pitchFamily="18" charset="0"/>
              </a:rPr>
              <a:t>2.Звезда – это…</a:t>
            </a:r>
            <a:endParaRPr lang="ru-RU" sz="3200">
              <a:cs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3573463"/>
            <a:ext cx="51895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cs typeface="Times New Roman" pitchFamily="18" charset="0"/>
              </a:rPr>
              <a:t>1) </a:t>
            </a:r>
            <a:r>
              <a:rPr lang="ru-RU" sz="2800" i="1">
                <a:cs typeface="Times New Roman" pitchFamily="18" charset="0"/>
              </a:rPr>
              <a:t>раскалённый газовый шар;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4076700"/>
            <a:ext cx="8975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cs typeface="Times New Roman" pitchFamily="18" charset="0"/>
              </a:rPr>
              <a:t>2) </a:t>
            </a:r>
            <a:r>
              <a:rPr lang="ru-RU" sz="2800" i="1">
                <a:cs typeface="Times New Roman" pitchFamily="18" charset="0"/>
              </a:rPr>
              <a:t>холодный шар, состоящий из твёрдых веществ</a:t>
            </a:r>
            <a:r>
              <a:rPr lang="ru-RU" sz="1400" i="1">
                <a:cs typeface="Times New Roman" pitchFamily="18" charset="0"/>
              </a:rPr>
              <a:t>.</a:t>
            </a:r>
            <a:endParaRPr lang="ru-RU" i="1">
              <a:cs typeface="Times New Roman" pitchFamily="18" charset="0"/>
            </a:endParaRP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4949825"/>
            <a:ext cx="433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cs typeface="Times New Roman" pitchFamily="18" charset="0"/>
              </a:rPr>
              <a:t>3. Созвездие – это…</a:t>
            </a:r>
            <a:endParaRPr lang="ru-RU" sz="3200">
              <a:cs typeface="Times New Roman" pitchFamily="18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5516563"/>
            <a:ext cx="804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cs typeface="Times New Roman" pitchFamily="18" charset="0"/>
              </a:rPr>
              <a:t>1) </a:t>
            </a:r>
            <a:r>
              <a:rPr lang="ru-RU" sz="2800" i="1">
                <a:cs typeface="Times New Roman" pitchFamily="18" charset="0"/>
              </a:rPr>
              <a:t>группа звёзд, изменяющие свои очертания;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5988050"/>
            <a:ext cx="8545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cs typeface="Times New Roman" pitchFamily="18" charset="0"/>
              </a:rPr>
              <a:t>2) </a:t>
            </a:r>
            <a:r>
              <a:rPr lang="ru-RU" sz="2800" i="1">
                <a:cs typeface="Times New Roman" pitchFamily="18" charset="0"/>
              </a:rPr>
              <a:t>группа звёзд, не изменяющие свои очертания.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8748713" y="6597650"/>
            <a:ext cx="287337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2" grpId="0"/>
      <p:bldP spid="7174" grpId="0"/>
      <p:bldP spid="7175" grpId="0"/>
      <p:bldP spid="7177" grpId="0"/>
      <p:bldP spid="71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748713" y="6597650"/>
            <a:ext cx="287337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0" y="188913"/>
            <a:ext cx="890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cs typeface="Times New Roman" pitchFamily="18" charset="0"/>
              </a:rPr>
              <a:t>4. Звезда Сириус находится в созвездии…</a:t>
            </a:r>
            <a:endParaRPr lang="ru-RU" sz="3200"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765175"/>
            <a:ext cx="23510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1) </a:t>
            </a:r>
            <a:r>
              <a:rPr lang="ru-RU" sz="2800" i="1"/>
              <a:t>Скорпион</a:t>
            </a:r>
            <a:r>
              <a:rPr lang="ru-RU" sz="2800" i="1">
                <a:latin typeface="Calibri" pitchFamily="34" charset="0"/>
              </a:rPr>
              <a:t>;</a:t>
            </a:r>
            <a:r>
              <a:rPr lang="ru-RU" sz="2800">
                <a:latin typeface="Calibri" pitchFamily="34" charset="0"/>
              </a:rPr>
              <a:t>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1268413"/>
            <a:ext cx="288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2) </a:t>
            </a:r>
            <a:r>
              <a:rPr lang="ru-RU" sz="2800" i="1"/>
              <a:t>Большой</a:t>
            </a:r>
            <a:r>
              <a:rPr lang="ru-RU" sz="2800" i="1">
                <a:latin typeface="Calibri" pitchFamily="34" charset="0"/>
              </a:rPr>
              <a:t> Пёс;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348038" y="765175"/>
            <a:ext cx="40306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3) </a:t>
            </a:r>
            <a:r>
              <a:rPr lang="ru-RU" sz="2800" i="1"/>
              <a:t>Большая</a:t>
            </a:r>
            <a:r>
              <a:rPr lang="ru-RU" sz="2800" i="1">
                <a:latin typeface="Calibri" pitchFamily="34" charset="0"/>
              </a:rPr>
              <a:t> Медведица;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348038" y="1268413"/>
            <a:ext cx="1652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4) </a:t>
            </a:r>
            <a:r>
              <a:rPr lang="ru-RU" sz="2800" i="1"/>
              <a:t>Телец</a:t>
            </a:r>
            <a:r>
              <a:rPr lang="ru-RU" sz="2800" i="1">
                <a:latin typeface="Calibri" pitchFamily="34" charset="0"/>
              </a:rPr>
              <a:t>.</a:t>
            </a:r>
          </a:p>
        </p:txBody>
      </p:sp>
      <p:sp>
        <p:nvSpPr>
          <p:cNvPr id="7176" name="Rectangle 2"/>
          <p:cNvSpPr>
            <a:spLocks noChangeArrowheads="1"/>
          </p:cNvSpPr>
          <p:nvPr/>
        </p:nvSpPr>
        <p:spPr bwMode="auto">
          <a:xfrm>
            <a:off x="0" y="1997075"/>
            <a:ext cx="8920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cs typeface="Times New Roman" pitchFamily="18" charset="0"/>
              </a:rPr>
              <a:t>5. Полярная звезда всегда находится на …</a:t>
            </a:r>
            <a:endParaRPr lang="ru-RU" sz="3200"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2565400"/>
            <a:ext cx="1624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1</a:t>
            </a:r>
            <a:r>
              <a:rPr lang="ru-RU" sz="3200" i="1"/>
              <a:t>) юге;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0" y="3141663"/>
            <a:ext cx="19732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2) </a:t>
            </a:r>
            <a:r>
              <a:rPr lang="ru-RU" sz="2800" i="1"/>
              <a:t>западе;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419475" y="2565400"/>
            <a:ext cx="18716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3) </a:t>
            </a:r>
            <a:r>
              <a:rPr lang="ru-RU" sz="2800" i="1"/>
              <a:t>севере;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492500" y="3141663"/>
            <a:ext cx="21288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4) </a:t>
            </a:r>
            <a:r>
              <a:rPr lang="ru-RU" sz="2800" i="1"/>
              <a:t>востоке.</a:t>
            </a:r>
          </a:p>
        </p:txBody>
      </p:sp>
      <p:sp>
        <p:nvSpPr>
          <p:cNvPr id="7181" name="Rectangle 3"/>
          <p:cNvSpPr>
            <a:spLocks noChangeArrowheads="1"/>
          </p:cNvSpPr>
          <p:nvPr/>
        </p:nvSpPr>
        <p:spPr bwMode="auto">
          <a:xfrm>
            <a:off x="0" y="3797300"/>
            <a:ext cx="8081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cs typeface="Times New Roman" pitchFamily="18" charset="0"/>
              </a:rPr>
              <a:t>6. Самые яркие звёзды имеют … цвет:</a:t>
            </a:r>
            <a:endParaRPr lang="ru-RU" sz="3200">
              <a:cs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 rot="10800000" flipV="1">
            <a:off x="0" y="4292600"/>
            <a:ext cx="2736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1</a:t>
            </a:r>
            <a:r>
              <a:rPr lang="ru-RU" sz="2800" i="1"/>
              <a:t>) красный</a:t>
            </a:r>
            <a:r>
              <a:rPr lang="ru-RU" i="1">
                <a:latin typeface="Calibri" pitchFamily="34" charset="0"/>
              </a:rPr>
              <a:t>; 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0" y="4868863"/>
            <a:ext cx="2155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2) </a:t>
            </a:r>
            <a:r>
              <a:rPr lang="ru-RU" sz="2800" i="1"/>
              <a:t>голубой;</a:t>
            </a:r>
            <a:r>
              <a:rPr lang="ru-RU" sz="2800"/>
              <a:t> 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492500" y="4365625"/>
            <a:ext cx="21177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3) </a:t>
            </a:r>
            <a:r>
              <a:rPr lang="ru-RU" sz="2800" i="1"/>
              <a:t>жёлтый;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563938" y="4941888"/>
            <a:ext cx="1720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4) </a:t>
            </a:r>
            <a:r>
              <a:rPr lang="ru-RU" sz="2800" i="1"/>
              <a:t>белый</a:t>
            </a:r>
            <a:r>
              <a:rPr lang="ru-RU" i="1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>
                <a:solidFill>
                  <a:schemeClr val="accent1"/>
                </a:solidFill>
                <a:latin typeface="Arial Black" pitchFamily="34" charset="0"/>
              </a:rPr>
              <a:t>   Равнины и горы России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187166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15888"/>
            <a:ext cx="145256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748713" y="6597650"/>
            <a:ext cx="287337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492250"/>
            <a:ext cx="6248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/>
              <a:t>1.Наш город расположен на…</a:t>
            </a:r>
            <a:endParaRPr lang="ru-RU" sz="32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1955800"/>
            <a:ext cx="629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i="1">
                <a:cs typeface="Times New Roman" pitchFamily="18" charset="0"/>
              </a:rPr>
              <a:t>1) Средне - Сибирском плоскогорье;</a:t>
            </a:r>
            <a:endParaRPr lang="ru-RU" sz="2800" i="1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2387600"/>
            <a:ext cx="6443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i="1">
                <a:cs typeface="Times New Roman" pitchFamily="18" charset="0"/>
              </a:rPr>
              <a:t>2) Восточно – Европейской равнине;</a:t>
            </a:r>
            <a:endParaRPr lang="ru-RU" sz="2800" i="1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2819400"/>
            <a:ext cx="5808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i="1">
                <a:cs typeface="Times New Roman" pitchFamily="18" charset="0"/>
              </a:rPr>
              <a:t>3) Западно – Сибирской равнине.</a:t>
            </a:r>
            <a:endParaRPr lang="ru-RU" sz="2800" i="1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3357563"/>
            <a:ext cx="802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/>
              <a:t>2.Каменным поясом земли называли..</a:t>
            </a:r>
            <a:endParaRPr lang="ru-RU" sz="3200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3860800"/>
            <a:ext cx="4003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i="1">
                <a:cs typeface="Times New Roman" pitchFamily="18" charset="0"/>
              </a:rPr>
              <a:t>1) вулканы Камчатки;</a:t>
            </a:r>
            <a:endParaRPr lang="ru-RU" sz="2800" i="1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4292600"/>
            <a:ext cx="3611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i="1">
                <a:cs typeface="Times New Roman" pitchFamily="18" charset="0"/>
              </a:rPr>
              <a:t>2)  Кавказские горы;</a:t>
            </a:r>
            <a:endParaRPr lang="ru-RU" sz="2800" i="1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4724400"/>
            <a:ext cx="340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i="1">
                <a:cs typeface="Times New Roman" pitchFamily="18" charset="0"/>
              </a:rPr>
              <a:t>3) Уральские горы.</a:t>
            </a:r>
            <a:endParaRPr lang="ru-RU" sz="2800" i="1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5165725"/>
            <a:ext cx="8172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/>
              <a:t>3. Самые высокие горы России – это…</a:t>
            </a:r>
            <a:endParaRPr lang="ru-RU" sz="3200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5556250"/>
            <a:ext cx="2627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i="1">
                <a:cs typeface="Times New Roman" pitchFamily="18" charset="0"/>
              </a:rPr>
              <a:t>1) Саяны;</a:t>
            </a:r>
            <a:endParaRPr lang="ru-RU" sz="2800" i="1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5988050"/>
            <a:ext cx="233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i="1">
                <a:cs typeface="Times New Roman" pitchFamily="18" charset="0"/>
              </a:rPr>
              <a:t>2) Алтай;</a:t>
            </a:r>
            <a:endParaRPr lang="ru-RU" sz="2800" i="1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3059113" y="5589588"/>
            <a:ext cx="54006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i="1">
                <a:cs typeface="Times New Roman" pitchFamily="18" charset="0"/>
              </a:rPr>
              <a:t>3) Кавказские горы;</a:t>
            </a:r>
            <a:endParaRPr lang="ru-RU" sz="2800" i="1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3059113" y="5949950"/>
            <a:ext cx="4752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i="1">
                <a:cs typeface="Times New Roman" pitchFamily="18" charset="0"/>
              </a:rPr>
              <a:t>4) вулканы Камчатки.</a:t>
            </a:r>
            <a:endParaRPr lang="ru-RU" sz="2800" i="1"/>
          </a:p>
          <a:p>
            <a:pPr eaLnBrk="0" hangingPunct="0"/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0"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1" grpId="0"/>
      <p:bldP spid="8203" grpId="0"/>
      <p:bldP spid="8204" grpId="0"/>
      <p:bldP spid="8205" grpId="0"/>
      <p:bldP spid="8207" grpId="0"/>
      <p:bldP spid="8208" grpId="0"/>
      <p:bldP spid="8209" grpId="0"/>
      <p:bldP spid="82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748713" y="6597650"/>
            <a:ext cx="287337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0" y="115888"/>
            <a:ext cx="86280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/>
              <a:t>4. Восточно – Европейская равнина </a:t>
            </a:r>
          </a:p>
          <a:p>
            <a:r>
              <a:rPr lang="ru-RU" sz="3200" b="1"/>
              <a:t>– это…</a:t>
            </a:r>
            <a:endParaRPr lang="ru-RU" sz="320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019175"/>
            <a:ext cx="4071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i="1">
                <a:cs typeface="Times New Roman" pitchFamily="18" charset="0"/>
              </a:rPr>
              <a:t>1) холмистая равнина;</a:t>
            </a:r>
            <a:endParaRPr lang="ru-RU" sz="2800" i="1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1452563"/>
            <a:ext cx="3540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i="1">
                <a:cs typeface="Times New Roman" pitchFamily="18" charset="0"/>
              </a:rPr>
              <a:t>2) плоская равнина.</a:t>
            </a:r>
            <a:endParaRPr lang="ru-RU" sz="2800" i="1"/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1916113"/>
            <a:ext cx="72072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/>
              <a:t>5. В список Всемирного наследия </a:t>
            </a:r>
          </a:p>
          <a:p>
            <a:r>
              <a:rPr lang="ru-RU" sz="3200" b="1"/>
              <a:t>включены…</a:t>
            </a:r>
            <a:endParaRPr lang="ru-RU" sz="320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2819400"/>
            <a:ext cx="4003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i="1">
                <a:cs typeface="Times New Roman" pitchFamily="18" charset="0"/>
              </a:rPr>
              <a:t>1)  вулканы Камчатки;</a:t>
            </a:r>
            <a:endParaRPr lang="ru-RU" sz="2800" i="1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3251200"/>
            <a:ext cx="1819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i="1">
                <a:cs typeface="Times New Roman" pitchFamily="18" charset="0"/>
              </a:rPr>
              <a:t>2) Саяны;</a:t>
            </a:r>
            <a:endParaRPr lang="ru-RU" sz="2800" i="1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3684588"/>
            <a:ext cx="1841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i="1">
                <a:cs typeface="Times New Roman" pitchFamily="18" charset="0"/>
              </a:rPr>
              <a:t>3) Алтай.</a:t>
            </a:r>
            <a:endParaRPr lang="ru-RU" sz="2800" i="1"/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429260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</a:rPr>
              <a:t>6. Ильменский заповедник расположен… </a:t>
            </a:r>
            <a:endParaRPr lang="ru-RU" sz="3200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4941888"/>
            <a:ext cx="2524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i="1">
                <a:solidFill>
                  <a:srgbClr val="000000"/>
                </a:solidFill>
                <a:cs typeface="Times New Roman" pitchFamily="18" charset="0"/>
              </a:rPr>
              <a:t>1) на Кавказе;</a:t>
            </a:r>
            <a:endParaRPr lang="ru-RU" sz="2800" i="1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0" y="5445125"/>
            <a:ext cx="2230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i="1">
                <a:solidFill>
                  <a:srgbClr val="000000"/>
                </a:solidFill>
                <a:cs typeface="Times New Roman" pitchFamily="18" charset="0"/>
              </a:rPr>
              <a:t>2) в Саянах;</a:t>
            </a:r>
            <a:endParaRPr lang="ru-RU" sz="2800" i="1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0" y="5949950"/>
            <a:ext cx="2225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i="1">
                <a:cs typeface="Times New Roman" pitchFamily="18" charset="0"/>
              </a:rPr>
              <a:t>3) на Урале.</a:t>
            </a:r>
            <a:endParaRPr lang="ru-RU" sz="2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3" grpId="0"/>
      <p:bldP spid="12294" grpId="0"/>
      <p:bldP spid="12295" grpId="0"/>
      <p:bldP spid="12297" grpId="0"/>
      <p:bldP spid="12298" grpId="0"/>
      <p:bldP spid="122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748713" y="6597650"/>
            <a:ext cx="287337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32639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3635375" y="188913"/>
            <a:ext cx="43608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accent1"/>
                </a:solidFill>
                <a:latin typeface="Arial Black" pitchFamily="34" charset="0"/>
              </a:rPr>
              <a:t>Моря, озёра и реки  </a:t>
            </a:r>
          </a:p>
          <a:p>
            <a:r>
              <a:rPr lang="ru-RU" sz="2800">
                <a:solidFill>
                  <a:schemeClr val="accent1"/>
                </a:solidFill>
                <a:latin typeface="Arial Black" pitchFamily="34" charset="0"/>
              </a:rPr>
              <a:t>       России 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2276475"/>
            <a:ext cx="79184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514350" indent="-514350" eaLnBrk="0" hangingPunct="0">
              <a:buFontTx/>
              <a:buAutoNum type="arabicPeriod"/>
            </a:pPr>
            <a:r>
              <a:rPr lang="ru-RU" sz="3200" b="1">
                <a:cs typeface="Times New Roman" pitchFamily="18" charset="0"/>
              </a:rPr>
              <a:t>Самое большое по площади озеро </a:t>
            </a:r>
          </a:p>
          <a:p>
            <a:pPr marL="514350" indent="-514350" eaLnBrk="0" hangingPunct="0"/>
            <a:r>
              <a:rPr lang="ru-RU" sz="3200" b="1">
                <a:cs typeface="Times New Roman" pitchFamily="18" charset="0"/>
              </a:rPr>
              <a:t>России – это…</a:t>
            </a:r>
            <a:endParaRPr lang="ru-RU" sz="320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3251200"/>
            <a:ext cx="3924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i="1">
                <a:cs typeface="Times New Roman" pitchFamily="18" charset="0"/>
              </a:rPr>
              <a:t>1) Онежское;</a:t>
            </a:r>
            <a:endParaRPr lang="ru-RU" sz="2800" i="1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3684588"/>
            <a:ext cx="4572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i="1">
                <a:cs typeface="Times New Roman" pitchFamily="18" charset="0"/>
              </a:rPr>
              <a:t>2) Байкал;</a:t>
            </a:r>
            <a:endParaRPr lang="ru-RU" sz="2800" i="1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4116388"/>
            <a:ext cx="45005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i="1">
                <a:cs typeface="Times New Roman" pitchFamily="18" charset="0"/>
              </a:rPr>
              <a:t>3) Каспийское.</a:t>
            </a:r>
            <a:endParaRPr lang="ru-RU" sz="2800" i="1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4724400"/>
            <a:ext cx="81629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200" b="1">
                <a:cs typeface="Times New Roman" pitchFamily="18" charset="0"/>
              </a:rPr>
              <a:t>2.Река, впадающая в Каспийское море,</a:t>
            </a:r>
          </a:p>
          <a:p>
            <a:pPr eaLnBrk="0" hangingPunct="0"/>
            <a:r>
              <a:rPr lang="ru-RU" sz="3200" b="1">
                <a:cs typeface="Times New Roman" pitchFamily="18" charset="0"/>
              </a:rPr>
              <a:t> - это …</a:t>
            </a:r>
            <a:endParaRPr lang="ru-RU" sz="320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5732463"/>
            <a:ext cx="145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/>
              <a:t>1) Дон;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059113" y="5732463"/>
            <a:ext cx="1809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/>
              <a:t>2) Волга;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940425" y="5732463"/>
            <a:ext cx="156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/>
              <a:t>3) Кама.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Microsoft Office PowerPoint</Application>
  <PresentationFormat>Экран (4:3)</PresentationFormat>
  <Paragraphs>120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Презентация Microsoft Office PowerPoint 97-2003</vt:lpstr>
      <vt:lpstr>Слайд 1</vt:lpstr>
      <vt:lpstr>Слайд 2</vt:lpstr>
      <vt:lpstr>Слайд 3</vt:lpstr>
      <vt:lpstr>Слайд 4</vt:lpstr>
      <vt:lpstr>Звёздное небо</vt:lpstr>
      <vt:lpstr>Слайд 6</vt:lpstr>
      <vt:lpstr>   Равнины и горы России</vt:lpstr>
      <vt:lpstr>Слайд 8</vt:lpstr>
      <vt:lpstr>Слайд 9</vt:lpstr>
      <vt:lpstr>Слайд 10</vt:lpstr>
      <vt:lpstr>Интернет - источники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</cp:revision>
  <dcterms:modified xsi:type="dcterms:W3CDTF">2013-01-09T14:08:02Z</dcterms:modified>
</cp:coreProperties>
</file>