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34B0A10-0139-4BDB-A349-A3DC87C941FB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AF42D49-290E-4EDF-8ED2-9AD0A1C3D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0A10-0139-4BDB-A349-A3DC87C941FB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2D49-290E-4EDF-8ED2-9AD0A1C3D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0A10-0139-4BDB-A349-A3DC87C941FB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2D49-290E-4EDF-8ED2-9AD0A1C3D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0A10-0139-4BDB-A349-A3DC87C941FB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2D49-290E-4EDF-8ED2-9AD0A1C3D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0A10-0139-4BDB-A349-A3DC87C941FB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2D49-290E-4EDF-8ED2-9AD0A1C3D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0A10-0139-4BDB-A349-A3DC87C941FB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2D49-290E-4EDF-8ED2-9AD0A1C3D8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0A10-0139-4BDB-A349-A3DC87C941FB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2D49-290E-4EDF-8ED2-9AD0A1C3D8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0A10-0139-4BDB-A349-A3DC87C941FB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2D49-290E-4EDF-8ED2-9AD0A1C3D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0A10-0139-4BDB-A349-A3DC87C941FB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2D49-290E-4EDF-8ED2-9AD0A1C3D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34B0A10-0139-4BDB-A349-A3DC87C941FB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AF42D49-290E-4EDF-8ED2-9AD0A1C3D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34B0A10-0139-4BDB-A349-A3DC87C941FB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AF42D49-290E-4EDF-8ED2-9AD0A1C3D8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4B0A10-0139-4BDB-A349-A3DC87C941FB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AF42D49-290E-4EDF-8ED2-9AD0A1C3D8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86;&#1089;&#1090;&#1091;&#1087;&#1072;&#1102;.&#1088;&#1092;/ege2012/egeh_2011-literatura-universalnye_materialy_zinin-.pdf" TargetMode="External"/><Relationship Id="rId2" Type="http://schemas.openxmlformats.org/officeDocument/2006/relationships/hyperlink" Target="http://&#1087;&#1086;&#1089;&#1090;&#1091;&#1087;&#1072;&#1102;.&#1088;&#1092;/ege2012/egeh-literatura-praktikum_erokhina_e.l_2010-72s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052736"/>
            <a:ext cx="5723468" cy="257028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Аттестация по литературе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2511"/>
            <a:ext cx="208823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8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0839" cy="561662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* Избегать различных штампов ложно-пафосного </a:t>
            </a:r>
            <a:r>
              <a:rPr lang="ru-RU" sz="3200" dirty="0" smtClean="0"/>
              <a:t>стиля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</a:rPr>
              <a:t>(«ненавистный поэту», «пронизанный», «красной нитью», «клеймит»),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делового </a:t>
            </a:r>
            <a:r>
              <a:rPr lang="ru-RU" sz="3200" dirty="0"/>
              <a:t>языка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(«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</a:rPr>
              <a:t>затрагивает тему», «писатель ставит вопрос»),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избегать </a:t>
            </a:r>
            <a:r>
              <a:rPr lang="ru-RU" sz="3200" dirty="0"/>
              <a:t>слов, типичных для школьных письменных работ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(«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</a:rPr>
              <a:t>ярко изобразил», «типичный представитель» и пр.).</a:t>
            </a:r>
            <a:br>
              <a:rPr lang="ru-RU" sz="3200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07" y="4941168"/>
            <a:ext cx="12763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7" cy="5616624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При подготовке к ответам самого разного уровня можно использовать задания в форме </a:t>
            </a:r>
            <a:r>
              <a:rPr lang="ru-RU" sz="2800" b="1" dirty="0"/>
              <a:t>тренировочных тестов </a:t>
            </a:r>
            <a:r>
              <a:rPr lang="ru-RU" sz="2800" dirty="0"/>
              <a:t>на проверку </a:t>
            </a:r>
            <a:r>
              <a:rPr lang="ru-RU" sz="2800" b="1" dirty="0"/>
              <a:t>знания текста </a:t>
            </a:r>
            <a:r>
              <a:rPr lang="ru-RU" sz="2800" dirty="0"/>
              <a:t>произведений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Тесты можно составить, используя литературу, содержащую </a:t>
            </a:r>
            <a:r>
              <a:rPr lang="ru-RU" sz="2800" b="1" dirty="0"/>
              <a:t>типовые задания по </a:t>
            </a:r>
            <a:r>
              <a:rPr lang="ru-RU" sz="2800" b="1" dirty="0" smtClean="0"/>
              <a:t>ЕГЭ.</a:t>
            </a:r>
            <a:r>
              <a:rPr lang="ru-RU" sz="2800" b="1" dirty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Особое </a:t>
            </a:r>
            <a:r>
              <a:rPr lang="ru-RU" sz="2800" dirty="0"/>
              <a:t>внимание рекомендуем обратить на вопросы по </a:t>
            </a:r>
            <a:r>
              <a:rPr lang="ru-RU" sz="2800" b="1" dirty="0"/>
              <a:t>теории литературы</a:t>
            </a:r>
            <a:r>
              <a:rPr lang="ru-RU" sz="2800" dirty="0"/>
              <a:t>, </a:t>
            </a:r>
            <a:r>
              <a:rPr lang="ru-RU" sz="2800" dirty="0" smtClean="0"/>
              <a:t>а </a:t>
            </a:r>
            <a:r>
              <a:rPr lang="ru-RU" sz="2800" dirty="0"/>
              <a:t>также на вопросы </a:t>
            </a:r>
            <a:r>
              <a:rPr lang="ru-RU" sz="2800" b="1" dirty="0"/>
              <a:t>историко-литературного </a:t>
            </a:r>
            <a:r>
              <a:rPr lang="ru-RU" sz="2800" dirty="0"/>
              <a:t>характера.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69160"/>
            <a:ext cx="923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4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488831" cy="561662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                         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                      Можно выделить</a:t>
            </a:r>
            <a:br>
              <a:rPr lang="ru-RU" sz="3200" dirty="0" smtClean="0"/>
            </a:br>
            <a:r>
              <a:rPr lang="ru-RU" sz="3200" dirty="0" smtClean="0"/>
              <a:t>           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несколько типов заданий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3200" dirty="0" smtClean="0"/>
              <a:t>на </a:t>
            </a:r>
            <a:r>
              <a:rPr lang="ru-RU" sz="3200" dirty="0"/>
              <a:t>знание </a:t>
            </a:r>
            <a:r>
              <a:rPr lang="ru-RU" sz="3200" b="1" dirty="0"/>
              <a:t>элементов </a:t>
            </a:r>
            <a:r>
              <a:rPr lang="ru-RU" sz="3200" b="1" dirty="0" smtClean="0"/>
              <a:t>композиции, сюжета </a:t>
            </a:r>
            <a:r>
              <a:rPr lang="ru-RU" sz="3200" dirty="0" smtClean="0"/>
              <a:t>пьесы </a:t>
            </a:r>
            <a:r>
              <a:rPr lang="ru-RU" sz="3200" dirty="0"/>
              <a:t>или романа (повести, рассказа);</a:t>
            </a:r>
            <a:br>
              <a:rPr lang="ru-RU" sz="3200" dirty="0"/>
            </a:br>
            <a:r>
              <a:rPr lang="ru-RU" sz="3200" dirty="0" smtClean="0"/>
              <a:t>- на </a:t>
            </a:r>
            <a:r>
              <a:rPr lang="ru-RU" sz="3200" dirty="0"/>
              <a:t>понимание </a:t>
            </a:r>
            <a:r>
              <a:rPr lang="ru-RU" sz="3200" b="1" dirty="0"/>
              <a:t>функции фрагмента текста</a:t>
            </a:r>
            <a:r>
              <a:rPr lang="ru-RU" sz="3200" dirty="0"/>
              <a:t> (эпического или драматического произведения) в целом произведении;</a:t>
            </a:r>
            <a:br>
              <a:rPr lang="ru-RU" sz="3200" dirty="0"/>
            </a:br>
            <a:r>
              <a:rPr lang="ru-RU" sz="3200" dirty="0" smtClean="0"/>
              <a:t>- определение </a:t>
            </a:r>
            <a:r>
              <a:rPr lang="ru-RU" sz="3200" b="1" dirty="0"/>
              <a:t>тематики фрагмента произведения</a:t>
            </a:r>
            <a:r>
              <a:rPr lang="ru-RU" sz="3200" b="1" dirty="0" smtClean="0"/>
              <a:t>;</a:t>
            </a:r>
            <a:br>
              <a:rPr lang="ru-RU" sz="3200" b="1" dirty="0" smtClean="0"/>
            </a:br>
            <a:r>
              <a:rPr lang="ru-RU" sz="3200" b="1" dirty="0" smtClean="0"/>
              <a:t>- </a:t>
            </a:r>
            <a:r>
              <a:rPr lang="ru-RU" sz="2800" dirty="0" smtClean="0"/>
              <a:t>определение </a:t>
            </a:r>
            <a:r>
              <a:rPr lang="ru-RU" sz="2800" b="1" dirty="0"/>
              <a:t>жанровых</a:t>
            </a:r>
            <a:r>
              <a:rPr lang="ru-RU" sz="2800" dirty="0"/>
              <a:t> особенностей </a:t>
            </a:r>
            <a:r>
              <a:rPr lang="ru-RU" sz="2800" dirty="0" smtClean="0"/>
              <a:t>произведения;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/>
              <a:t> </a:t>
            </a:r>
            <a:br>
              <a:rPr lang="ru-RU" sz="3200" dirty="0"/>
            </a:b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6"/>
            <a:ext cx="990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5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04855" cy="554461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- </a:t>
            </a:r>
            <a:r>
              <a:rPr lang="ru-RU" sz="3200" dirty="0" smtClean="0"/>
              <a:t>определение </a:t>
            </a:r>
            <a:r>
              <a:rPr lang="ru-RU" sz="3200" dirty="0"/>
              <a:t>художественного метода</a:t>
            </a:r>
            <a:r>
              <a:rPr lang="ru-RU" sz="3200" dirty="0" smtClean="0"/>
              <a:t>;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- определение </a:t>
            </a:r>
            <a:r>
              <a:rPr lang="ru-RU" sz="3200" dirty="0"/>
              <a:t>темы лирического стихотворения</a:t>
            </a:r>
            <a:r>
              <a:rPr lang="ru-RU" sz="3200" dirty="0" smtClean="0"/>
              <a:t>;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- на знание </a:t>
            </a:r>
            <a:r>
              <a:rPr lang="ru-RU" sz="3200" dirty="0"/>
              <a:t>стиховедческой терминологии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</a:rPr>
              <a:t>рифма, размер, ассонанс, аллитерация, стопа, строка, строфа и пр.);</a:t>
            </a:r>
            <a:br>
              <a:rPr lang="ru-RU" sz="3200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83641"/>
            <a:ext cx="1238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92266"/>
            <a:ext cx="1238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5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1476" cy="56166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Главное </a:t>
            </a:r>
            <a:r>
              <a:rPr lang="ru-RU" sz="2800" dirty="0"/>
              <a:t>правило, которое нужно помнить ученикам при подготовке к экзамену, – ничего не делать формально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Художественное </a:t>
            </a:r>
            <a:r>
              <a:rPr lang="ru-RU" sz="2800" b="1" i="1" dirty="0">
                <a:solidFill>
                  <a:srgbClr val="002060"/>
                </a:solidFill>
              </a:rPr>
              <a:t>произведение – это сложный, своеобразный мир, который хочется познать, почувствовать и полюбить</a:t>
            </a:r>
            <a:r>
              <a:rPr lang="ru-RU" sz="2800" b="1" i="1" dirty="0" smtClean="0">
                <a:solidFill>
                  <a:srgbClr val="002060"/>
                </a:solidFill>
              </a:rPr>
              <a:t>.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Мы </a:t>
            </a:r>
            <a:r>
              <a:rPr lang="ru-RU" sz="2800" dirty="0"/>
              <a:t>изучаем литературу в школе не для того, чтобы сдать экзамен, а чтобы </a:t>
            </a:r>
            <a:r>
              <a:rPr lang="ru-RU" sz="2800" b="1" i="1" dirty="0">
                <a:solidFill>
                  <a:srgbClr val="002060"/>
                </a:solidFill>
              </a:rPr>
              <a:t>приобщиться к великой культуре, само существование которой оправдывает противоречивый путь человечества от варварства к цивилизации.</a:t>
            </a:r>
            <a:br>
              <a:rPr lang="ru-RU" sz="2800" b="1" i="1" dirty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60" y="2276872"/>
            <a:ext cx="952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9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60839" cy="554461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                                                 Литература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1. </a:t>
            </a:r>
            <a:r>
              <a:rPr lang="ru-RU" sz="1800" b="1" dirty="0" err="1"/>
              <a:t>Генералова</a:t>
            </a:r>
            <a:r>
              <a:rPr lang="ru-RU" sz="1800" b="1" dirty="0"/>
              <a:t> Н.С. Литература: пособие для подготовки к ЕГЭ и централизованному тестированию. </a:t>
            </a:r>
            <a:r>
              <a:rPr lang="ru-RU" sz="1800" dirty="0"/>
              <a:t>– М.: Экзамен, 2006.</a:t>
            </a:r>
            <a:br>
              <a:rPr lang="ru-RU" sz="1800" dirty="0"/>
            </a:br>
            <a:r>
              <a:rPr lang="ru-RU" sz="1800" b="1" dirty="0"/>
              <a:t>2. </a:t>
            </a:r>
            <a:r>
              <a:rPr lang="ru-RU" sz="1800" b="1" dirty="0" err="1"/>
              <a:t>Генералова</a:t>
            </a:r>
            <a:r>
              <a:rPr lang="ru-RU" sz="1800" b="1" dirty="0"/>
              <a:t> </a:t>
            </a:r>
            <a:r>
              <a:rPr lang="ru-RU" sz="1800" b="1" dirty="0" err="1"/>
              <a:t>Н.С.Никулина</a:t>
            </a:r>
            <a:r>
              <a:rPr lang="ru-RU" sz="1800" b="1" dirty="0"/>
              <a:t> М.Ю. Литература: самостоятельная подготовка к единому государственному экзамену. </a:t>
            </a:r>
            <a:r>
              <a:rPr lang="ru-RU" sz="1800" dirty="0"/>
              <a:t>– М.: Экзамен, 2006.</a:t>
            </a:r>
            <a:br>
              <a:rPr lang="ru-RU" sz="1800" dirty="0"/>
            </a:br>
            <a:r>
              <a:rPr lang="ru-RU" sz="1800" b="1" dirty="0"/>
              <a:t>3.Ерохина Е.Л. Единый государственный экзамен. Литература. Методика подготовки.</a:t>
            </a:r>
            <a:r>
              <a:rPr lang="ru-RU" sz="1800" dirty="0"/>
              <a:t> – М.: </a:t>
            </a:r>
            <a:r>
              <a:rPr lang="ru-RU" sz="1800" dirty="0" err="1"/>
              <a:t>Эксмо</a:t>
            </a:r>
            <a:r>
              <a:rPr lang="ru-RU" sz="1800" dirty="0"/>
              <a:t>, 2005.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4.Зинин С.А. ЕГЭ 2008. Литература. Федеральный банк экзаменационных материалов.</a:t>
            </a:r>
            <a:r>
              <a:rPr lang="ru-RU" sz="1800" dirty="0"/>
              <a:t> – М.: </a:t>
            </a:r>
            <a:r>
              <a:rPr lang="ru-RU" sz="1800" dirty="0" err="1"/>
              <a:t>Эксмо</a:t>
            </a:r>
            <a:r>
              <a:rPr lang="ru-RU" sz="1800" dirty="0"/>
              <a:t>, 2008.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5.Г.С. Ковалева. Методическое письмо «Об использовании результатов единого государственного экзамена 2007 года в преподавании литературы в средней школе». </a:t>
            </a:r>
            <a:r>
              <a:rPr lang="ru-RU" sz="1800" dirty="0"/>
              <a:t>– Сайт ФИПИ (http://www.fipi.ru).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594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0839" cy="5616624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6.Роговик Т.Н. Никулина М.Ю. ЕГЭ. Литература. Эффективная методика</a:t>
            </a:r>
            <a:r>
              <a:rPr lang="ru-RU" sz="2000" dirty="0"/>
              <a:t>. – М.: Экзамен, 2006.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b="1" dirty="0"/>
              <a:t>7. Самойлова Е. Единый государственный экзамен. Литература. Поурочное планирование</a:t>
            </a:r>
            <a:r>
              <a:rPr lang="ru-RU" sz="2000" dirty="0"/>
              <a:t>. – М.: </a:t>
            </a:r>
            <a:r>
              <a:rPr lang="ru-RU" sz="2000" dirty="0" err="1"/>
              <a:t>Эксмо</a:t>
            </a:r>
            <a:r>
              <a:rPr lang="ru-RU" sz="2000" dirty="0"/>
              <a:t>, 2005.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b="1" dirty="0"/>
              <a:t>8. Самойлова Е. ЕГЭ. 2009. Литература. Репетитор</a:t>
            </a:r>
            <a:r>
              <a:rPr lang="ru-RU" sz="2000" dirty="0"/>
              <a:t>. – М., </a:t>
            </a:r>
            <a:r>
              <a:rPr lang="ru-RU" sz="2000" dirty="0" err="1"/>
              <a:t>Эксмо</a:t>
            </a:r>
            <a:r>
              <a:rPr lang="ru-RU" sz="2000" dirty="0"/>
              <a:t>, 2008.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b="1" dirty="0"/>
              <a:t>9. </a:t>
            </a:r>
            <a:r>
              <a:rPr lang="ru-RU" sz="2000" b="1" dirty="0" err="1"/>
              <a:t>Францова</a:t>
            </a:r>
            <a:r>
              <a:rPr lang="ru-RU" sz="2000" b="1" dirty="0"/>
              <a:t> Н.В. Доронина Т.В. </a:t>
            </a:r>
            <a:r>
              <a:rPr lang="ru-RU" sz="2000" b="1" dirty="0" err="1"/>
              <a:t>Генералова</a:t>
            </a:r>
            <a:r>
              <a:rPr lang="ru-RU" sz="2000" b="1" dirty="0"/>
              <a:t> Н.С. Литература. Анализ эпизода. Анализ стихотворения. Пособие для подготовки к ЕГЭ и централизованному тестированию. </a:t>
            </a:r>
            <a:r>
              <a:rPr lang="ru-RU" sz="2000" dirty="0"/>
              <a:t>– М.: </a:t>
            </a:r>
            <a:r>
              <a:rPr lang="ru-RU" sz="2000" dirty="0" err="1"/>
              <a:t>Эксмо</a:t>
            </a:r>
            <a:r>
              <a:rPr lang="ru-RU" sz="2000" dirty="0"/>
              <a:t>, 2006.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b="1" dirty="0"/>
              <a:t>10. О новой модели ЕГЭ по литературе. Краткая информация об изменении экзаменационной модели по литературе в формате ЕГЭ на 2008 год. </a:t>
            </a:r>
            <a:r>
              <a:rPr lang="ru-RU" sz="2000" dirty="0"/>
              <a:t>– Литература в школе, 2008, № 3, С. 23.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41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16823" cy="54726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accent2"/>
                </a:solidFill>
              </a:rPr>
              <a:t>                      Интернет-ресурсы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11.</a:t>
            </a:r>
            <a:r>
              <a:rPr lang="en-US" sz="2800" b="1" dirty="0" smtClean="0">
                <a:solidFill>
                  <a:schemeClr val="accent2"/>
                </a:solidFill>
              </a:rPr>
              <a:t>http://lenachernaia.narod2.ru</a:t>
            </a:r>
            <a:r>
              <a:rPr lang="en-US" sz="2800" dirty="0" smtClean="0">
                <a:solidFill>
                  <a:schemeClr val="accent2"/>
                </a:solidFill>
              </a:rPr>
              <a:t>/podgotovka_k_ege_po_literature/</a:t>
            </a: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12.</a:t>
            </a:r>
            <a:r>
              <a:rPr lang="en-US" sz="2800" b="1" dirty="0" smtClean="0">
                <a:solidFill>
                  <a:schemeClr val="accent2"/>
                </a:solidFill>
              </a:rPr>
              <a:t>http://5litra.ru/</a:t>
            </a:r>
            <a:r>
              <a:rPr lang="en-US" sz="2800" dirty="0" smtClean="0">
                <a:solidFill>
                  <a:schemeClr val="accent2"/>
                </a:solidFill>
              </a:rPr>
              <a:t>analiz-rabot-ege-literatura.html</a:t>
            </a: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13.</a:t>
            </a:r>
            <a:r>
              <a:rPr lang="en-US" sz="2800" b="1" dirty="0" smtClean="0">
                <a:solidFill>
                  <a:schemeClr val="accent2"/>
                </a:solidFill>
              </a:rPr>
              <a:t>http</a:t>
            </a:r>
            <a:r>
              <a:rPr lang="en-US" sz="2800" b="1" dirty="0">
                <a:solidFill>
                  <a:schemeClr val="accent2"/>
                </a:solidFill>
              </a:rPr>
              <a:t>://</a:t>
            </a:r>
            <a:r>
              <a:rPr lang="en-US" sz="2800" b="1" dirty="0" smtClean="0">
                <a:solidFill>
                  <a:schemeClr val="accent2"/>
                </a:solidFill>
              </a:rPr>
              <a:t>nmansur.</a:t>
            </a:r>
            <a:r>
              <a:rPr lang="en-US" sz="2800" dirty="0" smtClean="0">
                <a:solidFill>
                  <a:schemeClr val="accent2"/>
                </a:solidFill>
              </a:rPr>
              <a:t>b</a:t>
            </a:r>
            <a:r>
              <a:rPr lang="en-US" sz="2800" b="1" dirty="0" smtClean="0">
                <a:solidFill>
                  <a:schemeClr val="accent2"/>
                </a:solidFill>
              </a:rPr>
              <a:t>logspot.com</a:t>
            </a:r>
            <a:r>
              <a:rPr lang="en-US" sz="2800" dirty="0" smtClean="0">
                <a:solidFill>
                  <a:schemeClr val="accent2"/>
                </a:solidFill>
              </a:rPr>
              <a:t>/p/2012.html</a:t>
            </a: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14.</a:t>
            </a:r>
            <a:r>
              <a:rPr lang="en-US" sz="2800" b="1" dirty="0" smtClean="0">
                <a:solidFill>
                  <a:schemeClr val="accent2"/>
                </a:solidFill>
              </a:rPr>
              <a:t>http</a:t>
            </a:r>
            <a:r>
              <a:rPr lang="en-US" sz="2800" b="1" dirty="0">
                <a:solidFill>
                  <a:schemeClr val="accent2"/>
                </a:solidFill>
              </a:rPr>
              <a:t>://</a:t>
            </a:r>
            <a:r>
              <a:rPr lang="en-US" sz="2800" b="1" dirty="0" smtClean="0">
                <a:solidFill>
                  <a:schemeClr val="accent2"/>
                </a:solidFill>
              </a:rPr>
              <a:t>www.youtube.com</a:t>
            </a:r>
            <a:r>
              <a:rPr lang="en-US" sz="2800" dirty="0" smtClean="0">
                <a:solidFill>
                  <a:schemeClr val="accent2"/>
                </a:solidFill>
              </a:rPr>
              <a:t>/watch?v=MISM7z0jSc8&amp;feature=related</a:t>
            </a:r>
            <a:r>
              <a:rPr lang="ru-RU" sz="2800" dirty="0" smtClean="0">
                <a:solidFill>
                  <a:schemeClr val="accent2"/>
                </a:solidFill>
              </a:rPr>
              <a:t> (</a:t>
            </a:r>
            <a:r>
              <a:rPr lang="ru-RU" sz="2800" dirty="0" err="1" smtClean="0">
                <a:solidFill>
                  <a:schemeClr val="accent2"/>
                </a:solidFill>
              </a:rPr>
              <a:t>видеоконсультация</a:t>
            </a:r>
            <a:r>
              <a:rPr lang="ru-RU" sz="2800" dirty="0" smtClean="0">
                <a:solidFill>
                  <a:schemeClr val="accent2"/>
                </a:solidFill>
              </a:rPr>
              <a:t> )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15.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2"/>
                </a:solidFill>
                <a:hlinkClick r:id="rId2"/>
              </a:rPr>
              <a:t>http://xn--80a1acbjgh4g.xn-</a:t>
            </a:r>
            <a:r>
              <a:rPr lang="en-US" sz="2800" dirty="0">
                <a:solidFill>
                  <a:schemeClr val="accent2"/>
                </a:solidFill>
                <a:hlinkClick r:id="rId2"/>
              </a:rPr>
              <a:t>-</a:t>
            </a:r>
            <a:r>
              <a:rPr lang="en-US" sz="2800" b="1" dirty="0" smtClean="0">
                <a:solidFill>
                  <a:schemeClr val="accent2"/>
                </a:solidFill>
                <a:hlinkClick r:id="rId2"/>
              </a:rPr>
              <a:t>p1ai/ege2012</a:t>
            </a:r>
            <a:r>
              <a:rPr lang="en-US" sz="2800" dirty="0" smtClean="0">
                <a:solidFill>
                  <a:schemeClr val="accent2"/>
                </a:solidFill>
                <a:hlinkClick r:id="rId2"/>
              </a:rPr>
              <a:t>/egeh-literatura-praktikum_erokhina_e.l_2010-72s.pdf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16.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  <a:hlinkClick r:id="rId3"/>
              </a:rPr>
              <a:t>http://xn--</a:t>
            </a:r>
            <a:r>
              <a:rPr lang="en-US" sz="2800" dirty="0">
                <a:solidFill>
                  <a:schemeClr val="accent2"/>
                </a:solidFill>
                <a:hlinkClick r:id="rId3"/>
              </a:rPr>
              <a:t>80a1acbjgh4g.xn--p1ai/ege2012/egeh_2011-literatura-universalnye_materialy_zinin-.</a:t>
            </a:r>
            <a:r>
              <a:rPr lang="en-US" sz="2800" dirty="0" smtClean="0">
                <a:solidFill>
                  <a:schemeClr val="accent2"/>
                </a:solidFill>
                <a:hlinkClick r:id="rId3"/>
              </a:rPr>
              <a:t>pdf</a:t>
            </a: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17.</a:t>
            </a:r>
            <a:r>
              <a:rPr lang="en-US" sz="2800" b="1" dirty="0">
                <a:solidFill>
                  <a:schemeClr val="accent2"/>
                </a:solidFill>
              </a:rPr>
              <a:t> http://egetebe.com/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172819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8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60839" cy="662473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Главные задачи</a:t>
            </a:r>
            <a:r>
              <a:rPr lang="ru-RU" sz="2400" b="1" dirty="0"/>
              <a:t> учителя </a:t>
            </a:r>
            <a:r>
              <a:rPr lang="ru-RU" sz="2400" b="1" dirty="0" smtClean="0"/>
              <a:t>литературы  при  </a:t>
            </a:r>
            <a:r>
              <a:rPr lang="ru-RU" sz="2400" b="1" dirty="0"/>
              <a:t>подготовке к </a:t>
            </a:r>
            <a:r>
              <a:rPr lang="ru-RU" sz="2400" b="1" dirty="0" smtClean="0"/>
              <a:t>ЕГЭ и ГИА тесно связаны с конкретными задачами  </a:t>
            </a:r>
            <a:r>
              <a:rPr lang="ru-RU" sz="2400" b="1" dirty="0"/>
              <a:t>обучения в 5-11 </a:t>
            </a:r>
            <a:r>
              <a:rPr lang="ru-RU" sz="2400" b="1" dirty="0" smtClean="0"/>
              <a:t>классах: </a:t>
            </a:r>
            <a:r>
              <a:rPr lang="ru-RU" sz="2400" b="1" dirty="0"/>
              <a:t>построение учебного процесса таким </a:t>
            </a:r>
            <a:r>
              <a:rPr lang="ru-RU" sz="2400" b="1" dirty="0" smtClean="0"/>
              <a:t>образом, чтобы </a:t>
            </a:r>
            <a:r>
              <a:rPr lang="ru-RU" sz="2400" b="1" dirty="0"/>
              <a:t>учащиеся с  интересом прочитали произведения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отечественной классики, освоили специфические законы литературного творчества,  были бы способны к анализу и творческой интерпретации  произведений, умели бы выразить свои суждения в устной и письменной форме.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26282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5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04856" cy="5688632"/>
          </a:xfrm>
          <a:ln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r>
              <a:rPr lang="ru-RU" sz="2200" dirty="0" smtClean="0"/>
              <a:t>В успешной подготовке </a:t>
            </a:r>
            <a:r>
              <a:rPr lang="ru-RU" sz="2200" dirty="0"/>
              <a:t>к ЕГЭ учителю поможет использование следующих 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приемов и методов</a:t>
            </a:r>
            <a:r>
              <a:rPr lang="ru-RU" sz="2200" dirty="0"/>
              <a:t>, нацеленных на формирование 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умения создава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ть</a:t>
            </a:r>
            <a:r>
              <a:rPr lang="ru-RU" sz="2000" dirty="0" smtClean="0"/>
              <a:t> </a:t>
            </a:r>
            <a:r>
              <a:rPr lang="ru-RU" sz="2200" i="1" dirty="0" smtClean="0">
                <a:solidFill>
                  <a:schemeClr val="tx2">
                    <a:lumMod val="75000"/>
                  </a:schemeClr>
                </a:solidFill>
              </a:rPr>
              <a:t>связный </a:t>
            </a:r>
            <a:r>
              <a:rPr lang="ru-RU" sz="2200" i="1" dirty="0">
                <a:solidFill>
                  <a:schemeClr val="tx2">
                    <a:lumMod val="75000"/>
                  </a:schemeClr>
                </a:solidFill>
              </a:rPr>
              <a:t>текст на литературную тему: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 smtClean="0"/>
              <a:t>* </a:t>
            </a:r>
            <a:r>
              <a:rPr lang="ru-RU" sz="2000" b="1" dirty="0"/>
              <a:t>регулярное проведение аудиторных сочинений на литературную </a:t>
            </a:r>
            <a:r>
              <a:rPr lang="ru-RU" sz="2000" b="1" dirty="0" smtClean="0"/>
              <a:t>тему</a:t>
            </a:r>
            <a:br>
              <a:rPr lang="ru-RU" sz="2000" b="1" dirty="0" smtClean="0"/>
            </a:br>
            <a:r>
              <a:rPr lang="ru-RU" sz="2000" dirty="0" smtClean="0"/>
              <a:t> </a:t>
            </a:r>
            <a:r>
              <a:rPr lang="ru-RU" sz="2000" dirty="0"/>
              <a:t>(в 5-6 классах не менее 4 сочинений в год;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7-8 классах - не менее 5 сочинений в год;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9-11 классах – не менее 7 сочинений в год);</a:t>
            </a:r>
            <a:br>
              <a:rPr lang="ru-RU" sz="2000" dirty="0"/>
            </a:br>
            <a:r>
              <a:rPr lang="ru-RU" sz="2000" dirty="0"/>
              <a:t>* </a:t>
            </a:r>
            <a:r>
              <a:rPr lang="ru-RU" sz="2000" b="1" dirty="0"/>
              <a:t>письменное обоснование выставленной учителем отметки с указанием сильных и слабых сторон ученической работы</a:t>
            </a:r>
            <a:r>
              <a:rPr lang="ru-RU" sz="2000" dirty="0"/>
              <a:t> (при написании краткой рецензии целесообразно опираться на критерии проверки и оценки выполнения заданий с развернутым ответом, разработанные для ЕГЭ по литературе);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3"/>
            <a:ext cx="128587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2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5760640"/>
          </a:xfrm>
        </p:spPr>
        <p:txBody>
          <a:bodyPr>
            <a:normAutofit/>
          </a:bodyPr>
          <a:lstStyle/>
          <a:p>
            <a:r>
              <a:rPr lang="ru-RU" sz="2400" dirty="0"/>
              <a:t>* </a:t>
            </a:r>
            <a:r>
              <a:rPr lang="ru-RU" sz="2400" b="1" dirty="0"/>
              <a:t>реализация установки на доработку и переработку </a:t>
            </a:r>
            <a:r>
              <a:rPr lang="ru-RU" sz="2400" b="1" dirty="0" smtClean="0"/>
              <a:t> учеником </a:t>
            </a:r>
            <a:r>
              <a:rPr lang="ru-RU" sz="2400" b="1" dirty="0"/>
              <a:t>текста сочинения по замечаниям </a:t>
            </a:r>
            <a:r>
              <a:rPr lang="ru-RU" sz="2400" b="1" dirty="0" smtClean="0"/>
              <a:t>учителя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dirty="0"/>
              <a:t>(</a:t>
            </a:r>
            <a:r>
              <a:rPr lang="ru-RU" sz="2400" i="1" dirty="0">
                <a:solidFill>
                  <a:srgbClr val="002060"/>
                </a:solidFill>
              </a:rPr>
              <a:t>всей работы или отдельных ее частей</a:t>
            </a:r>
            <a:r>
              <a:rPr lang="ru-RU" sz="2400" dirty="0" smtClean="0"/>
              <a:t>);</a:t>
            </a:r>
            <a:br>
              <a:rPr lang="ru-RU" sz="2400" dirty="0" smtClean="0"/>
            </a:br>
            <a:r>
              <a:rPr lang="ru-RU" sz="2400" dirty="0"/>
              <a:t>* </a:t>
            </a:r>
            <a:r>
              <a:rPr lang="ru-RU" sz="2400" b="1" dirty="0"/>
              <a:t>проведение специальных уроков по обучению написанию </a:t>
            </a:r>
            <a:r>
              <a:rPr lang="ru-RU" sz="2400" b="1" dirty="0" smtClean="0"/>
              <a:t>сочинения</a:t>
            </a:r>
            <a:br>
              <a:rPr lang="ru-RU" sz="2400" b="1" dirty="0" smtClean="0"/>
            </a:b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знакомство с критериями оценки сочинения, формирование умений работать с черновиком, оптимально распределять время, отведенное на работу, писать вступление и заключение, разрабатывать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</a:rPr>
              <a:t>тезисно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-доказательную часть, выстраивать логику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рассуждения  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</a:rPr>
              <a:t>т.д</a:t>
            </a:r>
            <a:r>
              <a:rPr lang="ru-RU" sz="2400" i="1" dirty="0" smtClean="0"/>
              <a:t>); </a:t>
            </a:r>
            <a:r>
              <a:rPr lang="ru-RU" sz="2400" i="1" dirty="0"/>
              <a:t/>
            </a:r>
            <a:br>
              <a:rPr lang="ru-RU" sz="2400" i="1" dirty="0"/>
            </a:br>
            <a:endParaRPr lang="ru-RU" sz="24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97814"/>
            <a:ext cx="701377" cy="10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8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60839" cy="5688632"/>
          </a:xfrm>
        </p:spPr>
        <p:txBody>
          <a:bodyPr>
            <a:normAutofit/>
          </a:bodyPr>
          <a:lstStyle/>
          <a:p>
            <a:r>
              <a:rPr lang="ru-RU" sz="2700" dirty="0"/>
              <a:t>* </a:t>
            </a:r>
            <a:r>
              <a:rPr lang="ru-RU" sz="2700" b="1" dirty="0"/>
              <a:t>проведение на завершающем этапе изучения</a:t>
            </a:r>
            <a:r>
              <a:rPr lang="ru-RU" b="1" dirty="0"/>
              <a:t> </a:t>
            </a:r>
            <a:r>
              <a:rPr lang="ru-RU" sz="2700" b="1" dirty="0"/>
              <a:t>монографической темы уроков обобщающего типа, нацеленных на подготовку к сочинению</a:t>
            </a:r>
            <a:r>
              <a:rPr lang="ru-RU" sz="2700" dirty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000" i="1" dirty="0" smtClean="0"/>
              <a:t>(</a:t>
            </a:r>
            <a:r>
              <a:rPr lang="ru-RU" sz="2200" i="1" dirty="0"/>
              <a:t>анализ перечня тем сочинений, 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>обсуждение </a:t>
            </a:r>
            <a:r>
              <a:rPr lang="ru-RU" sz="2200" i="1" dirty="0"/>
              <a:t>способов раскрытия конкретной темы, разработка вариантов</a:t>
            </a:r>
            <a:r>
              <a:rPr lang="ru-RU" i="1" dirty="0"/>
              <a:t> </a:t>
            </a:r>
            <a:r>
              <a:rPr lang="ru-RU" sz="2200" i="1" dirty="0"/>
              <a:t>вступления и заключения к сочинениям </a:t>
            </a:r>
            <a:r>
              <a:rPr lang="ru-RU" sz="2200" i="1" dirty="0" smtClean="0"/>
              <a:t>и </a:t>
            </a:r>
            <a:r>
              <a:rPr lang="ru-RU" sz="2200" i="1" dirty="0"/>
              <a:t>др</a:t>
            </a:r>
            <a:r>
              <a:rPr lang="ru-RU" sz="2400" i="1" dirty="0"/>
              <a:t>.);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57192"/>
            <a:ext cx="12287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7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7" cy="5616624"/>
          </a:xfrm>
        </p:spPr>
        <p:txBody>
          <a:bodyPr>
            <a:normAutofit/>
          </a:bodyPr>
          <a:lstStyle/>
          <a:p>
            <a:r>
              <a:rPr lang="ru-RU" sz="2800" b="1" i="1" dirty="0"/>
              <a:t>* систематическое включение в процесс обучения </a:t>
            </a:r>
            <a:r>
              <a:rPr lang="ru-RU" sz="2800" b="1" i="1" dirty="0" smtClean="0"/>
              <a:t>вопросов на сопоставление </a:t>
            </a:r>
            <a:r>
              <a:rPr lang="ru-RU" sz="2800" b="1" i="1" dirty="0"/>
              <a:t>тех или иных литературных явлений, интерпретации текста или его фрагмента</a:t>
            </a:r>
            <a:r>
              <a:rPr lang="ru-RU" sz="2800" b="1" dirty="0" smtClean="0"/>
              <a:t>;</a:t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/>
              <a:t>* </a:t>
            </a:r>
            <a:r>
              <a:rPr lang="ru-RU" sz="2800" b="1" dirty="0"/>
              <a:t>анализ </a:t>
            </a:r>
            <a:r>
              <a:rPr lang="ru-RU" sz="2800" b="1" dirty="0" smtClean="0"/>
              <a:t>готовых </a:t>
            </a:r>
            <a:r>
              <a:rPr lang="ru-RU" sz="2800" b="1" dirty="0"/>
              <a:t>(опубликованных или ученических) сочинений с точки зрения их сильных и слабых сторон;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* </a:t>
            </a:r>
            <a:r>
              <a:rPr lang="ru-RU" sz="2800" b="1" dirty="0"/>
              <a:t>сравнение двух сочинений на одну тему;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993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49723"/>
            <a:ext cx="1028700" cy="123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3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7" cy="5688632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* </a:t>
            </a:r>
            <a:r>
              <a:rPr lang="ru-RU" sz="4000" b="1" dirty="0"/>
              <a:t>формирование умения сжатия или развернутого оформления тезиса;</a:t>
            </a:r>
            <a:r>
              <a:rPr lang="ru-RU" sz="4000" dirty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* </a:t>
            </a:r>
            <a:r>
              <a:rPr lang="ru-RU" sz="4000" b="1" dirty="0"/>
              <a:t>исправление речевых и стилистических ошиб</a:t>
            </a:r>
            <a:r>
              <a:rPr lang="ru-RU" sz="3600" b="1" dirty="0"/>
              <a:t>ок.</a:t>
            </a:r>
            <a:endParaRPr lang="ru-RU" sz="3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3284984"/>
            <a:ext cx="12477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18" y="4869160"/>
            <a:ext cx="10287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3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04855" cy="561662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Общие речевые недочеты</a:t>
            </a:r>
            <a:r>
              <a:rPr lang="ru-RU" sz="2800" dirty="0" smtClean="0"/>
              <a:t> учащихся можно </a:t>
            </a:r>
            <a:r>
              <a:rPr lang="ru-RU" sz="2400" dirty="0" smtClean="0"/>
              <a:t>преодолеть</a:t>
            </a:r>
            <a:r>
              <a:rPr lang="ru-RU" sz="2800" dirty="0" smtClean="0"/>
              <a:t>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разными способами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dirty="0" smtClean="0"/>
              <a:t>* </a:t>
            </a:r>
            <a:r>
              <a:rPr lang="ru-RU" sz="2800" dirty="0" smtClean="0"/>
              <a:t>при </a:t>
            </a:r>
            <a:r>
              <a:rPr lang="ru-RU" sz="2800" dirty="0"/>
              <a:t>подготовке к экзамену нужно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чаще писать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изложения,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/>
              <a:t>* </a:t>
            </a:r>
            <a:r>
              <a:rPr lang="ru-RU" sz="2800" dirty="0" smtClean="0"/>
              <a:t>регулярно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читать хорошую литературу</a:t>
            </a:r>
            <a:r>
              <a:rPr lang="ru-RU" sz="2800" dirty="0"/>
              <a:t>, а тем выпускникам, кто собирается получать филологическое образование, нужно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читать литературоведческие статьи</a:t>
            </a:r>
            <a:r>
              <a:rPr lang="ru-RU" sz="2800" b="1" dirty="0"/>
              <a:t>, </a:t>
            </a:r>
            <a:r>
              <a:rPr lang="ru-RU" sz="2800" dirty="0"/>
              <a:t>чтобы привыкнуть к их </a:t>
            </a:r>
            <a:r>
              <a:rPr lang="ru-RU" sz="2800" dirty="0" smtClean="0"/>
              <a:t>стилю,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dirty="0"/>
              <a:t>* </a:t>
            </a:r>
            <a:r>
              <a:rPr lang="ru-RU" sz="2800" dirty="0" smtClean="0"/>
              <a:t>избегать </a:t>
            </a:r>
            <a:r>
              <a:rPr lang="ru-RU" sz="2800" dirty="0"/>
              <a:t>использования в ответах </a:t>
            </a:r>
            <a:r>
              <a:rPr lang="ru-RU" sz="2800" b="1" dirty="0">
                <a:solidFill>
                  <a:srgbClr val="002060"/>
                </a:solidFill>
              </a:rPr>
              <a:t>бытового </a:t>
            </a:r>
            <a:r>
              <a:rPr lang="ru-RU" sz="2800" b="1" dirty="0" smtClean="0">
                <a:solidFill>
                  <a:srgbClr val="002060"/>
                </a:solidFill>
              </a:rPr>
              <a:t>языка,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например</a:t>
            </a:r>
            <a:r>
              <a:rPr lang="ru-RU" sz="2800" dirty="0"/>
              <a:t>, фраз такого типа: «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Все люди в пьесе – нищие</a:t>
            </a:r>
            <a:r>
              <a:rPr lang="ru-RU" sz="2800" dirty="0"/>
              <a:t>». Правильно: «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Все персонажи пьесы – нищие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».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61" y="3645024"/>
            <a:ext cx="1285875" cy="82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0839" cy="5616624"/>
          </a:xfrm>
        </p:spPr>
        <p:txBody>
          <a:bodyPr>
            <a:normAutofit/>
          </a:bodyPr>
          <a:lstStyle/>
          <a:p>
            <a:r>
              <a:rPr lang="ru-RU" sz="2400" dirty="0"/>
              <a:t>* Стремиться к </a:t>
            </a:r>
            <a:r>
              <a:rPr lang="ru-RU" sz="2400" b="1" dirty="0"/>
              <a:t>терминологической точности</a:t>
            </a:r>
            <a:r>
              <a:rPr lang="ru-RU" sz="2400" dirty="0"/>
              <a:t>. Например, называть </a:t>
            </a:r>
            <a:r>
              <a:rPr lang="ru-RU" sz="2400" b="1" dirty="0"/>
              <a:t>жанр</a:t>
            </a:r>
            <a:r>
              <a:rPr lang="ru-RU" sz="2400" dirty="0"/>
              <a:t> </a:t>
            </a:r>
            <a:r>
              <a:rPr lang="ru-RU" sz="2400" b="1" dirty="0"/>
              <a:t>стихотворения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элегия, послание, идиллия, ода и пр</a:t>
            </a:r>
            <a:r>
              <a:rPr lang="ru-RU" sz="2400" dirty="0" smtClean="0"/>
              <a:t>.)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или </a:t>
            </a:r>
            <a:r>
              <a:rPr lang="ru-RU" sz="2400" b="1" dirty="0"/>
              <a:t>элементы композиции в драме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указывать функцию таких элементов композиции в прозе, как </a:t>
            </a:r>
            <a:r>
              <a:rPr lang="ru-RU" sz="2400" b="1" dirty="0"/>
              <a:t>пейзаж и портрет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1266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8858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94689"/>
            <a:ext cx="14287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237626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12128"/>
            <a:ext cx="1000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8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247</TotalTime>
  <Words>174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Аттестация по литературе</vt:lpstr>
      <vt:lpstr>Главные задачи учителя литературы  при  подготовке к ЕГЭ и ГИА тесно связаны с конкретными задачами  обучения в 5-11 классах: построение учебного процесса таким образом, чтобы учащиеся с  интересом прочитали произведения отечественной классики, освоили специфические законы литературного творчества,  были бы способны к анализу и творческой интерпретации  произведений, умели бы выразить свои суждения в устной и письменной форме. </vt:lpstr>
      <vt:lpstr>В успешной подготовке к ЕГЭ учителю поможет использование следующих приемов и методов, нацеленных на формирование умения создавать связный текст на литературную тему:   * регулярное проведение аудиторных сочинений на литературную тему  (в 5-6 классах не менее 4 сочинений в год;  в 7-8 классах - не менее 5 сочинений в год;  в 9-11 классах – не менее 7 сочинений в год); * письменное обоснование выставленной учителем отметки с указанием сильных и слабых сторон ученической работы (при написании краткой рецензии целесообразно опираться на критерии проверки и оценки выполнения заданий с развернутым ответом, разработанные для ЕГЭ по литературе); </vt:lpstr>
      <vt:lpstr>* реализация установки на доработку и переработку  учеником текста сочинения по замечаниям учителя  (всей работы или отдельных ее частей); * проведение специальных уроков по обучению написанию сочинения (знакомство с критериями оценки сочинения, формирование умений работать с черновиком, оптимально распределять время, отведенное на работу, писать вступление и заключение, разрабатывать тезисно-доказательную часть, выстраивать логику рассуждения   и т.д);  </vt:lpstr>
      <vt:lpstr>* проведение на завершающем этапе изучения монографической темы уроков обобщающего типа, нацеленных на подготовку к сочинению  (анализ перечня тем сочинений,  обсуждение способов раскрытия конкретной темы, разработка вариантов вступления и заключения к сочинениям и др.); </vt:lpstr>
      <vt:lpstr>* систематическое включение в процесс обучения вопросов на сопоставление тех или иных литературных явлений, интерпретации текста или его фрагмента;   * анализ готовых (опубликованных или ученических) сочинений с точки зрения их сильных и слабых сторон; * сравнение двух сочинений на одну тему; </vt:lpstr>
      <vt:lpstr>* формирование умения сжатия или развернутого оформления тезиса;    * исправление речевых и стилистических ошибок.</vt:lpstr>
      <vt:lpstr> Общие речевые недочеты учащихся можно преодолеть разными способами: * при подготовке к экзамену нужно чаще писать изложения, * регулярно читать хорошую литературу, а тем выпускникам, кто собирается получать филологическое образование, нужно читать литературоведческие статьи, чтобы привыкнуть к их стилю,   * избегать использования в ответах бытового языка,  например, фраз такого типа: «Все люди в пьесе – нищие». Правильно: «Все персонажи пьесы – нищие». </vt:lpstr>
      <vt:lpstr>* Стремиться к терминологической точности. Например, называть жанр стихотворения  (элегия, послание, идиллия, ода и пр.)  или элементы композиции в драме;  указывать функцию таких элементов композиции в прозе, как пейзаж и портрет. </vt:lpstr>
      <vt:lpstr>* Избегать различных штампов ложно-пафосного стиля  («ненавистный поэту», «пронизанный», «красной нитью», «клеймит»),  делового языка  («затрагивает тему», «писатель ставит вопрос»),  избегать слов, типичных для школьных письменных работ  («ярко изобразил», «типичный представитель» и пр.). </vt:lpstr>
      <vt:lpstr>При подготовке к ответам самого разного уровня можно использовать задания в форме тренировочных тестов на проверку знания текста произведений.  Тесты можно составить, используя литературу, содержащую типовые задания по ЕГЭ.  Особое внимание рекомендуем обратить на вопросы по теории литературы, а также на вопросы историко-литературного характера.</vt:lpstr>
      <vt:lpstr>                                                      Можно выделить             несколько типов заданий: - на знание элементов композиции, сюжета пьесы или романа (повести, рассказа); - на понимание функции фрагмента текста (эпического или драматического произведения) в целом произведении; - определение тематики фрагмента произведения; - определение жанровых особенностей произведения;   </vt:lpstr>
      <vt:lpstr>- определение художественного метода;  - определение темы лирического стихотворения;  - на знание стиховедческой терминологии  (рифма, размер, ассонанс, аллитерация, стопа, строка, строфа и пр.); </vt:lpstr>
      <vt:lpstr>Главное правило, которое нужно помнить ученикам при подготовке к экзамену, – ничего не делать формально.  Художественное произведение – это сложный, своеобразный мир, который хочется познать, почувствовать и полюбить.   Мы изучаем литературу в школе не для того, чтобы сдать экзамен, а чтобы приобщиться к великой культуре, само существование которой оправдывает противоречивый путь человечества от варварства к цивилизации. </vt:lpstr>
      <vt:lpstr>                                                 Литература 1. Генералова Н.С. Литература: пособие для подготовки к ЕГЭ и централизованному тестированию. – М.: Экзамен, 2006. 2. Генералова Н.С.Никулина М.Ю. Литература: самостоятельная подготовка к единому государственному экзамену. – М.: Экзамен, 2006. 3.Ерохина Е.Л. Единый государственный экзамен. Литература. Методика подготовки. – М.: Эксмо, 2005.  4.Зинин С.А. ЕГЭ 2008. Литература. Федеральный банк экзаменационных материалов. – М.: Эксмо, 2008.  5.Г.С. Ковалева. Методическое письмо «Об использовании результатов единого государственного экзамена 2007 года в преподавании литературы в средней школе». – Сайт ФИПИ (http://www.fipi.ru). </vt:lpstr>
      <vt:lpstr>6.Роговик Т.Н. Никулина М.Ю. ЕГЭ. Литература. Эффективная методика. – М.: Экзамен, 2006.   7. Самойлова Е. Единый государственный экзамен. Литература. Поурочное планирование. – М.: Эксмо, 2005.   8. Самойлова Е. ЕГЭ. 2009. Литература. Репетитор. – М., Эксмо, 2008.   9. Францова Н.В. Доронина Т.В. Генералова Н.С. Литература. Анализ эпизода. Анализ стихотворения. Пособие для подготовки к ЕГЭ и централизованному тестированию. – М.: Эксмо, 2006.   10. О новой модели ЕГЭ по литературе. Краткая информация об изменении экзаменационной модели по литературе в формате ЕГЭ на 2008 год. – Литература в школе, 2008, № 3, С. 23. </vt:lpstr>
      <vt:lpstr>                      Интернет-ресурсы 11.http://lenachernaia.narod2.ru/podgotovka_k_ege_po_literature/ 12.http://5litra.ru/analiz-rabot-ege-literatura.html 13.http://nmansur.blogspot.com/p/2012.html 14.http://www.youtube.com/watch?v=MISM7z0jSc8&amp;feature=related (видеоконсультация ) 15. http://xn--80a1acbjgh4g.xn--p1ai/ege2012/egeh-literatura-praktikum_erokhina_e.l_2010-72s.pdf 16. http://xn--80a1acbjgh4g.xn--p1ai/ege2012/egeh_2011-literatura-universalnye_materialy_zinin-.pdf 17. http://egetebe.com/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по литературе</dc:title>
  <dc:creator>User</dc:creator>
  <cp:lastModifiedBy>User</cp:lastModifiedBy>
  <cp:revision>23</cp:revision>
  <dcterms:created xsi:type="dcterms:W3CDTF">2012-04-13T08:23:04Z</dcterms:created>
  <dcterms:modified xsi:type="dcterms:W3CDTF">2012-04-19T18:34:27Z</dcterms:modified>
</cp:coreProperties>
</file>