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2BFDE-6453-4F96-A049-9BB4135DEF0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238A7-1D86-459F-864C-862AD85D7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le:///D:\wiki\1848" TargetMode="External"/><Relationship Id="rId13" Type="http://schemas.openxmlformats.org/officeDocument/2006/relationships/hyperlink" Target="file:///D:\wiki\1859" TargetMode="External"/><Relationship Id="rId18" Type="http://schemas.openxmlformats.org/officeDocument/2006/relationships/hyperlink" Target="file:///D:\wiki\1862" TargetMode="External"/><Relationship Id="rId26" Type="http://schemas.openxmlformats.org/officeDocument/2006/relationships/hyperlink" Target="file:///D:\wiki\%D0%92%D0%B5%D1%87%D0%BD%D1%8B%D0%B9_%D0%BC%D1%83%D0%B6" TargetMode="External"/><Relationship Id="rId3" Type="http://schemas.openxmlformats.org/officeDocument/2006/relationships/hyperlink" Target="file:///D:\wiki\%D0%94%D0%B2%D0%BE%D0%B9%D0%BD%D0%B8%D0%BA_(%D0%BF%D0%BE%D0%B2%D0%B5%D1%81%D1%82%D1%8C)" TargetMode="External"/><Relationship Id="rId21" Type="http://schemas.openxmlformats.org/officeDocument/2006/relationships/hyperlink" Target="file:///D:\wiki\%D0%97%D0%B0%D0%BF%D0%B8%D1%81%D0%BA%D0%B8_%D0%B8%D0%B7_%D0%BF%D0%BE%D0%B4%D0%BF%D0%BE%D0%BB%D1%8C%D1%8F" TargetMode="External"/><Relationship Id="rId34" Type="http://schemas.openxmlformats.org/officeDocument/2006/relationships/image" Target="../media/image4.png"/><Relationship Id="rId7" Type="http://schemas.openxmlformats.org/officeDocument/2006/relationships/hyperlink" Target="file:///D:\w\index.php?title=%D0%A5%D0%BE%D0%B7%D1%8F%D0%B9%D0%BA%D0%B0&amp;action=edit&amp;redlink=1" TargetMode="External"/><Relationship Id="rId12" Type="http://schemas.openxmlformats.org/officeDocument/2006/relationships/hyperlink" Target="file:///D:\wiki\%D0%91%D0%B5%D0%BB%D1%8B%D0%B5_%D0%BD%D0%BE%D1%87%D0%B8_(%D0%BF%D0%BE%D0%B2%D0%B5%D1%81%D1%82%D1%8C)" TargetMode="External"/><Relationship Id="rId17" Type="http://schemas.openxmlformats.org/officeDocument/2006/relationships/hyperlink" Target="file:///D:\wiki\%D0%97%D0%B0%D0%BF%D0%B8%D1%81%D0%BA%D0%B8_%D0%B8%D0%B7_%D0%9C%D1%91%D1%80%D1%82%D0%B2%D0%BE%D0%B3%D0%BE_%D0%B4%D0%BE%D0%BC%D0%B0" TargetMode="External"/><Relationship Id="rId25" Type="http://schemas.openxmlformats.org/officeDocument/2006/relationships/hyperlink" Target="file:///D:\wiki\1869" TargetMode="External"/><Relationship Id="rId33" Type="http://schemas.openxmlformats.org/officeDocument/2006/relationships/hyperlink" Target="/wiki/%D0%A4%D0%B0%D0%B9%D0%BB:Flag_of_Russia.svg" TargetMode="External"/><Relationship Id="rId2" Type="http://schemas.openxmlformats.org/officeDocument/2006/relationships/hyperlink" Target="file:///D:\wiki\1846" TargetMode="External"/><Relationship Id="rId16" Type="http://schemas.openxmlformats.org/officeDocument/2006/relationships/hyperlink" Target="file:///D:\wiki\1860" TargetMode="External"/><Relationship Id="rId20" Type="http://schemas.openxmlformats.org/officeDocument/2006/relationships/hyperlink" Target="file:///D:\wiki\1864" TargetMode="External"/><Relationship Id="rId29" Type="http://schemas.openxmlformats.org/officeDocument/2006/relationships/hyperlink" Target="file:///D:\wiki\18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w\index.php?title=%D0%A0%D0%BE%D0%BC%D0%B0%D0%BD_%D0%B2_%D0%B4%D0%B5%D0%B2%D1%8F%D1%82%D0%B8_%D0%BF%D0%B8%D1%81%D1%8C%D0%BC%D0%B0%D1%85&amp;action=edit&amp;redlink=1" TargetMode="External"/><Relationship Id="rId11" Type="http://schemas.openxmlformats.org/officeDocument/2006/relationships/hyperlink" Target="file:///D:\w\index.php?title=%D0%9D%D0%B5%D1%82%D0%BE%D1%87%D0%BA%D0%B0_%D0%9D%D0%B5%D0%B7%D0%B2%D0%B0%D0%BD%D0%BE%D0%B2%D0%B0&amp;action=edit&amp;redlink=1" TargetMode="External"/><Relationship Id="rId24" Type="http://schemas.openxmlformats.org/officeDocument/2006/relationships/hyperlink" Target="file:///D:\wiki\%D0%9A%D1%80%D0%BE%D0%BA%D0%BE%D0%B4%D0%B8%D0%BB_(%D1%80%D0%B0%D1%81%D1%81%D0%BA%D0%B0%D0%B7)" TargetMode="External"/><Relationship Id="rId32" Type="http://schemas.openxmlformats.org/officeDocument/2006/relationships/image" Target="../media/image3.jpeg"/><Relationship Id="rId5" Type="http://schemas.openxmlformats.org/officeDocument/2006/relationships/hyperlink" Target="file:///D:\wiki\1847" TargetMode="External"/><Relationship Id="rId15" Type="http://schemas.openxmlformats.org/officeDocument/2006/relationships/hyperlink" Target="file:///D:\wiki\%D0%A1%D0%B5%D0%BB%D0%BE_%D0%A1%D1%82%D0%B5%D0%BF%D0%B0%D0%BD%D1%87%D0%B8%D0%BA%D0%BE%D0%B2%D0%BE_%D0%B8_%D0%B5%D0%B3%D0%BE_%D0%BE%D0%B1%D0%B8%D1%82%D0%B0%D1%82%D0%B5%D0%BB%D0%B8" TargetMode="External"/><Relationship Id="rId23" Type="http://schemas.openxmlformats.org/officeDocument/2006/relationships/hyperlink" Target="file:///D:\wiki\1865" TargetMode="External"/><Relationship Id="rId28" Type="http://schemas.openxmlformats.org/officeDocument/2006/relationships/hyperlink" Target="file:///D:\wiki\%D0%9A%D1%80%D0%BE%D1%82%D0%BA%D0%B0%D1%8F" TargetMode="External"/><Relationship Id="rId36" Type="http://schemas.openxmlformats.org/officeDocument/2006/relationships/image" Target="../media/image5.png"/><Relationship Id="rId10" Type="http://schemas.openxmlformats.org/officeDocument/2006/relationships/hyperlink" Target="file:///D:\w\index.php?title=%D0%A1%D0%BB%D0%B0%D0%B1%D0%BE%D0%B5_%D1%81%D0%B5%D1%80%D0%B4%D1%86%D0%B5_(%D0%BF%D0%BE%D0%B2%D0%B5%D1%81%D1%82%D1%8C)&amp;action=edit&amp;redlink=1" TargetMode="External"/><Relationship Id="rId19" Type="http://schemas.openxmlformats.org/officeDocument/2006/relationships/hyperlink" Target="file:///D:\wiki\%D0%97%D0%B8%D0%BC%D0%BD%D0%B8%D0%B5_%D0%B7%D0%B0%D0%BC%D0%B5%D1%82%D0%BA%D0%B8_%D0%BE_%D0%BB%D0%B5%D1%82%D0%BD%D0%B8%D1%85_%D0%B2%D0%BF%D0%B5%D1%87%D0%B0%D1%82%D0%BB%D0%B5%D0%BD%D0%B8%D1%8F%D1%85" TargetMode="External"/><Relationship Id="rId31" Type="http://schemas.openxmlformats.org/officeDocument/2006/relationships/hyperlink" Target="/wiki/%D0%A4%D0%B0%D0%B9%D0%BB:Dostoevsky_1872.jpg" TargetMode="External"/><Relationship Id="rId4" Type="http://schemas.openxmlformats.org/officeDocument/2006/relationships/hyperlink" Target="file:///D:\w\index.php?title=%D0%93%D0%BE%D1%81%D0%BF%D0%BE%D0%B4%D0%B8%D0%BD_%D0%9F%D1%80%D0%BE%D1%85%D0%B0%D1%80%D1%87%D0%B8%D0%BD&amp;action=edit&amp;redlink=1" TargetMode="External"/><Relationship Id="rId9" Type="http://schemas.openxmlformats.org/officeDocument/2006/relationships/hyperlink" Target="file:///D:\w\index.php?title=%D0%9F%D0%BE%D0%BB%D0%B7%D1%83%D0%BD%D0%BA%D0%BE%D0%B2&amp;action=edit&amp;redlink=1" TargetMode="External"/><Relationship Id="rId14" Type="http://schemas.openxmlformats.org/officeDocument/2006/relationships/hyperlink" Target="file:///D:\wiki\%D0%94%D1%8F%D0%B4%D1%8E%D1%88%D0%BA%D0%B8%D0%BD_%D1%81%D0%BE%D0%BD" TargetMode="External"/><Relationship Id="rId22" Type="http://schemas.openxmlformats.org/officeDocument/2006/relationships/hyperlink" Target="file:///D:\w\index.php?title=%D0%A1%D0%BA%D0%B2%D0%B5%D1%80%D0%BD%D1%8B%D0%B9_%D0%B0%D0%BD%D0%B5%D0%BA%D0%B4%D0%BE%D1%82&amp;action=edit&amp;redlink=1" TargetMode="External"/><Relationship Id="rId27" Type="http://schemas.openxmlformats.org/officeDocument/2006/relationships/hyperlink" Target="file:///D:\wiki\1876" TargetMode="External"/><Relationship Id="rId30" Type="http://schemas.openxmlformats.org/officeDocument/2006/relationships/hyperlink" Target="file:///D:\wiki\%D0%A1%D0%BE%D0%BD_%D1%81%D0%BC%D0%B5%D1%88%D0%BD%D0%BE%D0%B3%D0%BE_%D1%87%D0%B5%D0%BB%D0%BE%D0%B2%D0%B5%D0%BA%D0%B0" TargetMode="External"/><Relationship Id="rId35" Type="http://schemas.openxmlformats.org/officeDocument/2006/relationships/hyperlink" Target="/wiki/%D0%A4%D0%B0%D0%B9%D0%BB:Romanov_Flag.sv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../../../../../wiki/%D0%A4%D0%B0%D0%B9%D0%BB:Dostoevsky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D:\wiki\18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7410472" cy="2071702"/>
          </a:xfrm>
        </p:spPr>
        <p:txBody>
          <a:bodyPr/>
          <a:lstStyle/>
          <a:p>
            <a:pPr algn="ctr"/>
            <a:r>
              <a:rPr lang="ru-RU" dirty="0" smtClean="0"/>
              <a:t>Достоевский Федор Михайлович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00768"/>
            <a:ext cx="6786578" cy="7143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0"/>
            <a:ext cx="4643470" cy="357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642918"/>
            <a:ext cx="4643470" cy="607223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800" b="1" u="sng" dirty="0" smtClean="0">
                <a:hlinkClick r:id="rId2" tooltip="1846"/>
              </a:rPr>
              <a:t>Повести и рассказы:</a:t>
            </a:r>
            <a:endParaRPr lang="ru-RU" sz="1600" b="1" u="sng" dirty="0" smtClean="0">
              <a:hlinkClick r:id="rId2" tooltip="1846"/>
            </a:endParaRPr>
          </a:p>
          <a:p>
            <a:pPr lvl="0"/>
            <a:r>
              <a:rPr lang="ru-RU" sz="1600" b="1" u="sng" dirty="0" smtClean="0">
                <a:hlinkClick r:id="rId2" tooltip="1846"/>
              </a:rPr>
              <a:t>1846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3" tooltip="Двойник (повесть)"/>
              </a:rPr>
              <a:t>Двойник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" tooltip="1846"/>
              </a:rPr>
              <a:t>1846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4" tooltip="Господин Прохарчин (страница отсутствует)"/>
              </a:rPr>
              <a:t>Господин </a:t>
            </a:r>
            <a:r>
              <a:rPr lang="ru-RU" sz="1600" b="1" u="sng" dirty="0" err="1" smtClean="0">
                <a:hlinkClick r:id="rId4" tooltip="Господин Прохарчин (страница отсутствует)"/>
              </a:rPr>
              <a:t>Прохарчин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5" tooltip="1847"/>
              </a:rPr>
              <a:t>1847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6" tooltip="Роман в девяти письмах (страница отсутствует)"/>
              </a:rPr>
              <a:t>Роман в девяти письмах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5" tooltip="1847"/>
              </a:rPr>
              <a:t>1847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7" tooltip="Хозяйка (страница отсутствует)"/>
              </a:rPr>
              <a:t>Хозяйка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8" tooltip="1848"/>
              </a:rPr>
              <a:t>1848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9" tooltip="Ползунков (страница отсутствует)"/>
              </a:rPr>
              <a:t>Ползунков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8" tooltip="1848"/>
              </a:rPr>
              <a:t>1848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0" tooltip="Слабое сердце (повесть) (страница отсутствует)"/>
              </a:rPr>
              <a:t>Слабое сердце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8" tooltip="1848"/>
              </a:rPr>
              <a:t>1848</a:t>
            </a:r>
            <a:r>
              <a:rPr lang="ru-RU" sz="1600" b="1" dirty="0" smtClean="0"/>
              <a:t> </a:t>
            </a:r>
            <a:r>
              <a:rPr lang="ru-RU" sz="1600" b="1" u="sng" dirty="0" err="1" smtClean="0">
                <a:hlinkClick r:id="rId11" tooltip="Неточка Незванова (страница отсутствует)"/>
              </a:rPr>
              <a:t>Неточка</a:t>
            </a:r>
            <a:r>
              <a:rPr lang="ru-RU" sz="1600" b="1" u="sng" dirty="0" smtClean="0">
                <a:hlinkClick r:id="rId11" tooltip="Неточка Незванова (страница отсутствует)"/>
              </a:rPr>
              <a:t> </a:t>
            </a:r>
            <a:r>
              <a:rPr lang="ru-RU" sz="1600" b="1" u="sng" dirty="0" err="1" smtClean="0">
                <a:hlinkClick r:id="rId11" tooltip="Неточка Незванова (страница отсутствует)"/>
              </a:rPr>
              <a:t>Незванова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8" tooltip="1848"/>
              </a:rPr>
              <a:t>1848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2" tooltip="Белые ночи (повесть)"/>
              </a:rPr>
              <a:t>Белые ночи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13" tooltip="1859"/>
              </a:rPr>
              <a:t>1859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4" tooltip="Дядюшкин сон"/>
              </a:rPr>
              <a:t>Дядюшкин сон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13" tooltip="1859"/>
              </a:rPr>
              <a:t>1859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5" tooltip="Село Степанчиково и его обитатели"/>
              </a:rPr>
              <a:t>Село </a:t>
            </a:r>
            <a:r>
              <a:rPr lang="ru-RU" sz="1600" b="1" u="sng" dirty="0" err="1" smtClean="0">
                <a:hlinkClick r:id="rId15" tooltip="Село Степанчиково и его обитатели"/>
              </a:rPr>
              <a:t>Степанчиково</a:t>
            </a:r>
            <a:r>
              <a:rPr lang="ru-RU" sz="1600" b="1" u="sng" dirty="0" smtClean="0">
                <a:hlinkClick r:id="rId15" tooltip="Село Степанчиково и его обитатели"/>
              </a:rPr>
              <a:t> и его обитатели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16" tooltip="1860"/>
              </a:rPr>
              <a:t>1860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7" tooltip="Записки из Мёртвого дома"/>
              </a:rPr>
              <a:t>Записки из Мёртвого дома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18" tooltip="1862"/>
              </a:rPr>
              <a:t>1862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19" tooltip="Зимние заметки о летних впечатлениях"/>
              </a:rPr>
              <a:t>Зимние заметки о летних   впечатлениях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0" tooltip="1864"/>
              </a:rPr>
              <a:t>1864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21" tooltip="Записки из подполья"/>
              </a:rPr>
              <a:t>Записки из подполья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0" tooltip="1864"/>
              </a:rPr>
              <a:t>1864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22" tooltip="Скверный анекдот (страница отсутствует)"/>
              </a:rPr>
              <a:t>Скверный анекдот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3" tooltip="1865"/>
              </a:rPr>
              <a:t>1865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24" tooltip="Крокодил (рассказ)"/>
              </a:rPr>
              <a:t>Крокодил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5" tooltip="1869"/>
              </a:rPr>
              <a:t>1869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26" tooltip="Вечный муж"/>
              </a:rPr>
              <a:t>Вечный муж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7" tooltip="1876"/>
              </a:rPr>
              <a:t>1876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28" tooltip="Кроткая"/>
              </a:rPr>
              <a:t>Кроткая</a:t>
            </a:r>
            <a:endParaRPr lang="ru-RU" sz="1600" b="1" dirty="0" smtClean="0"/>
          </a:p>
          <a:p>
            <a:pPr lvl="0"/>
            <a:r>
              <a:rPr lang="ru-RU" sz="1600" b="1" u="sng" dirty="0" smtClean="0">
                <a:hlinkClick r:id="rId29" tooltip="1877"/>
              </a:rPr>
              <a:t>1877</a:t>
            </a:r>
            <a:r>
              <a:rPr lang="ru-RU" sz="1600" b="1" dirty="0" smtClean="0"/>
              <a:t> </a:t>
            </a:r>
            <a:r>
              <a:rPr lang="ru-RU" sz="1600" b="1" u="sng" dirty="0" smtClean="0">
                <a:hlinkClick r:id="rId30" tooltip="Сон смешного человека"/>
              </a:rPr>
              <a:t>Сон смешного человека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9" name="Рисунок 2" descr="http://upload.wikimedia.org/wikipedia/commons/thumb/3/3c/Dostoevsky_1872.jpg/200px-Dostoevsky_1872.jpg">
            <a:hlinkClick r:id="rId31" action="ppaction://hlinkfile" tooltip="&quot;Dostoevsky 1872.jpg&quot;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214282" y="482182"/>
            <a:ext cx="3916180" cy="4875644"/>
          </a:xfrm>
          <a:prstGeom prst="rect">
            <a:avLst/>
          </a:prstGeom>
          <a:noFill/>
        </p:spPr>
      </p:pic>
      <p:pic>
        <p:nvPicPr>
          <p:cNvPr id="1028" name="Рисунок 3" descr="Россия">
            <a:hlinkClick r:id="rId33" action="ppaction://hlinkfile" tooltip="&quot;Россия&quot;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027" name="Рисунок 4" descr="Россия">
            <a:hlinkClick r:id="rId35" action="ppaction://hlinkfile" tooltip="&quot;Россия&quot;"/>
          </p:cNvPr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  <p:pic>
        <p:nvPicPr>
          <p:cNvPr id="1025" name="Рисунок 6" descr="Россия">
            <a:hlinkClick r:id="rId35" action="ppaction://hlinkfile" tooltip="&quot;Россия&quot;"/>
          </p:cNvPr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472518" cy="785818"/>
          </a:xfrm>
        </p:spPr>
        <p:txBody>
          <a:bodyPr/>
          <a:lstStyle/>
          <a:p>
            <a:r>
              <a:rPr lang="ru-RU" b="1" u="sng" dirty="0" smtClean="0"/>
              <a:t>Основы творчества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31552"/>
          </a:xfrm>
        </p:spPr>
        <p:txBody>
          <a:bodyPr/>
          <a:lstStyle/>
          <a:p>
            <a:r>
              <a:rPr lang="ru-RU" dirty="0" smtClean="0"/>
              <a:t>Достоевский показал российскую действительность и общество, где страдания униженных и оскорблённых безмерны, а преступление выражает самую сущность социальных  отношений.</a:t>
            </a:r>
          </a:p>
          <a:p>
            <a:r>
              <a:rPr lang="ru-RU" dirty="0" smtClean="0"/>
              <a:t>Осуждая  бесчеловечность общества, автор выбрал утопический путь борьбы с ним. Он считал, что объединит людей христианская религия с её идеями братства и взаимного сострадания.</a:t>
            </a:r>
          </a:p>
          <a:p>
            <a:r>
              <a:rPr lang="ru-RU" dirty="0" smtClean="0"/>
              <a:t>Достоевский отрицал возможность революционного пути преобразования мира.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71438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Проблематика произведений.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28867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Главная заслуга Достоевского в том, что он поставил и попытался решить такие глобальные вопросы бытия, как жизнь и бессмертие, добро и зло, вера и безверие, соотношение личности и общества, свобода и своеволие.</a:t>
            </a:r>
          </a:p>
          <a:p>
            <a:r>
              <a:rPr lang="ru-RU" dirty="0" smtClean="0"/>
              <a:t>Достоевский впервые заговорил о правоте, о гордости, о милости и жертве, о возможности раздвоения личности человека.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29642" cy="78581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/>
              <a:t>Из письма брату: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49314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«Человек есть тайна. </a:t>
            </a:r>
          </a:p>
          <a:p>
            <a:pPr>
              <a:buNone/>
            </a:pPr>
            <a:r>
              <a:rPr lang="ru-RU" dirty="0" smtClean="0"/>
              <a:t>                                                 Её надо разгадать, и </a:t>
            </a:r>
          </a:p>
          <a:p>
            <a:pPr>
              <a:buNone/>
            </a:pPr>
            <a:r>
              <a:rPr lang="ru-RU" dirty="0" smtClean="0"/>
              <a:t>                                                 ежели будешь её </a:t>
            </a:r>
          </a:p>
          <a:p>
            <a:pPr>
              <a:buNone/>
            </a:pPr>
            <a:r>
              <a:rPr lang="ru-RU" dirty="0" smtClean="0"/>
              <a:t>                                                 разгадывать всю </a:t>
            </a:r>
          </a:p>
          <a:p>
            <a:pPr>
              <a:buNone/>
            </a:pPr>
            <a:r>
              <a:rPr lang="ru-RU" dirty="0" smtClean="0"/>
              <a:t>                                                 жизнь, то не говори, </a:t>
            </a:r>
          </a:p>
          <a:p>
            <a:pPr>
              <a:buNone/>
            </a:pPr>
            <a:r>
              <a:rPr lang="ru-RU" dirty="0" smtClean="0"/>
              <a:t>                                                 что потерял время. </a:t>
            </a:r>
          </a:p>
          <a:p>
            <a:pPr>
              <a:buNone/>
            </a:pPr>
            <a:r>
              <a:rPr lang="ru-RU" dirty="0" smtClean="0"/>
              <a:t>                                                 Я занимаюсь этой </a:t>
            </a:r>
          </a:p>
          <a:p>
            <a:pPr>
              <a:buNone/>
            </a:pPr>
            <a:r>
              <a:rPr lang="ru-RU" dirty="0" smtClean="0"/>
              <a:t>                                                 тайной, ибо хочу быть</a:t>
            </a:r>
          </a:p>
          <a:p>
            <a:pPr>
              <a:buNone/>
            </a:pPr>
            <a:r>
              <a:rPr lang="ru-RU" dirty="0" smtClean="0"/>
              <a:t>                                                 человеком».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1839 год.</a:t>
            </a:r>
            <a:endParaRPr lang="ru-RU" dirty="0"/>
          </a:p>
        </p:txBody>
      </p:sp>
      <p:pic>
        <p:nvPicPr>
          <p:cNvPr id="4" name="Рисунок 3" descr="http://upload.wikimedia.org/wikipedia/commons/thumb/8/8f/Dostoevsky.jpg/200px-Dostoevsky.jpg">
            <a:hlinkClick r:id="rId2" tooltip="&quot;Ф. М. Достоевский в 1879 году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350046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Достоевский Федор Михайлович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6143636" cy="528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ru-RU" dirty="0" smtClean="0"/>
              <a:t>Фёдор Михайлович Достоевский родился 30 октября (11 ноября) 1821 года в Москве. Он был вторым из 7 детей. По одному из предположений, Достоевский   происходит   по отцовской линии из </a:t>
            </a:r>
            <a:r>
              <a:rPr lang="ru-RU" dirty="0" err="1" smtClean="0"/>
              <a:t>пинской</a:t>
            </a:r>
            <a:r>
              <a:rPr lang="ru-RU" dirty="0" smtClean="0"/>
              <a:t> шляхты, чьё родовое имение Достоево в XVI–XVII веках находилось в белорусском Полесье (ныне Ивановский район Брестской области, Белоруссия). </a:t>
            </a:r>
          </a:p>
          <a:p>
            <a:pPr>
              <a:lnSpc>
                <a:spcPct val="90000"/>
              </a:lnSpc>
              <a:spcBef>
                <a:spcPts val="500"/>
              </a:spcBef>
              <a:buNone/>
            </a:pPr>
            <a:r>
              <a:rPr lang="ru-RU" dirty="0" smtClean="0"/>
              <a:t>    Это имение 6 октября 1506 года за заслуги получил во владение  Данила Иванович Ртищев. С этого времени Ртищев и его наследники стали именоваться Достоевскими.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714488"/>
            <a:ext cx="280537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личности</a:t>
            </a:r>
            <a:r>
              <a:rPr lang="ru-RU" dirty="0" smtClean="0"/>
              <a:t>. Семья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551766" cy="5143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Отец – отставной  военный лекарь Михаил Андреевич, участник Отечественной войны 1812 года.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Мать – Мария Фёдоровна( в девичестве Нечаева).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Первым ребёнком в семье был Михаил,  Фёдор - вторым.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Всю жизнь два старших брата оставались самыми близкими людьми.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 В семье Достоевских  росло ещё пятеро детей: Варенька, Андрей, Верочка, Николай, самым младшим ребёнком была Александра.</a:t>
            </a:r>
          </a:p>
          <a:p>
            <a:pPr>
              <a:buNone/>
            </a:pPr>
            <a:r>
              <a:rPr lang="ru-RU" dirty="0" smtClean="0"/>
              <a:t>Отец семейства был строгим человеком. Он установил дома порядок и требовал, чтобы все неукоснительно его соблюдали.</a:t>
            </a:r>
          </a:p>
          <a:p>
            <a:pPr>
              <a:buNone/>
            </a:pPr>
            <a:r>
              <a:rPr lang="ru-RU" dirty="0" smtClean="0"/>
              <a:t>Но была добрая и ласковая мама. Была ещё няня, взятая из московских мещанок по найму, звали которую Алёна </a:t>
            </a:r>
            <a:r>
              <a:rPr lang="ru-RU" dirty="0" err="1" smtClean="0"/>
              <a:t>Фроловна</a:t>
            </a:r>
            <a:r>
              <a:rPr lang="ru-RU" dirty="0" smtClean="0"/>
              <a:t>. Достоевский вспоминал её с такой же нежностью, как Пушкин вспоминал Арину Родионовну.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600"/>
            <a:ext cx="8123138" cy="914384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личности.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От Алёны </a:t>
            </a:r>
            <a:r>
              <a:rPr lang="ru-RU" dirty="0" err="1" smtClean="0"/>
              <a:t>Фроловны</a:t>
            </a:r>
            <a:r>
              <a:rPr lang="ru-RU" dirty="0" smtClean="0"/>
              <a:t> он услышал первые сказки про Жар-Птицу, Алёшу Поповича, Синюю Птицу и т.д. Часто по вечерам в семье Достоевских проходили семейные чтения.</a:t>
            </a:r>
          </a:p>
          <a:p>
            <a:r>
              <a:rPr lang="ru-RU" dirty="0" smtClean="0"/>
              <a:t>Читались историк Карамзин, писатели и поэты Державин, Лажечников, Загоскин, Жуковский и, конечно же, Пушкин. Младший брат Фёдора Михайловича Андрей Михайлович, писал, что "брат Федя более читал сочинения исторические, серьёзные, а также попадавшиеся романы. Брат же Михаил любил поэзию и сам пописывал стихи... Но на Пушкине они мирились, и оба, кажется, тогда чуть не всего знали наизусть...". Гибель Александра Сергеевича юным Федей была воспринята как личное горе. Андрей Михайлович писал: «Брат Федя в разговорах со старшим братом несколько раз повторял, что ежели бы у нас не было семейного траура (умерла мать Мария Фёдоровна), то он просил бы позволения отца носить траур по Пушкину".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47251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</a:t>
            </a:r>
            <a:r>
              <a:rPr lang="ru-RU" dirty="0" err="1" smtClean="0"/>
              <a:t>личности.Годы</a:t>
            </a:r>
            <a:r>
              <a:rPr lang="ru-RU" dirty="0" smtClean="0"/>
              <a:t> учения:</a:t>
            </a:r>
            <a:br>
              <a:rPr lang="ru-RU" dirty="0" smtClean="0"/>
            </a:br>
            <a:r>
              <a:rPr lang="ru-RU" dirty="0" smtClean="0"/>
              <a:t>                   1838 – 1843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1149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Зимой 1837 года умерла мать Фёдора Михайловича, и этот период принято считать окончанием детства писателя. Ровно через год он вместе с братом Михаилом едет в Санкт-Петербург  поступать в Инженерное училище. Михаила туда зачислить не могут по состоянию здоровья, и он вынужден был поступить в инженерные юнкера в </a:t>
            </a:r>
            <a:r>
              <a:rPr lang="ru-RU" dirty="0" err="1" smtClean="0"/>
              <a:t>Ревеле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Фёдор Михайлович Достоевский не очень любил распространяться про службу и учёбу в Инженерном училище  как во время учёбы, так и после. Наверное, это связано с тем, что он поступил туда только по воле отца, который умер в начале лета 1839 года. Будущий писатель очень тяжело перенёс эту трагедию, тем более что упорно ходили слухи о том, что Михаила Андреевича, который любил приставать к деревенским девкам, убили собственные крестьяне в селе Даровое(Тульская губерния, в котором маленький Федя проводил каждое лето), которое они купили в 1831 году. И именно со смертью отца, связан первый приступ эпилепсии, который преследовал Фёдора Михайловича до конца жизни.</a:t>
            </a:r>
          </a:p>
          <a:p>
            <a:pPr>
              <a:buNone/>
            </a:pPr>
            <a:r>
              <a:rPr lang="ru-RU" dirty="0" smtClean="0"/>
              <a:t>Одним из счастливых моментов в первые годы жизни и учёбы Достоевского в Петербурге являлось общение с поэтом-романтиком И.Н.Шидловским. Вот что писал он брату Михаилу: "...О, какая откровенная, чистая душа!... Ежели бы ты знал те стихотворения, которые написал он прошлою весною...". Достоевский в общении с ним душою отдыхал от повседневных занятий в училище.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Начало творческой деятельности.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601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1844 год. Выходит в отставку, решает заниматься литературной деятельностью.</a:t>
            </a:r>
          </a:p>
          <a:p>
            <a:r>
              <a:rPr lang="ru-RU" dirty="0" smtClean="0"/>
              <a:t>1846 год. Напечатан роман «Бедные люди», где впервые возникают образы, темы и проблемы, которые пройдут через всё творчество писателя: </a:t>
            </a:r>
          </a:p>
          <a:p>
            <a:pPr>
              <a:buNone/>
            </a:pPr>
            <a:r>
              <a:rPr lang="ru-RU" dirty="0" smtClean="0"/>
              <a:t>     - образ Петербурга, </a:t>
            </a:r>
          </a:p>
          <a:p>
            <a:pPr>
              <a:buNone/>
            </a:pPr>
            <a:r>
              <a:rPr lang="ru-RU" dirty="0" smtClean="0"/>
              <a:t>     -образ «маленького человека», </a:t>
            </a:r>
          </a:p>
          <a:p>
            <a:pPr>
              <a:buNone/>
            </a:pPr>
            <a:r>
              <a:rPr lang="ru-RU" dirty="0" smtClean="0"/>
              <a:t>     - тема психологической двойственности</a:t>
            </a:r>
          </a:p>
          <a:p>
            <a:pPr>
              <a:buNone/>
            </a:pPr>
            <a:r>
              <a:rPr lang="ru-RU" dirty="0" smtClean="0"/>
              <a:t>      человеческой личности.</a:t>
            </a:r>
          </a:p>
          <a:p>
            <a:pPr>
              <a:buNone/>
            </a:pPr>
            <a:r>
              <a:rPr lang="ru-RU" dirty="0" smtClean="0"/>
              <a:t>С 1846 по 1849 напечатаны роман «Двойник», повести «Белые ночи», «</a:t>
            </a:r>
            <a:r>
              <a:rPr lang="ru-RU" dirty="0" err="1" smtClean="0"/>
              <a:t>Неточка</a:t>
            </a:r>
            <a:r>
              <a:rPr lang="ru-RU" dirty="0" smtClean="0"/>
              <a:t> </a:t>
            </a:r>
            <a:r>
              <a:rPr lang="ru-RU" dirty="0" err="1" smtClean="0"/>
              <a:t>Незванова</a:t>
            </a:r>
            <a:r>
              <a:rPr lang="ru-RU" dirty="0" smtClean="0"/>
              <a:t>» и другие.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Политические взгляды, мировоззренческие позиции.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5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1845 год. Знакомится с В.Г.Белинским.</a:t>
            </a:r>
          </a:p>
          <a:p>
            <a:r>
              <a:rPr lang="ru-RU" dirty="0" smtClean="0"/>
              <a:t>1847 год. Бывает  у  М.Петрашевского по пятницам, увлекается социалистическими идеями. Здесь в 1848 году знакомится со Спешневым Н., который организовал тайное общество и готовился  произвести в России государственный переворот.</a:t>
            </a:r>
          </a:p>
          <a:p>
            <a:r>
              <a:rPr lang="ru-RU" dirty="0" smtClean="0"/>
              <a:t>1849 год (апрель). Арестован  и  заключён в Алексеевский равелин Петропавловской крепости. Следствие шло 8 месяцев, приговор – смертная  казнь через расстрел.</a:t>
            </a:r>
          </a:p>
          <a:p>
            <a:r>
              <a:rPr lang="ru-RU" dirty="0" smtClean="0"/>
              <a:t>Казнь заменили на 4 года каторги, потом – военная служба  рядовым.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1"/>
            <a:ext cx="8186766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6003056"/>
          </a:xfrm>
        </p:spPr>
        <p:txBody>
          <a:bodyPr/>
          <a:lstStyle/>
          <a:p>
            <a:r>
              <a:rPr lang="ru-RU" dirty="0" smtClean="0"/>
              <a:t>1850 – 1854 годы  прошли на каторге в Омском остроге. Это время пересмотра духовных ценностей, переломный этап в мировоззрении писателя, новое постижение России и народа. Достоевский считает, что источник нравственной силы народа – преданность христианским заповедям, что носитель истины – народ, что спасение интеллигенции в приобщении к народному религиозному началу.</a:t>
            </a:r>
          </a:p>
          <a:p>
            <a:r>
              <a:rPr lang="ru-RU" dirty="0" smtClean="0"/>
              <a:t>1854 – 1859 годы – служба рядовым в городе Семипалатинске.  Начало формирования «почвеннических» убеждений.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472518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u="sng" dirty="0" smtClean="0"/>
              <a:t>Творческое наследие.</a:t>
            </a:r>
            <a:br>
              <a:rPr lang="ru-RU" b="1" u="sng" dirty="0" smtClean="0"/>
            </a:br>
            <a:endParaRPr lang="ru-RU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2886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Романы</a:t>
            </a:r>
          </a:p>
          <a:p>
            <a:pPr>
              <a:buNone/>
            </a:pPr>
            <a:endParaRPr lang="ru-RU" b="1" u="sng" dirty="0" smtClean="0"/>
          </a:p>
          <a:p>
            <a:pPr lvl="0"/>
            <a:r>
              <a:rPr lang="ru-RU" u="sng" dirty="0" smtClean="0"/>
              <a:t>1845 «Бедные люди»</a:t>
            </a:r>
            <a:endParaRPr lang="ru-RU" dirty="0" smtClean="0"/>
          </a:p>
          <a:p>
            <a:pPr lvl="0"/>
            <a:r>
              <a:rPr lang="ru-RU" u="sng" dirty="0" smtClean="0"/>
              <a:t>1861  «Униженные и оскорблённые»</a:t>
            </a:r>
            <a:endParaRPr lang="ru-RU" dirty="0" smtClean="0"/>
          </a:p>
          <a:p>
            <a:pPr lvl="0"/>
            <a:r>
              <a:rPr lang="ru-RU" u="sng" dirty="0" smtClean="0"/>
              <a:t>1866  «Преступление и наказание»</a:t>
            </a:r>
            <a:endParaRPr lang="ru-RU" dirty="0" smtClean="0"/>
          </a:p>
          <a:p>
            <a:pPr lvl="0"/>
            <a:r>
              <a:rPr lang="ru-RU" u="sng" dirty="0" smtClean="0"/>
              <a:t>1866  «Игрок»</a:t>
            </a:r>
            <a:endParaRPr lang="ru-RU" dirty="0" smtClean="0"/>
          </a:p>
          <a:p>
            <a:pPr lvl="0"/>
            <a:r>
              <a:rPr lang="ru-RU" u="sng" dirty="0" smtClean="0"/>
              <a:t>1868  «</a:t>
            </a:r>
            <a:r>
              <a:rPr lang="ru-RU" u="sng" dirty="0" err="1" smtClean="0"/>
              <a:t>Идиот</a:t>
            </a:r>
            <a:r>
              <a:rPr lang="ru-RU" u="sng" dirty="0" smtClean="0"/>
              <a:t>»</a:t>
            </a:r>
            <a:endParaRPr lang="ru-RU" dirty="0" smtClean="0"/>
          </a:p>
          <a:p>
            <a:pPr lvl="0"/>
            <a:r>
              <a:rPr lang="ru-RU" u="sng" dirty="0" smtClean="0"/>
              <a:t>1872   «Бесы»</a:t>
            </a:r>
          </a:p>
          <a:p>
            <a:r>
              <a:rPr lang="ru-RU" u="sng" dirty="0" smtClean="0"/>
              <a:t>1875   «Подросток»</a:t>
            </a:r>
          </a:p>
          <a:p>
            <a:pPr lvl="0"/>
            <a:r>
              <a:rPr lang="ru-RU" u="sng" dirty="0" smtClean="0"/>
              <a:t>1880  «Братья Карамазовы»</a:t>
            </a:r>
            <a:endParaRPr lang="ru-RU" dirty="0" smtClean="0"/>
          </a:p>
          <a:p>
            <a:pPr lvl="0"/>
            <a:endParaRPr lang="ru-RU" u="sng" dirty="0" smtClean="0"/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u="sng" dirty="0" smtClean="0">
                <a:hlinkClick r:id="rId2" tooltip="1875"/>
              </a:rPr>
              <a:t>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340</TotalTime>
  <Words>1130</Words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Достоевский Федор Михайлович</vt:lpstr>
      <vt:lpstr>Достоевский Федор Михайлович</vt:lpstr>
      <vt:lpstr>Формирование личности. Семья.</vt:lpstr>
      <vt:lpstr>Формирование личности. Чтение</vt:lpstr>
      <vt:lpstr>Формирование личности.Годы учения:                    1838 – 1843 </vt:lpstr>
      <vt:lpstr> Начало творческой деятельности. </vt:lpstr>
      <vt:lpstr>Политические взгляды, мировоззренческие позиции.</vt:lpstr>
      <vt:lpstr>Слайд 8</vt:lpstr>
      <vt:lpstr>  Творческое наследие. </vt:lpstr>
      <vt:lpstr>Слайд 10</vt:lpstr>
      <vt:lpstr>Основы творчества</vt:lpstr>
      <vt:lpstr> Проблематика произведений.</vt:lpstr>
      <vt:lpstr> Из письма брату: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Достоевский Федор Михайлович</dc:title>
  <cp:lastModifiedBy>User</cp:lastModifiedBy>
  <cp:revision>43</cp:revision>
  <dcterms:modified xsi:type="dcterms:W3CDTF">2012-06-07T08:32:05Z</dcterms:modified>
</cp:coreProperties>
</file>