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6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80" r:id="rId17"/>
    <p:sldId id="271" r:id="rId18"/>
    <p:sldId id="278" r:id="rId19"/>
    <p:sldId id="275" r:id="rId20"/>
    <p:sldId id="273" r:id="rId21"/>
    <p:sldId id="274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229200"/>
            <a:ext cx="749808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Типы химических реакций в органической химии</a:t>
            </a:r>
            <a:endParaRPr lang="ru-RU" sz="3600" b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2602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</a:rPr>
              <a:t>Гидрогалогенирование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35608" y="1628800"/>
            <a:ext cx="7498080" cy="4619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ru-RU" sz="2000" dirty="0" smtClean="0"/>
              <a:t>Присоединение </a:t>
            </a:r>
            <a:r>
              <a:rPr lang="ru-RU" sz="2000" dirty="0" err="1" smtClean="0"/>
              <a:t>галогеноводородов</a:t>
            </a:r>
            <a:r>
              <a:rPr lang="ru-RU" sz="2000" dirty="0" smtClean="0"/>
              <a:t>.</a:t>
            </a:r>
          </a:p>
          <a:p>
            <a:pPr marL="82296" indent="0">
              <a:buFont typeface="Wingdings 2"/>
              <a:buNone/>
            </a:pPr>
            <a:r>
              <a:rPr lang="ru-RU" sz="2000" dirty="0" smtClean="0"/>
              <a:t>К </a:t>
            </a:r>
            <a:r>
              <a:rPr lang="ru-RU" sz="2000" dirty="0" err="1" smtClean="0"/>
              <a:t>алкенам</a:t>
            </a:r>
            <a:r>
              <a:rPr lang="ru-RU" sz="2000" dirty="0" smtClean="0"/>
              <a:t> легко присоединяются </a:t>
            </a:r>
            <a:r>
              <a:rPr lang="ru-RU" sz="2000" dirty="0" err="1" smtClean="0"/>
              <a:t>галогеноводороды</a:t>
            </a:r>
            <a:r>
              <a:rPr lang="ru-RU" sz="2000" dirty="0" smtClean="0"/>
              <a:t>:</a:t>
            </a:r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/>
              <a:t>С</a:t>
            </a:r>
            <a:r>
              <a:rPr lang="en-US" sz="2000" dirty="0"/>
              <a:t>H3-CH</a:t>
            </a: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en-US" sz="2000" dirty="0"/>
              <a:t>CH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ru-RU" sz="2000" dirty="0"/>
              <a:t>+</a:t>
            </a:r>
            <a:r>
              <a:rPr lang="en-US" sz="2000" dirty="0"/>
              <a:t> </a:t>
            </a:r>
            <a:r>
              <a:rPr lang="en-US" sz="2000" dirty="0" err="1" smtClean="0"/>
              <a:t>HBr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		CH</a:t>
            </a:r>
            <a:r>
              <a:rPr lang="ru-RU" sz="2000" baseline="-25000" dirty="0"/>
              <a:t>3</a:t>
            </a:r>
            <a:r>
              <a:rPr lang="en-US" sz="2000" dirty="0" smtClean="0"/>
              <a:t>-CH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-CH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Br</a:t>
            </a:r>
          </a:p>
          <a:p>
            <a:pPr marL="82296" indent="0">
              <a:buNone/>
            </a:pPr>
            <a:r>
              <a:rPr lang="ru-RU" sz="2000" dirty="0" smtClean="0"/>
              <a:t>Как и при галогенировании, реакция идет в две стадии. Образуется </a:t>
            </a:r>
            <a:r>
              <a:rPr lang="ru-RU" sz="2000" dirty="0" err="1" smtClean="0"/>
              <a:t>карбкатион</a:t>
            </a:r>
            <a:r>
              <a:rPr lang="ru-RU" sz="2000" dirty="0" smtClean="0"/>
              <a:t>, к которому присоединяется анион галогена:</a:t>
            </a:r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endParaRPr lang="ru-RU" sz="2000" dirty="0"/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endParaRPr lang="ru-RU" sz="2000" dirty="0"/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endParaRPr lang="ru-RU" sz="2000" dirty="0"/>
          </a:p>
          <a:p>
            <a:pPr marL="82296" indent="0">
              <a:buFont typeface="Wingdings 2"/>
              <a:buNone/>
            </a:pPr>
            <a:endParaRPr lang="ru-RU" sz="2000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139952" y="2924944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65104"/>
            <a:ext cx="5616624" cy="200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534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000" dirty="0" smtClean="0"/>
              <a:t>В случае несимметричных </a:t>
            </a:r>
            <a:r>
              <a:rPr lang="ru-RU" sz="2000" dirty="0" err="1" smtClean="0"/>
              <a:t>алкенов</a:t>
            </a:r>
            <a:r>
              <a:rPr lang="ru-RU" sz="2000" dirty="0" smtClean="0"/>
              <a:t> присоединение может идти по-разному: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При этом прослеживается закономерность: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при ионном присоединении</a:t>
            </a:r>
            <a:r>
              <a:rPr lang="ru-RU" sz="2000" dirty="0" smtClean="0"/>
              <a:t> </a:t>
            </a:r>
            <a:r>
              <a:rPr lang="ru-RU" sz="2000" dirty="0" err="1" smtClean="0"/>
              <a:t>галогеноводородов</a:t>
            </a:r>
            <a:r>
              <a:rPr lang="ru-RU" sz="2000" dirty="0" smtClean="0"/>
              <a:t> к несимметричным </a:t>
            </a:r>
            <a:r>
              <a:rPr lang="ru-RU" sz="2000" dirty="0" err="1" smtClean="0"/>
              <a:t>алкенам</a:t>
            </a:r>
            <a:r>
              <a:rPr lang="ru-RU" sz="2000" dirty="0" smtClean="0"/>
              <a:t> (при </a:t>
            </a:r>
            <a:r>
              <a:rPr lang="ru-RU" sz="2000" dirty="0" err="1" smtClean="0"/>
              <a:t>н.у</a:t>
            </a:r>
            <a:r>
              <a:rPr lang="ru-RU" sz="2000" dirty="0" smtClean="0"/>
              <a:t>.) водород присоединяется по месту двойной связи к наиболее </a:t>
            </a:r>
            <a:r>
              <a:rPr lang="ru-RU" sz="2000" dirty="0" err="1" smtClean="0"/>
              <a:t>гидрогинезированному</a:t>
            </a:r>
            <a:r>
              <a:rPr lang="ru-RU" sz="2000" dirty="0" smtClean="0"/>
              <a:t> атому углерода, а галоген – к менее </a:t>
            </a:r>
            <a:r>
              <a:rPr lang="ru-RU" sz="2000" dirty="0" err="1" smtClean="0"/>
              <a:t>гидрогинезированному</a:t>
            </a:r>
            <a:r>
              <a:rPr lang="ru-RU" sz="2000" dirty="0"/>
              <a:t> </a:t>
            </a:r>
            <a:r>
              <a:rPr lang="ru-RU" sz="2000" dirty="0" smtClean="0"/>
              <a:t>(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правило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Морковникова</a:t>
            </a:r>
            <a:r>
              <a:rPr lang="ru-RU" sz="2000" dirty="0" smtClean="0"/>
              <a:t>)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Если реакция идет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по радикальному механизму </a:t>
            </a:r>
            <a:r>
              <a:rPr lang="ru-RU" sz="2000" dirty="0" smtClean="0"/>
              <a:t>(в присутствии перекиси или кислорода), по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порядок</a:t>
            </a:r>
            <a:r>
              <a:rPr lang="ru-RU" sz="2000" dirty="0" smtClean="0"/>
              <a:t> присоединения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будет обратным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8760"/>
            <a:ext cx="5665074" cy="2062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98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Гидратация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Присоединение воды.</a:t>
            </a:r>
          </a:p>
          <a:p>
            <a:pPr marL="82296" indent="0">
              <a:buNone/>
            </a:pPr>
            <a:r>
              <a:rPr lang="ru-RU" sz="2000" dirty="0" smtClean="0"/>
              <a:t>Вода присоединяется к </a:t>
            </a:r>
            <a:r>
              <a:rPr lang="ru-RU" sz="2000" dirty="0" err="1" smtClean="0"/>
              <a:t>алкенам</a:t>
            </a:r>
            <a:r>
              <a:rPr lang="ru-RU" sz="2000" dirty="0" smtClean="0"/>
              <a:t> в присутствии катализатора (</a:t>
            </a:r>
            <a:r>
              <a:rPr lang="ru-RU" sz="2000" dirty="0" err="1" smtClean="0"/>
              <a:t>конц</a:t>
            </a:r>
            <a:r>
              <a:rPr lang="ru-RU" sz="2000" dirty="0" smtClean="0"/>
              <a:t>.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ZnCl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др</a:t>
            </a:r>
            <a:r>
              <a:rPr lang="ru-RU" sz="2000" dirty="0" smtClean="0"/>
              <a:t>) </a:t>
            </a:r>
            <a:r>
              <a:rPr lang="ru-RU" sz="2000" dirty="0" smtClean="0"/>
              <a:t>с </a:t>
            </a:r>
            <a:r>
              <a:rPr lang="ru-RU" sz="2000" dirty="0" smtClean="0"/>
              <a:t>образованием спиртов. Реакция идет также по правилу </a:t>
            </a:r>
            <a:r>
              <a:rPr lang="ru-RU" sz="2000" dirty="0" err="1" smtClean="0"/>
              <a:t>Морковникова</a:t>
            </a:r>
            <a:r>
              <a:rPr lang="ru-RU" sz="2000" dirty="0" smtClean="0"/>
              <a:t>.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Прямая гидратация идет при катализаторе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</a:t>
            </a:r>
            <a:r>
              <a:rPr lang="ru-RU" sz="2000" dirty="0" smtClean="0"/>
              <a:t>или </a:t>
            </a:r>
            <a:r>
              <a:rPr lang="en-US" sz="2000" dirty="0" smtClean="0"/>
              <a:t>Al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3</a:t>
            </a:r>
            <a:endParaRPr lang="ru-RU" sz="2000" baseline="-25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02071"/>
            <a:ext cx="477549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941168"/>
            <a:ext cx="4797378" cy="62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91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Алкилирование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алканов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алкенами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err="1" smtClean="0"/>
              <a:t>Алкелирование</a:t>
            </a:r>
            <a:r>
              <a:rPr lang="ru-RU" sz="2000" dirty="0" smtClean="0"/>
              <a:t> – реакция, с помощью которой можно вводить различные углеводородные радикалы – алкилы. Часто реакция идет в присутствии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ru-RU" sz="2000" dirty="0" smtClean="0"/>
              <a:t> как катализатора.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Реакция используется для получения высокооктановых компонентов моторного топлива.</a:t>
            </a: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751813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637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Присоединение синильной кислоты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Акрилонитрил – важный продукт, мономер для производства полимерного волокна – нитрона.</a:t>
            </a: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694877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198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Присоединение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органических кислот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Сложный эфир – винилацетат применяют в качестве мономера для  получения поливинилацетата.</a:t>
            </a: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262" y="1515813"/>
            <a:ext cx="781094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507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Присоединение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спиртов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При взаимодействии ацетилена со спиртом образуется простой эфир.</a:t>
            </a: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348880"/>
            <a:ext cx="754213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77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Реакции отщепления (элиминирования)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В ходе реакции отщепления образуется новое вещество, содержащее кратную связь.</a:t>
            </a:r>
            <a:endParaRPr lang="ru-RU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4072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Реакции отщепления (элиминирования)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Дегидрирование углеводородов</a:t>
            </a:r>
            <a:r>
              <a:rPr lang="ru-RU" sz="2000" dirty="0" smtClean="0"/>
              <a:t>:</a:t>
            </a:r>
          </a:p>
          <a:p>
            <a:pPr marL="82296" indent="0">
              <a:buNone/>
            </a:pPr>
            <a:r>
              <a:rPr lang="ru-RU" sz="2000" dirty="0" smtClean="0"/>
              <a:t>Реакция идет в присутствии алюмохромокалиевого катализатора:</a:t>
            </a: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5488136" cy="233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97152"/>
            <a:ext cx="5488136" cy="167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957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Реакции отщепления (элиминирования)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Отщепление галогеноводорода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ru-RU" sz="2000" dirty="0" smtClean="0"/>
              <a:t>При </a:t>
            </a:r>
            <a:r>
              <a:rPr lang="ru-RU" sz="2000" dirty="0"/>
              <a:t>действии на галогеналкан спиртового раствора щелочи отщепляется галогеноводород с образованием алкена.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В соответствии с правилом Зайцева, водород отщепляется от наименее гидрогенизированного атома углерода.</a:t>
            </a: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579751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37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Реакции присоединения</a:t>
            </a:r>
            <a:endParaRPr lang="ru-RU" sz="3600" b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Реакцией присоединения называется реакция, в ходе которой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из двух</a:t>
            </a:r>
            <a:r>
              <a:rPr lang="ru-RU" sz="2800" dirty="0" smtClean="0"/>
              <a:t> или нескольких молекул образуется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одно</a:t>
            </a:r>
            <a:r>
              <a:rPr lang="ru-RU" sz="2800" dirty="0" smtClean="0"/>
              <a:t> новое вещество.</a:t>
            </a:r>
            <a:endParaRPr lang="en-US" sz="2800" dirty="0" smtClean="0"/>
          </a:p>
          <a:p>
            <a:pPr marL="82296" indent="0"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Br</a:t>
            </a:r>
            <a:r>
              <a:rPr lang="en-US" baseline="-25000" dirty="0"/>
              <a:t>2</a:t>
            </a:r>
            <a:r>
              <a:rPr lang="en-US" dirty="0"/>
              <a:t> 		CH</a:t>
            </a:r>
            <a:r>
              <a:rPr lang="en-US" baseline="-25000" dirty="0"/>
              <a:t>2</a:t>
            </a:r>
            <a:r>
              <a:rPr lang="en-US" dirty="0"/>
              <a:t>Br-CH</a:t>
            </a:r>
            <a:r>
              <a:rPr lang="en-US" baseline="-25000" dirty="0"/>
              <a:t>2</a:t>
            </a:r>
            <a:r>
              <a:rPr lang="en-US" dirty="0"/>
              <a:t>Br</a:t>
            </a:r>
          </a:p>
          <a:p>
            <a:pPr marL="82296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этен</a:t>
            </a:r>
            <a:r>
              <a:rPr lang="ru-RU" dirty="0" smtClean="0"/>
              <a:t>		</a:t>
            </a:r>
            <a:r>
              <a:rPr lang="ru-RU" dirty="0"/>
              <a:t> </a:t>
            </a:r>
            <a:r>
              <a:rPr lang="ru-RU" dirty="0" smtClean="0"/>
              <a:t>     1,2-дибромэтан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Реакции </a:t>
            </a:r>
            <a:r>
              <a:rPr lang="ru-RU" sz="2800" dirty="0"/>
              <a:t>присоединения 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характерны для ненасыщенных соединений</a:t>
            </a:r>
            <a:r>
              <a:rPr lang="ru-RU" sz="2800" dirty="0"/>
              <a:t>, имеющих кратные связи.</a:t>
            </a:r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16016" y="3068960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165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Реакции отщепления (элиминирования)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Реакция отщепления может протекать по различным механизмам. Процесс может начинаться с атаки реагента (щелочи). Отрыв протона и потеря галогена – одновременный процесс, протекающий через переходное состояние:</a:t>
            </a: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290" y="3068960"/>
            <a:ext cx="666877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854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Реакции отщепления (элиминирования)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Реакция отщепления может протекать с промежуточным образованием ионов (например, </a:t>
            </a:r>
            <a:r>
              <a:rPr lang="ru-RU" sz="2000" dirty="0" err="1" smtClean="0"/>
              <a:t>карбкатиона</a:t>
            </a:r>
            <a:r>
              <a:rPr lang="ru-RU" sz="2000" dirty="0" smtClean="0"/>
              <a:t>). В этом случае растворитель способствует отщеплению галогена от галогенпроизводного, а последующее действие щелочи на связь С-Н облегчает отщепление протона:</a:t>
            </a: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По склонности к реакции отщепления, </a:t>
            </a:r>
            <a:r>
              <a:rPr lang="ru-RU" sz="2000" dirty="0" err="1" smtClean="0"/>
              <a:t>галогеналкилы</a:t>
            </a:r>
            <a:r>
              <a:rPr lang="ru-RU" sz="2000" dirty="0" smtClean="0"/>
              <a:t> можно расположить в ряд: </a:t>
            </a: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32634"/>
            <a:ext cx="724641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877272"/>
            <a:ext cx="281724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60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Реакции отщепления (элиминирования)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Дегидратация спиртов</a:t>
            </a:r>
            <a:r>
              <a:rPr lang="ru-RU" sz="2000" dirty="0" smtClean="0"/>
              <a:t>: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При этом атом водорода отщепляется от наименее гидрогенизированного атома углерода, т.е. </a:t>
            </a:r>
            <a:r>
              <a:rPr lang="ru-RU" sz="2000" dirty="0" smtClean="0"/>
              <a:t>вторичного или третичного: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4287606" cy="86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33581"/>
            <a:ext cx="4287606" cy="194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13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59632" y="692696"/>
            <a:ext cx="7498080" cy="52326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ru-RU" dirty="0" smtClean="0"/>
              <a:t>К реакциям присоединения относятся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реакции восстановления </a:t>
            </a: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			[H]</a:t>
            </a:r>
            <a:endParaRPr lang="ru-RU" dirty="0" smtClean="0"/>
          </a:p>
          <a:p>
            <a:pPr marL="82296" indent="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C-CO-CH</a:t>
            </a:r>
            <a:r>
              <a:rPr lang="en-US" baseline="-25000" dirty="0" smtClean="0"/>
              <a:t>3</a:t>
            </a:r>
            <a:r>
              <a:rPr lang="en-US" dirty="0" smtClean="0"/>
              <a:t>          </a:t>
            </a:r>
            <a:r>
              <a:rPr lang="ru-RU" dirty="0" smtClean="0"/>
              <a:t>  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C-CH-CH</a:t>
            </a:r>
            <a:r>
              <a:rPr lang="en-US" baseline="-25000" dirty="0" smtClean="0"/>
              <a:t>3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			     </a:t>
            </a:r>
            <a:r>
              <a:rPr lang="ru-RU" dirty="0" smtClean="0"/>
              <a:t>  </a:t>
            </a:r>
            <a:r>
              <a:rPr lang="en-US" dirty="0" smtClean="0"/>
              <a:t>OH</a:t>
            </a:r>
            <a:endParaRPr lang="ru-RU" dirty="0"/>
          </a:p>
          <a:p>
            <a:pPr marL="82296" indent="0">
              <a:buNone/>
            </a:pPr>
            <a:r>
              <a:rPr lang="ru-RU" dirty="0" smtClean="0"/>
              <a:t>ацетон			пропанол-2</a:t>
            </a: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Эта реакция является обратной реакции окисления.</a:t>
            </a:r>
          </a:p>
          <a:p>
            <a:pPr marL="82296" indent="0">
              <a:buNone/>
            </a:pPr>
            <a:r>
              <a:rPr lang="en-US" dirty="0"/>
              <a:t>[H</a:t>
            </a:r>
            <a:r>
              <a:rPr lang="en-US" dirty="0" smtClean="0"/>
              <a:t>]</a:t>
            </a:r>
            <a:r>
              <a:rPr lang="ru-RU" dirty="0" smtClean="0"/>
              <a:t> – действие восстанавливающего реагента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797153" y="2492896"/>
            <a:ext cx="9908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96136" y="2780928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28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Гидрирование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Частный случай реакции восстановления</a:t>
            </a:r>
          </a:p>
          <a:p>
            <a:pPr marL="82296" indent="0">
              <a:buNone/>
            </a:pPr>
            <a:r>
              <a:rPr lang="ru-RU" sz="2800" dirty="0" smtClean="0"/>
              <a:t>		             </a:t>
            </a:r>
            <a:r>
              <a:rPr lang="en-US" sz="2800" dirty="0" err="1" smtClean="0"/>
              <a:t>Pd,Pt</a:t>
            </a:r>
            <a:endParaRPr lang="ru-RU" sz="2800" dirty="0"/>
          </a:p>
          <a:p>
            <a:pPr marL="82296" indent="0">
              <a:buNone/>
            </a:pP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ru-RU" sz="2800" dirty="0" smtClean="0"/>
              <a:t>+</a:t>
            </a:r>
            <a:r>
              <a:rPr lang="en-US" sz="2800" dirty="0"/>
              <a:t> H</a:t>
            </a:r>
            <a:r>
              <a:rPr lang="en-US" sz="2800" baseline="-25000" dirty="0"/>
              <a:t>2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ru-RU" sz="2800" baseline="30000" dirty="0" smtClean="0"/>
              <a:t>кат.</a:t>
            </a:r>
            <a:r>
              <a:rPr lang="en-US" sz="2800" dirty="0"/>
              <a:t>	</a:t>
            </a:r>
            <a:r>
              <a:rPr lang="en-US" sz="2800" dirty="0" smtClean="0"/>
              <a:t>CH</a:t>
            </a:r>
            <a:r>
              <a:rPr lang="ru-RU" sz="2800" baseline="-25000" dirty="0" smtClean="0"/>
              <a:t>3</a:t>
            </a:r>
            <a:r>
              <a:rPr lang="en-US" sz="2800" dirty="0" smtClean="0"/>
              <a:t>-CH</a:t>
            </a:r>
            <a:r>
              <a:rPr lang="ru-RU" sz="2800" baseline="-25000" dirty="0" smtClean="0"/>
              <a:t>3</a:t>
            </a:r>
            <a:endParaRPr lang="en-US" sz="2800" dirty="0"/>
          </a:p>
          <a:p>
            <a:pPr marL="82296" indent="0">
              <a:buNone/>
            </a:pPr>
            <a:r>
              <a:rPr lang="ru-RU" sz="2800" dirty="0" smtClean="0"/>
              <a:t>этилен		    </a:t>
            </a:r>
            <a:r>
              <a:rPr lang="en-US" sz="2800" dirty="0" smtClean="0"/>
              <a:t>             </a:t>
            </a:r>
            <a:r>
              <a:rPr lang="ru-RU" sz="2800" dirty="0" smtClean="0"/>
              <a:t>этан</a:t>
            </a:r>
            <a:endParaRPr lang="ru-RU" sz="2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139951" y="2780928"/>
            <a:ext cx="9908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64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Галогенирование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2800" dirty="0" smtClean="0"/>
              <a:t>Реакция присоединения галогенов</a:t>
            </a:r>
          </a:p>
          <a:p>
            <a:pPr marL="82296" indent="0">
              <a:buNone/>
            </a:pPr>
            <a:r>
              <a:rPr lang="ru-RU" sz="2800" dirty="0" smtClean="0"/>
              <a:t>		             </a:t>
            </a:r>
            <a:r>
              <a:rPr lang="en-US" sz="2800" dirty="0" err="1" smtClean="0"/>
              <a:t>Pd,Pt</a:t>
            </a: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С</a:t>
            </a:r>
            <a:r>
              <a:rPr lang="en-US" sz="2800" dirty="0" smtClean="0"/>
              <a:t>H3-CH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ru-RU" sz="2800" dirty="0" smtClean="0"/>
              <a:t>+</a:t>
            </a:r>
            <a:r>
              <a:rPr lang="en-US" sz="2800" dirty="0"/>
              <a:t> </a:t>
            </a:r>
            <a:r>
              <a:rPr lang="en-US" sz="2800" dirty="0" smtClean="0"/>
              <a:t>Cl</a:t>
            </a:r>
            <a:r>
              <a:rPr lang="en-US" sz="2800" baseline="-25000" dirty="0" smtClean="0"/>
              <a:t>2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ru-RU" sz="2800" baseline="30000" dirty="0" smtClean="0"/>
              <a:t>кат.</a:t>
            </a:r>
            <a:r>
              <a:rPr lang="en-US" sz="2800" dirty="0"/>
              <a:t>	</a:t>
            </a:r>
            <a:r>
              <a:rPr lang="en-US" sz="2800" dirty="0" smtClean="0"/>
              <a:t>CH</a:t>
            </a:r>
            <a:r>
              <a:rPr lang="ru-RU" sz="2800" baseline="-25000" dirty="0" smtClean="0"/>
              <a:t>3</a:t>
            </a:r>
            <a:r>
              <a:rPr lang="en-US" sz="2800" dirty="0" smtClean="0"/>
              <a:t>-CHCl-CH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Cl</a:t>
            </a:r>
            <a:endParaRPr lang="en-US" sz="2800" dirty="0"/>
          </a:p>
          <a:p>
            <a:pPr marL="82296" indent="0">
              <a:buNone/>
            </a:pPr>
            <a:r>
              <a:rPr lang="ru-RU" sz="2800" dirty="0" err="1" smtClean="0"/>
              <a:t>пропен</a:t>
            </a:r>
            <a:r>
              <a:rPr lang="ru-RU" sz="2800" dirty="0" smtClean="0"/>
              <a:t>		    </a:t>
            </a:r>
            <a:r>
              <a:rPr lang="en-US" sz="2800" dirty="0" smtClean="0"/>
              <a:t>               </a:t>
            </a:r>
            <a:r>
              <a:rPr lang="ru-RU" sz="2800" dirty="0" smtClean="0"/>
              <a:t>1,2-дихлорпропан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Активность присоединения ослабевает в ряду:</a:t>
            </a:r>
          </a:p>
          <a:p>
            <a:pPr marL="82296" indent="0">
              <a:buNone/>
            </a:pPr>
            <a:r>
              <a:rPr lang="en-US" sz="2800" dirty="0" smtClean="0"/>
              <a:t>F-</a:t>
            </a:r>
            <a:r>
              <a:rPr lang="en-US" sz="2800" dirty="0" err="1" smtClean="0"/>
              <a:t>Cl</a:t>
            </a:r>
            <a:r>
              <a:rPr lang="en-US" sz="2800" dirty="0" smtClean="0"/>
              <a:t>-Br-I</a:t>
            </a:r>
            <a:endParaRPr lang="ru-RU" sz="2800" dirty="0" smtClean="0"/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Присоединение галогенов может идти как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по ионному</a:t>
            </a:r>
            <a:r>
              <a:rPr lang="ru-RU" sz="2800" dirty="0" smtClean="0"/>
              <a:t>, так и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по радикальному </a:t>
            </a:r>
            <a:r>
              <a:rPr lang="ru-RU" sz="2800" dirty="0" smtClean="0"/>
              <a:t>механизму, в зависимости от условий реакции.</a:t>
            </a:r>
            <a:endParaRPr lang="en-US" sz="2800" dirty="0" smtClean="0"/>
          </a:p>
          <a:p>
            <a:pPr marL="82296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635386" y="2780928"/>
            <a:ext cx="9908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547664" y="4293096"/>
            <a:ext cx="13681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82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04800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Механизм реакции галогенирования</a:t>
            </a:r>
            <a:endParaRPr lang="ru-RU" sz="3200" b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547664" y="170080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endParaRPr lang="ru-RU" sz="2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331640" y="1468261"/>
            <a:ext cx="7488832" cy="4120979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ru-RU" sz="2800" dirty="0" smtClean="0"/>
              <a:t>Ионный механизм</a:t>
            </a:r>
          </a:p>
          <a:p>
            <a:pPr marL="82296" indent="0">
              <a:buNone/>
            </a:pPr>
            <a:r>
              <a:rPr lang="ru-RU" sz="2800" dirty="0" smtClean="0"/>
              <a:t>1. Под влиянием        -электронов алкена происходит поляризация молекулы галогена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Поляризованная </a:t>
            </a:r>
            <a:r>
              <a:rPr lang="ru-RU" sz="2800" dirty="0" smtClean="0"/>
              <a:t>молекула галогена образует с      -электронным облаком двойной связи неустойчивый </a:t>
            </a:r>
            <a:r>
              <a:rPr lang="ru-RU" sz="2800" b="1" dirty="0" smtClean="0"/>
              <a:t>комплекс з</a:t>
            </a:r>
            <a:r>
              <a:rPr lang="ru-RU" sz="2800" dirty="0" smtClean="0"/>
              <a:t>а счет перекачки          -плотности на галоген, несущий частичный положительный заряд . 		</a:t>
            </a:r>
          </a:p>
          <a:p>
            <a:pPr marL="82296" indent="0">
              <a:buFont typeface="Wingdings 2"/>
              <a:buNone/>
            </a:pPr>
            <a:endParaRPr lang="en-US" sz="2800" dirty="0" smtClean="0"/>
          </a:p>
          <a:p>
            <a:pPr marL="82296" indent="0">
              <a:buFont typeface="Wingdings 2"/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015" y="1761183"/>
            <a:ext cx="207532" cy="1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849" y="4365104"/>
            <a:ext cx="144016" cy="1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374" y="4581128"/>
            <a:ext cx="174458" cy="130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63965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75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259228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effectLst/>
                <a:latin typeface="+mn-lt"/>
              </a:rPr>
              <a:t>Образовавшийся комплекс (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</a:rPr>
              <a:t>I</a:t>
            </a:r>
            <a:r>
              <a:rPr lang="ru-RU" sz="2000" dirty="0">
                <a:solidFill>
                  <a:schemeClr val="tx1"/>
                </a:solidFill>
                <a:effectLst/>
                <a:latin typeface="+mn-lt"/>
              </a:rPr>
              <a:t>)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перегруппировывается в карбониевый ион, содержащий галоген. Происходит связывание атома галогена с одновременным освобождением другого атома в виде аниона, который, присоединяясь к карбкатиону, образует конечный продукт реакции (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</a:rPr>
              <a:t>II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)</a:t>
            </a:r>
            <a:r>
              <a:rPr lang="ru-RU" sz="2000" dirty="0">
                <a:effectLst/>
                <a:latin typeface="+mn-lt"/>
              </a:rPr>
              <a:t/>
            </a:r>
            <a:br>
              <a:rPr lang="ru-RU" sz="2000" dirty="0">
                <a:effectLst/>
                <a:latin typeface="+mn-lt"/>
              </a:rPr>
            </a:br>
            <a:endParaRPr lang="ru-RU" sz="2000" dirty="0">
              <a:effectLst/>
              <a:latin typeface="+mn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29000"/>
            <a:ext cx="7775881" cy="2121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99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Под действием света и повышенной температуры или в присутствии пероксидов реакция присоединения галогенов может носить радикальный характер: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7378079" cy="221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96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627" y="3140968"/>
            <a:ext cx="760404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435608" y="404664"/>
            <a:ext cx="7498080" cy="58437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r>
              <a:rPr lang="ru-RU" sz="2000" dirty="0" smtClean="0"/>
              <a:t>Присоединение по радикальному механизму протекает через образование наиболее устойчивого свободного радикала. Радикал (</a:t>
            </a:r>
            <a:r>
              <a:rPr lang="ru-RU" sz="2000" dirty="0"/>
              <a:t>1</a:t>
            </a:r>
            <a:r>
              <a:rPr lang="ru-RU" sz="2000" dirty="0" smtClean="0"/>
              <a:t>) в результате сопряжения свободного электрона с электронами пяти </a:t>
            </a:r>
            <a:r>
              <a:rPr lang="en-US" sz="2000" dirty="0" smtClean="0"/>
              <a:t>C-H</a:t>
            </a:r>
            <a:r>
              <a:rPr lang="ru-RU" sz="2000" dirty="0" smtClean="0"/>
              <a:t> связей будет более устойчивым, чем (2). При его взаимодействии с галогеном образуется </a:t>
            </a:r>
            <a:r>
              <a:rPr lang="ru-RU" sz="2000" dirty="0" err="1" smtClean="0"/>
              <a:t>дигалогенопроизводное</a:t>
            </a:r>
            <a:r>
              <a:rPr lang="ru-RU" sz="2000" dirty="0" smtClean="0"/>
              <a:t>: </a:t>
            </a:r>
          </a:p>
          <a:p>
            <a:pPr marL="82296" indent="0">
              <a:buFont typeface="Wingdings 2"/>
              <a:buNone/>
            </a:pPr>
            <a:endParaRPr lang="ru-RU" sz="2000" dirty="0"/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endParaRPr lang="ru-RU" sz="2000" dirty="0"/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endParaRPr lang="ru-RU" sz="2000" dirty="0"/>
          </a:p>
          <a:p>
            <a:pPr marL="82296" indent="0">
              <a:buFont typeface="Wingdings 2"/>
              <a:buNone/>
            </a:pPr>
            <a:endParaRPr lang="ru-RU" sz="2000" dirty="0" smtClean="0"/>
          </a:p>
          <a:p>
            <a:pPr marL="82296" indent="0">
              <a:buFont typeface="Wingdings 2"/>
              <a:buNone/>
            </a:pPr>
            <a:r>
              <a:rPr lang="ru-RU" sz="2000" dirty="0" smtClean="0"/>
              <a:t>Реакции галогенирования </a:t>
            </a:r>
            <a:r>
              <a:rPr lang="ru-RU" sz="2000" dirty="0" err="1" smtClean="0"/>
              <a:t>алканов</a:t>
            </a:r>
            <a:r>
              <a:rPr lang="ru-RU" sz="2000" dirty="0" smtClean="0"/>
              <a:t> широко используют в  промышленности. Реакцию с бромом (бромной водой) применяют для обнаружения непредельных углеводородов (качественна реакция).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41041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583</Words>
  <Application>Microsoft Office PowerPoint</Application>
  <PresentationFormat>Экран (4:3)</PresentationFormat>
  <Paragraphs>202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Типы химических реакций в органической химии</vt:lpstr>
      <vt:lpstr>Реакции присоединения</vt:lpstr>
      <vt:lpstr>Презентация PowerPoint</vt:lpstr>
      <vt:lpstr>Гидрирование</vt:lpstr>
      <vt:lpstr>Галогенирование</vt:lpstr>
      <vt:lpstr>Механизм реакции галогенирования</vt:lpstr>
      <vt:lpstr>Образовавшийся комплекс (I) перегруппировывается в карбониевый ион, содержащий галоген. Происходит связывание атома галогена с одновременным освобождением другого атома в виде аниона, который, присоединяясь к карбкатиону, образует конечный продукт реакции (II) </vt:lpstr>
      <vt:lpstr>Презентация PowerPoint</vt:lpstr>
      <vt:lpstr>Презентация PowerPoint</vt:lpstr>
      <vt:lpstr>Гидрогалогенирование</vt:lpstr>
      <vt:lpstr>Презентация PowerPoint</vt:lpstr>
      <vt:lpstr>Гидратация</vt:lpstr>
      <vt:lpstr>Алкилирование алканов алкенами</vt:lpstr>
      <vt:lpstr>Присоединение синильной кислоты</vt:lpstr>
      <vt:lpstr>Присоединение органических кислот</vt:lpstr>
      <vt:lpstr>Присоединение спиртов</vt:lpstr>
      <vt:lpstr>Реакции отщепления (элиминирования)</vt:lpstr>
      <vt:lpstr>Реакции отщепления (элиминирования)</vt:lpstr>
      <vt:lpstr>Реакции отщепления (элиминирования)</vt:lpstr>
      <vt:lpstr>Реакции отщепления (элиминирования)</vt:lpstr>
      <vt:lpstr>Реакции отщепления (элиминирования)</vt:lpstr>
      <vt:lpstr>Реакции отщепления (элиминирования)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химических реакций в органической химии</dc:title>
  <dc:creator>user</dc:creator>
  <cp:lastModifiedBy>user</cp:lastModifiedBy>
  <cp:revision>18</cp:revision>
  <dcterms:created xsi:type="dcterms:W3CDTF">2015-10-13T17:10:29Z</dcterms:created>
  <dcterms:modified xsi:type="dcterms:W3CDTF">2015-10-14T04:54:11Z</dcterms:modified>
</cp:coreProperties>
</file>