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59" r:id="rId5"/>
    <p:sldId id="263" r:id="rId6"/>
    <p:sldId id="267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tprojekt.ru/Gallery/Vasnetsov/Pic/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6778"/>
            <a:ext cx="9144000" cy="64045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Былина «Садко»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6000768"/>
            <a:ext cx="7429552" cy="698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Выполнила: </a:t>
            </a:r>
            <a:r>
              <a:rPr lang="ru-RU" dirty="0" err="1" smtClean="0">
                <a:cs typeface="Times New Roman" pitchFamily="18" charset="0"/>
              </a:rPr>
              <a:t>Макаенко</a:t>
            </a:r>
            <a:r>
              <a:rPr lang="ru-RU" dirty="0" smtClean="0">
                <a:cs typeface="Times New Roman" pitchFamily="18" charset="0"/>
              </a:rPr>
              <a:t> Ирина Анатольевна</a:t>
            </a:r>
          </a:p>
          <a:p>
            <a:pPr>
              <a:defRPr/>
            </a:pPr>
            <a:r>
              <a:rPr lang="ru-RU" smtClean="0">
                <a:cs typeface="Times New Roman" pitchFamily="18" charset="0"/>
              </a:rPr>
              <a:t> учитель начальных классов  МБОУ «СОШ №8» </a:t>
            </a:r>
          </a:p>
          <a:p>
            <a:endParaRPr lang="ru-RU" dirty="0"/>
          </a:p>
        </p:txBody>
      </p:sp>
      <p:pic>
        <p:nvPicPr>
          <p:cNvPr id="6" name="Содержимое 5" descr="prijmachenko 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5000660" cy="3857652"/>
          </a:xfrm>
        </p:spPr>
      </p:pic>
      <p:sp>
        <p:nvSpPr>
          <p:cNvPr id="5" name="TextBox 4"/>
          <p:cNvSpPr txBox="1"/>
          <p:nvPr/>
        </p:nvSpPr>
        <p:spPr>
          <a:xfrm>
            <a:off x="4857752" y="1928802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nsolas" pitchFamily="49" charset="0"/>
              </a:rPr>
              <a:t>ДЕЛА ДАВНО МИНУВШИХ ДНЕЙ, ПРЕДАНЬЯ СТАРИНЫ ГЛУБОКОЙ</a:t>
            </a:r>
            <a:r>
              <a:rPr lang="ru-RU" sz="2800" b="1" dirty="0" smtClean="0">
                <a:latin typeface="Monotype Corsiva" pitchFamily="66" charset="0"/>
              </a:rPr>
              <a:t>…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142875"/>
            <a:ext cx="7715250" cy="623887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</a:t>
            </a:r>
            <a:r>
              <a:rPr lang="ru-RU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Былина: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/>
              <a:t>     Былина - жанр русского фольклора, </a:t>
            </a:r>
            <a:r>
              <a:rPr lang="ru-RU" sz="1800" dirty="0" smtClean="0"/>
              <a:t> сказание </a:t>
            </a:r>
            <a:r>
              <a:rPr lang="ru-RU" sz="1800" dirty="0" smtClean="0"/>
              <a:t>о богатырях и исторических событиях Древней Руси 9 – 13 вв.</a:t>
            </a: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algn="ctr">
              <a:buFontTx/>
              <a:buNone/>
              <a:defRPr/>
            </a:pPr>
            <a:endParaRPr lang="ru-RU" sz="1800" dirty="0" smtClean="0"/>
          </a:p>
          <a:p>
            <a:pPr algn="ctr">
              <a:buFontTx/>
              <a:buNone/>
              <a:defRPr/>
            </a:pPr>
            <a:endParaRPr lang="ru-RU" sz="1800" dirty="0" smtClean="0"/>
          </a:p>
          <a:p>
            <a:pPr>
              <a:buFontTx/>
              <a:buNone/>
              <a:defRPr/>
            </a:pPr>
            <a:r>
              <a:rPr lang="ru-RU" sz="1800" dirty="0" smtClean="0"/>
              <a:t> </a:t>
            </a:r>
          </a:p>
          <a:p>
            <a:pPr>
              <a:buFontTx/>
              <a:buNone/>
              <a:defRPr/>
            </a:pPr>
            <a:r>
              <a:rPr lang="ru-RU" sz="1800" dirty="0" smtClean="0"/>
              <a:t> </a:t>
            </a:r>
            <a:endParaRPr lang="ru-RU" sz="1800" u="sng" dirty="0" smtClean="0"/>
          </a:p>
          <a:p>
            <a:pPr eaLnBrk="1" hangingPunct="1">
              <a:buFontTx/>
              <a:buNone/>
              <a:defRPr/>
            </a:pPr>
            <a:endParaRPr lang="en-US" sz="1800" dirty="0" smtClean="0"/>
          </a:p>
        </p:txBody>
      </p:sp>
      <p:pic>
        <p:nvPicPr>
          <p:cNvPr id="13315" name="Picture 5" descr="Картинка 1 из 24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28750"/>
            <a:ext cx="7010399" cy="443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3429000"/>
            <a:ext cx="4786346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Первый сборник былин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Кирши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Данилова был издан в Москве                     в 1804г.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.ax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071810"/>
            <a:ext cx="2476318" cy="3635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786182" y="5357826"/>
            <a:ext cx="521497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Впервые термин «былина» </a:t>
            </a:r>
          </a:p>
          <a:p>
            <a:pPr algn="ctr"/>
            <a:r>
              <a:rPr lang="ru-RU" dirty="0" smtClean="0"/>
              <a:t>был введен Иваном Сахаровым </a:t>
            </a:r>
          </a:p>
          <a:p>
            <a:pPr algn="ctr"/>
            <a:r>
              <a:rPr lang="ru-RU" dirty="0" smtClean="0"/>
              <a:t>в сборнике «Песни русского народа» в 1839г.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35716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НАРОДНОЕ НАЗВАНИЕ  БЫЛИН -  СТАРИНА, СТАРИНУШКА, СТАРИНКА.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gor_baj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857232"/>
            <a:ext cx="2743200" cy="2194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" y="785794"/>
            <a:ext cx="556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Именно это слово использовали сказители, исполнявшие их под аккомпанемент гуслей. Слог былин музыкален (они изначально создавались, чтобы их пели). Старинушки наполнены , частыми повторами, в них отсутствует привычная  рифма.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861754" cy="5114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Былины разделяют на два цикла: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2786058"/>
            <a:ext cx="4500594" cy="37147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Киевский</a:t>
            </a:r>
          </a:p>
          <a:p>
            <a:pPr marL="425196" indent="-342900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События приурочены стольному граду Киеву и двору князя Владимира.</a:t>
            </a:r>
          </a:p>
          <a:p>
            <a:pPr marL="425196" indent="-342900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Герои этих старин («младшие богатыри»): 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Илья Муромец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Добрыня Никитич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Алеша Попович 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Михайло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Потык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Годинович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Чурило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Пленкович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94" y="1428736"/>
            <a:ext cx="3371848" cy="257176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Новгородский</a:t>
            </a:r>
          </a:p>
          <a:p>
            <a:pPr marL="425196" indent="-342900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Сюжеты о Садке и Василии Буслаеве.</a:t>
            </a:r>
          </a:p>
          <a:p>
            <a:pPr marL="425196" indent="-342900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«Старшие богатыри»: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Святогор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Вольга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25196" indent="-34290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Микула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Селянинович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711px-Vastnetsov_19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28"/>
            <a:ext cx="2927141" cy="2466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3570" y="4357694"/>
            <a:ext cx="3286149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 протяжении веков былины передавались в среде крестьянства из уст в уста от старого сказителя к молодому и вплоть до 18 века не были записаны.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929718" cy="16764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Цель: выявить черты сказочного жанра и приметы исторического времени </a:t>
            </a:r>
            <a:r>
              <a:rPr lang="ru-RU" sz="3100" smtClean="0">
                <a:latin typeface="Times New Roman" pitchFamily="18" charset="0"/>
                <a:cs typeface="Times New Roman" pitchFamily="18" charset="0"/>
              </a:rPr>
              <a:t>в былине.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066800"/>
            <a:ext cx="4900618" cy="529115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Выявить в былине «Садко» признаки волшебной сказки.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2.Выявить в былине «Садко» приметы  исторического времени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Сделать вывод..</a:t>
            </a: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 descr="http://www.byliny.ru/sites/default/files/ryabuwkin%20volga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057400"/>
            <a:ext cx="3576638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1198991789_1198914773_653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267200"/>
            <a:ext cx="4343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04800"/>
            <a:ext cx="8929718" cy="21336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Гипотеза: предположим, что в былине отражены черты сказочного жанра, и приметы исторического времени.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142984"/>
            <a:ext cx="4900618" cy="52149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0"/>
            <a:endParaRPr lang="ru-RU" dirty="0"/>
          </a:p>
        </p:txBody>
      </p:sp>
      <p:pic>
        <p:nvPicPr>
          <p:cNvPr id="7" name="Picture 7" descr="arieli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819400"/>
            <a:ext cx="3143272" cy="322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4114800" y="1828800"/>
            <a:ext cx="4572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</p:txBody>
      </p:sp>
      <p:pic>
        <p:nvPicPr>
          <p:cNvPr id="56324" name="Picture 4" descr="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524000"/>
            <a:ext cx="46482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 descr="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29200" y="1219200"/>
            <a:ext cx="4114799" cy="5486400"/>
          </a:xfrm>
          <a:noFill/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857875" y="1981200"/>
            <a:ext cx="26003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былине «Садко» отражены черты волшебной сказки и приметы исторического времени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Оцените работу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600200"/>
            <a:ext cx="6994525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Похвалите себя</a:t>
            </a:r>
          </a:p>
          <a:p>
            <a:pPr>
              <a:buFontTx/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Похвалите других</a:t>
            </a:r>
          </a:p>
          <a:p>
            <a:pPr>
              <a:buFontTx/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 доволен своей </a:t>
            </a:r>
          </a:p>
          <a:p>
            <a:pPr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Работой на уроке</a:t>
            </a:r>
          </a:p>
        </p:txBody>
      </p:sp>
      <p:pic>
        <p:nvPicPr>
          <p:cNvPr id="38916" name="Picture 4" descr="с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341438"/>
            <a:ext cx="1019175" cy="1095375"/>
          </a:xfrm>
          <a:prstGeom prst="rect">
            <a:avLst/>
          </a:prstGeom>
          <a:noFill/>
        </p:spPr>
      </p:pic>
      <p:pic>
        <p:nvPicPr>
          <p:cNvPr id="38917" name="Picture 5" descr="с1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708275"/>
            <a:ext cx="863600" cy="849313"/>
          </a:xfrm>
          <a:prstGeom prst="rect">
            <a:avLst/>
          </a:prstGeom>
          <a:noFill/>
        </p:spPr>
      </p:pic>
      <p:pic>
        <p:nvPicPr>
          <p:cNvPr id="38919" name="Picture 7" descr="с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114800"/>
            <a:ext cx="962025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143</TotalTime>
  <Words>309</Words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Былина «Садко»</vt:lpstr>
      <vt:lpstr>Слайд 2</vt:lpstr>
      <vt:lpstr>Первый сборник былин Кирши Данилова был издан в Москве                     в 1804г.</vt:lpstr>
      <vt:lpstr>Былины разделяют на два цикла:</vt:lpstr>
      <vt:lpstr>Цель: выявить черты сказочного жанра и приметы исторического времени в былине.  </vt:lpstr>
      <vt:lpstr>Гипотеза: предположим, что в былине отражены черты сказочного жанра, и приметы исторического времени.  </vt:lpstr>
      <vt:lpstr>Вывод:</vt:lpstr>
      <vt:lpstr>Оцените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Былина «Садко»</dc:title>
  <cp:lastModifiedBy>Пользователь</cp:lastModifiedBy>
  <cp:revision>19</cp:revision>
  <dcterms:modified xsi:type="dcterms:W3CDTF">2012-09-12T12:35:23Z</dcterms:modified>
</cp:coreProperties>
</file>