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59" r:id="rId3"/>
    <p:sldId id="261" r:id="rId4"/>
    <p:sldId id="260" r:id="rId5"/>
    <p:sldId id="263" r:id="rId6"/>
    <p:sldId id="262" r:id="rId7"/>
    <p:sldId id="265" r:id="rId8"/>
    <p:sldId id="266" r:id="rId9"/>
  </p:sldIdLst>
  <p:sldSz cx="6858000" cy="9144000" type="screen4x3"/>
  <p:notesSz cx="6858000" cy="9144000"/>
  <p:defaultTextStyle>
    <a:defPPr>
      <a:defRPr lang="ru-RU"/>
    </a:defPPr>
    <a:lvl1pPr marL="0" algn="l" defTabSz="914218" rtl="0" eaLnBrk="1" latinLnBrk="0" hangingPunct="1">
      <a:defRPr sz="1800" kern="1200">
        <a:solidFill>
          <a:schemeClr val="tx1"/>
        </a:solidFill>
        <a:latin typeface="+mn-lt"/>
        <a:ea typeface="+mn-ea"/>
        <a:cs typeface="+mn-cs"/>
      </a:defRPr>
    </a:lvl1pPr>
    <a:lvl2pPr marL="457108" algn="l" defTabSz="914218" rtl="0" eaLnBrk="1" latinLnBrk="0" hangingPunct="1">
      <a:defRPr sz="1800" kern="1200">
        <a:solidFill>
          <a:schemeClr val="tx1"/>
        </a:solidFill>
        <a:latin typeface="+mn-lt"/>
        <a:ea typeface="+mn-ea"/>
        <a:cs typeface="+mn-cs"/>
      </a:defRPr>
    </a:lvl2pPr>
    <a:lvl3pPr marL="914218" algn="l" defTabSz="914218" rtl="0" eaLnBrk="1" latinLnBrk="0" hangingPunct="1">
      <a:defRPr sz="1800" kern="1200">
        <a:solidFill>
          <a:schemeClr val="tx1"/>
        </a:solidFill>
        <a:latin typeface="+mn-lt"/>
        <a:ea typeface="+mn-ea"/>
        <a:cs typeface="+mn-cs"/>
      </a:defRPr>
    </a:lvl3pPr>
    <a:lvl4pPr marL="1371326" algn="l" defTabSz="914218" rtl="0" eaLnBrk="1" latinLnBrk="0" hangingPunct="1">
      <a:defRPr sz="1800" kern="1200">
        <a:solidFill>
          <a:schemeClr val="tx1"/>
        </a:solidFill>
        <a:latin typeface="+mn-lt"/>
        <a:ea typeface="+mn-ea"/>
        <a:cs typeface="+mn-cs"/>
      </a:defRPr>
    </a:lvl4pPr>
    <a:lvl5pPr marL="1828434" algn="l" defTabSz="914218" rtl="0" eaLnBrk="1" latinLnBrk="0" hangingPunct="1">
      <a:defRPr sz="1800" kern="1200">
        <a:solidFill>
          <a:schemeClr val="tx1"/>
        </a:solidFill>
        <a:latin typeface="+mn-lt"/>
        <a:ea typeface="+mn-ea"/>
        <a:cs typeface="+mn-cs"/>
      </a:defRPr>
    </a:lvl5pPr>
    <a:lvl6pPr marL="2285542" algn="l" defTabSz="914218" rtl="0" eaLnBrk="1" latinLnBrk="0" hangingPunct="1">
      <a:defRPr sz="1800" kern="1200">
        <a:solidFill>
          <a:schemeClr val="tx1"/>
        </a:solidFill>
        <a:latin typeface="+mn-lt"/>
        <a:ea typeface="+mn-ea"/>
        <a:cs typeface="+mn-cs"/>
      </a:defRPr>
    </a:lvl6pPr>
    <a:lvl7pPr marL="2742652" algn="l" defTabSz="914218" rtl="0" eaLnBrk="1" latinLnBrk="0" hangingPunct="1">
      <a:defRPr sz="1800" kern="1200">
        <a:solidFill>
          <a:schemeClr val="tx1"/>
        </a:solidFill>
        <a:latin typeface="+mn-lt"/>
        <a:ea typeface="+mn-ea"/>
        <a:cs typeface="+mn-cs"/>
      </a:defRPr>
    </a:lvl7pPr>
    <a:lvl8pPr marL="3199760" algn="l" defTabSz="914218" rtl="0" eaLnBrk="1" latinLnBrk="0" hangingPunct="1">
      <a:defRPr sz="1800" kern="1200">
        <a:solidFill>
          <a:schemeClr val="tx1"/>
        </a:solidFill>
        <a:latin typeface="+mn-lt"/>
        <a:ea typeface="+mn-ea"/>
        <a:cs typeface="+mn-cs"/>
      </a:defRPr>
    </a:lvl8pPr>
    <a:lvl9pPr marL="3656868" algn="l" defTabSz="914218"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578" y="170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70"/>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7C12A7D-EE92-4412-934A-16DDB91349D9}" type="datetimeFigureOut">
              <a:rPr lang="ru-RU" smtClean="0">
                <a:solidFill>
                  <a:prstClr val="black">
                    <a:tint val="75000"/>
                  </a:prstClr>
                </a:solidFill>
              </a:rPr>
              <a:pPr/>
              <a:t>08.10.2015</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30C0652C-EAC6-4E67-8B5C-B34E64CA016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466667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7C12A7D-EE92-4412-934A-16DDB91349D9}" type="datetimeFigureOut">
              <a:rPr lang="ru-RU" smtClean="0">
                <a:solidFill>
                  <a:prstClr val="black">
                    <a:tint val="75000"/>
                  </a:prstClr>
                </a:solidFill>
              </a:rPr>
              <a:pPr/>
              <a:t>08.10.2015</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30C0652C-EAC6-4E67-8B5C-B34E64CA016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999945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3729037" y="488951"/>
            <a:ext cx="1157288" cy="104013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57177" y="488951"/>
            <a:ext cx="3357563" cy="104013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7C12A7D-EE92-4412-934A-16DDB91349D9}" type="datetimeFigureOut">
              <a:rPr lang="ru-RU" smtClean="0">
                <a:solidFill>
                  <a:prstClr val="black">
                    <a:tint val="75000"/>
                  </a:prstClr>
                </a:solidFill>
              </a:rPr>
              <a:pPr/>
              <a:t>08.10.2015</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30C0652C-EAC6-4E67-8B5C-B34E64CA016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48242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7C12A7D-EE92-4412-934A-16DDB91349D9}" type="datetimeFigureOut">
              <a:rPr lang="ru-RU" smtClean="0">
                <a:solidFill>
                  <a:prstClr val="black">
                    <a:tint val="75000"/>
                  </a:prstClr>
                </a:solidFill>
              </a:rPr>
              <a:pPr/>
              <a:t>08.10.2015</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30C0652C-EAC6-4E67-8B5C-B34E64CA016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23925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21"/>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7C12A7D-EE92-4412-934A-16DDB91349D9}" type="datetimeFigureOut">
              <a:rPr lang="ru-RU" smtClean="0">
                <a:solidFill>
                  <a:prstClr val="black">
                    <a:tint val="75000"/>
                  </a:prstClr>
                </a:solidFill>
              </a:rPr>
              <a:pPr/>
              <a:t>08.10.2015</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30C0652C-EAC6-4E67-8B5C-B34E64CA016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98041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57177"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628902"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7C12A7D-EE92-4412-934A-16DDB91349D9}" type="datetimeFigureOut">
              <a:rPr lang="ru-RU" smtClean="0">
                <a:solidFill>
                  <a:prstClr val="black">
                    <a:tint val="75000"/>
                  </a:prstClr>
                </a:solidFill>
              </a:rPr>
              <a:pPr/>
              <a:t>08.10.2015</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30C0652C-EAC6-4E67-8B5C-B34E64CA016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9285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71"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483771"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7C12A7D-EE92-4412-934A-16DDB91349D9}" type="datetimeFigureOut">
              <a:rPr lang="ru-RU" smtClean="0">
                <a:solidFill>
                  <a:prstClr val="black">
                    <a:tint val="75000"/>
                  </a:prstClr>
                </a:solidFill>
              </a:rPr>
              <a:pPr/>
              <a:t>08.10.2015</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30C0652C-EAC6-4E67-8B5C-B34E64CA016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000623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7C12A7D-EE92-4412-934A-16DDB91349D9}" type="datetimeFigureOut">
              <a:rPr lang="ru-RU" smtClean="0">
                <a:solidFill>
                  <a:prstClr val="black">
                    <a:tint val="75000"/>
                  </a:prstClr>
                </a:solidFill>
              </a:rPr>
              <a:pPr/>
              <a:t>08.10.2015</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30C0652C-EAC6-4E67-8B5C-B34E64CA016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596004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7C12A7D-EE92-4412-934A-16DDB91349D9}" type="datetimeFigureOut">
              <a:rPr lang="ru-RU" smtClean="0">
                <a:solidFill>
                  <a:prstClr val="black">
                    <a:tint val="75000"/>
                  </a:prstClr>
                </a:solidFill>
              </a:rPr>
              <a:pPr/>
              <a:t>08.10.2015</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30C0652C-EAC6-4E67-8B5C-B34E64CA016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15181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2" y="364067"/>
            <a:ext cx="2256235" cy="154940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681289" y="364070"/>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2" y="1913470"/>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7C12A7D-EE92-4412-934A-16DDB91349D9}" type="datetimeFigureOut">
              <a:rPr lang="ru-RU" smtClean="0">
                <a:solidFill>
                  <a:prstClr val="black">
                    <a:tint val="75000"/>
                  </a:prstClr>
                </a:solidFill>
              </a:rPr>
              <a:pPr/>
              <a:t>08.10.2015</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30C0652C-EAC6-4E67-8B5C-B34E64CA016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82168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1"/>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7C12A7D-EE92-4412-934A-16DDB91349D9}" type="datetimeFigureOut">
              <a:rPr lang="ru-RU" smtClean="0">
                <a:solidFill>
                  <a:prstClr val="black">
                    <a:tint val="75000"/>
                  </a:prstClr>
                </a:solidFill>
              </a:rPr>
              <a:pPr/>
              <a:t>08.10.2015</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30C0652C-EAC6-4E67-8B5C-B34E64CA0169}"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668357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48361"/>
            <a:fld id="{47C12A7D-EE92-4412-934A-16DDB91349D9}" type="datetimeFigureOut">
              <a:rPr lang="ru-RU" smtClean="0">
                <a:solidFill>
                  <a:prstClr val="black">
                    <a:tint val="75000"/>
                  </a:prstClr>
                </a:solidFill>
              </a:rPr>
              <a:pPr defTabSz="948361"/>
              <a:t>08.10.2015</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48361"/>
            <a:endParaRPr lang="ru-RU">
              <a:solidFill>
                <a:prstClr val="black">
                  <a:tint val="75000"/>
                </a:prstClr>
              </a:solidFill>
            </a:endParaRPr>
          </a:p>
        </p:txBody>
      </p:sp>
      <p:sp>
        <p:nvSpPr>
          <p:cNvPr id="6" name="Номер слайда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48361"/>
            <a:fld id="{30C0652C-EAC6-4E67-8B5C-B34E64CA0169}" type="slidenum">
              <a:rPr lang="ru-RU" smtClean="0">
                <a:solidFill>
                  <a:prstClr val="black">
                    <a:tint val="75000"/>
                  </a:prstClr>
                </a:solidFill>
              </a:rPr>
              <a:pPr defTabSz="948361"/>
              <a:t>‹#›</a:t>
            </a:fld>
            <a:endParaRPr lang="ru-RU">
              <a:solidFill>
                <a:prstClr val="black">
                  <a:tint val="75000"/>
                </a:prstClr>
              </a:solidFill>
            </a:endParaRPr>
          </a:p>
        </p:txBody>
      </p:sp>
    </p:spTree>
    <p:extLst>
      <p:ext uri="{BB962C8B-B14F-4D97-AF65-F5344CB8AC3E}">
        <p14:creationId xmlns:p14="http://schemas.microsoft.com/office/powerpoint/2010/main" val="107902246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8" name="Picture 4" descr="C:\Users\Евгений\Desktop\330026694634_1cd477d48313вас.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88" y="3"/>
            <a:ext cx="6896888" cy="9206684"/>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Евгений\Desktop\11(2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4201" y="3334127"/>
            <a:ext cx="4404628" cy="2929575"/>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241490" y="1055754"/>
            <a:ext cx="5263439" cy="2298049"/>
          </a:xfrm>
          <a:prstGeom prst="rect">
            <a:avLst/>
          </a:prstGeom>
        </p:spPr>
        <p:txBody>
          <a:bodyPr wrap="square" lIns="81264" tIns="40632" rIns="81264" bIns="40632">
            <a:spAutoFit/>
          </a:bodyPr>
          <a:lstStyle/>
          <a:p>
            <a:pPr algn="ctr" defTabSz="812638" fontAlgn="base">
              <a:spcBef>
                <a:spcPct val="0"/>
              </a:spcBef>
              <a:spcAft>
                <a:spcPct val="0"/>
              </a:spcAft>
            </a:pPr>
            <a:r>
              <a:rPr lang="ru-RU" sz="4800" b="1" dirty="0" smtClean="0">
                <a:solidFill>
                  <a:srgbClr val="800000"/>
                </a:solidFill>
                <a:latin typeface="Comic Sans MS" pitchFamily="66" charset="0"/>
                <a:ea typeface="Times New Roman" pitchFamily="18" charset="0"/>
                <a:cs typeface="Arial" pitchFamily="34" charset="0"/>
              </a:rPr>
              <a:t>Играем</a:t>
            </a:r>
          </a:p>
          <a:p>
            <a:pPr algn="ctr" defTabSz="812638" fontAlgn="base">
              <a:spcBef>
                <a:spcPct val="0"/>
              </a:spcBef>
              <a:spcAft>
                <a:spcPct val="0"/>
              </a:spcAft>
            </a:pPr>
            <a:r>
              <a:rPr lang="ru-RU" sz="4800" b="1" dirty="0" smtClean="0">
                <a:solidFill>
                  <a:srgbClr val="800000"/>
                </a:solidFill>
                <a:latin typeface="Comic Sans MS" pitchFamily="66" charset="0"/>
                <a:ea typeface="Times New Roman" pitchFamily="18" charset="0"/>
                <a:cs typeface="Arial" pitchFamily="34" charset="0"/>
              </a:rPr>
              <a:t> и </a:t>
            </a:r>
          </a:p>
          <a:p>
            <a:pPr algn="ctr" defTabSz="812638" fontAlgn="base">
              <a:spcBef>
                <a:spcPct val="0"/>
              </a:spcBef>
              <a:spcAft>
                <a:spcPct val="0"/>
              </a:spcAft>
            </a:pPr>
            <a:r>
              <a:rPr lang="ru-RU" sz="4800" b="1" dirty="0" smtClean="0">
                <a:solidFill>
                  <a:srgbClr val="800000"/>
                </a:solidFill>
                <a:latin typeface="Comic Sans MS" pitchFamily="66" charset="0"/>
                <a:ea typeface="Times New Roman" pitchFamily="18" charset="0"/>
                <a:cs typeface="Arial" pitchFamily="34" charset="0"/>
              </a:rPr>
              <a:t>считаем</a:t>
            </a:r>
            <a:endParaRPr lang="ru-RU" sz="4800" b="1" dirty="0">
              <a:solidFill>
                <a:srgbClr val="800000"/>
              </a:solidFill>
              <a:latin typeface="Comic Sans MS" pitchFamily="66" charset="0"/>
              <a:ea typeface="Times New Roman" pitchFamily="18" charset="0"/>
              <a:cs typeface="Arial" pitchFamily="34" charset="0"/>
            </a:endParaRPr>
          </a:p>
        </p:txBody>
      </p:sp>
      <p:pic>
        <p:nvPicPr>
          <p:cNvPr id="5" name="Picture 4" descr="C:\Users\Евгений\Desktop\hello_html_24687d78.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1826" y="928161"/>
            <a:ext cx="2156074" cy="2156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88400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8" name="Picture 4" descr="C:\Users\Евгений\Desktop\330026694634_1cd477d48313вас.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88" y="3"/>
            <a:ext cx="6896888" cy="9206684"/>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476674" y="738131"/>
            <a:ext cx="4549931" cy="574500"/>
          </a:xfrm>
          <a:prstGeom prst="rect">
            <a:avLst/>
          </a:prstGeom>
        </p:spPr>
        <p:txBody>
          <a:bodyPr wrap="none" lIns="81264" tIns="40632" rIns="81264" bIns="40632">
            <a:spAutoFit/>
          </a:bodyPr>
          <a:lstStyle/>
          <a:p>
            <a:pPr defTabSz="812638" fontAlgn="base">
              <a:spcBef>
                <a:spcPct val="0"/>
              </a:spcBef>
              <a:spcAft>
                <a:spcPct val="0"/>
              </a:spcAft>
            </a:pPr>
            <a:r>
              <a:rPr lang="ru-RU" sz="3200" b="1" dirty="0" smtClean="0">
                <a:solidFill>
                  <a:srgbClr val="800000"/>
                </a:solidFill>
                <a:latin typeface="Comic Sans MS" pitchFamily="66" charset="0"/>
                <a:ea typeface="Times New Roman" pitchFamily="18" charset="0"/>
                <a:cs typeface="Arial" pitchFamily="34" charset="0"/>
              </a:rPr>
              <a:t>Уважаемые родители</a:t>
            </a:r>
            <a:endParaRPr lang="ru-RU" b="1" dirty="0">
              <a:solidFill>
                <a:srgbClr val="800000"/>
              </a:solidFill>
              <a:latin typeface="Comic Sans MS" pitchFamily="66" charset="0"/>
              <a:ea typeface="Times New Roman" pitchFamily="18" charset="0"/>
              <a:cs typeface="Arial" pitchFamily="34" charset="0"/>
            </a:endParaRPr>
          </a:p>
        </p:txBody>
      </p:sp>
      <p:sp>
        <p:nvSpPr>
          <p:cNvPr id="5" name="Прямоугольник 4"/>
          <p:cNvSpPr/>
          <p:nvPr/>
        </p:nvSpPr>
        <p:spPr>
          <a:xfrm>
            <a:off x="476672" y="1312629"/>
            <a:ext cx="6048672" cy="7017307"/>
          </a:xfrm>
          <a:prstGeom prst="rect">
            <a:avLst/>
          </a:prstGeom>
        </p:spPr>
        <p:txBody>
          <a:bodyPr wrap="square">
            <a:spAutoFit/>
          </a:bodyPr>
          <a:lstStyle/>
          <a:p>
            <a:r>
              <a:rPr lang="ru-RU" dirty="0" smtClean="0"/>
              <a:t>Любому человеку жизненно важно научиться ориентироваться во времени.  У маленьких детей существуют трудности восприятия времени и временных отношений. Трудности эти связаны как со специфическими особенностями времени: текучесть, необратимость, отсутствие наглядных форм («невидимо» и «не слышимо»), - так и особенностями детского мышления. Меры времени (секунда, минута, час, сутки, неделя, месяц, год, век) представляют определенную систему временных эталонов, в которой каждая мера складывается из единиц предыдущей и служит основанием для построения последующей. Поэтому знакомство ребенка с единицами времени должно осуществляться в строгой системе и последовательности.</a:t>
            </a:r>
          </a:p>
          <a:p>
            <a:r>
              <a:rPr lang="ru-RU" dirty="0" smtClean="0"/>
              <a:t>Что же может и должен знать о времени ребенок средней группы? Первая  единица измерения, с которой надо познакомить малыша, - это сутки. Время суток дети различают по изменению своей деятельности и деятельности взрослого. Самых маленьких детей (еще до 3-х лет ) надо учить различать время суток  и называть их: утро, день, вечер, ночь. Лучше начинать с контрастных частей суток: день – ночь, утро – вечер, затем уже познакомить со смешанными частями суток: утро – день, вечер – ночь.</a:t>
            </a:r>
          </a:p>
          <a:p>
            <a:endParaRPr lang="ru-RU" dirty="0"/>
          </a:p>
        </p:txBody>
      </p:sp>
    </p:spTree>
    <p:extLst>
      <p:ext uri="{BB962C8B-B14F-4D97-AF65-F5344CB8AC3E}">
        <p14:creationId xmlns:p14="http://schemas.microsoft.com/office/powerpoint/2010/main" val="1851793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8" name="Picture 4" descr="C:\Users\Евгений\Desktop\330026694634_1cd477d48313вас.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88" y="3"/>
            <a:ext cx="6896888" cy="9206684"/>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188640" y="539552"/>
            <a:ext cx="6480720" cy="7848302"/>
          </a:xfrm>
          <a:prstGeom prst="rect">
            <a:avLst/>
          </a:prstGeom>
        </p:spPr>
        <p:txBody>
          <a:bodyPr wrap="square">
            <a:spAutoFit/>
          </a:bodyPr>
          <a:lstStyle/>
          <a:p>
            <a:r>
              <a:rPr lang="ru-RU" dirty="0" smtClean="0"/>
              <a:t>В повседневной жизни взрослому надо чаще использовать названия частей суток, а также давать конкретные характеристики временных отрезков. Например: «Сейчас утро. Мы сделали гимнастику,  оделись, умылись и теперь будем завтракать».</a:t>
            </a:r>
          </a:p>
          <a:p>
            <a:r>
              <a:rPr lang="ru-RU" dirty="0" smtClean="0"/>
              <a:t>     После того как ребенок научился различать и называть части суток и их смену, вводятся такие понятия, как «сегодня», «вчера», «завтра». На основе ознакомления с сутками ребенку надо объяснить, что смена суток  происходит ночью, те сутки, которые мы ждем, называются «завтра», а те сутки, которые прошли, называются «вчера».</a:t>
            </a:r>
          </a:p>
          <a:p>
            <a:r>
              <a:rPr lang="ru-RU" dirty="0" smtClean="0"/>
              <a:t> Для  лучшего закрепления и усвоения этих понятий можно использовать следующие  игры:</a:t>
            </a:r>
          </a:p>
          <a:p>
            <a:r>
              <a:rPr lang="ru-RU" dirty="0" smtClean="0"/>
              <a:t>1. Игра «НАЗОВИ СОСЕДЕЙ».</a:t>
            </a:r>
          </a:p>
          <a:p>
            <a:r>
              <a:rPr lang="ru-RU" dirty="0" smtClean="0"/>
              <a:t>Взрослый говорит задание: «Назови соседей утра.» За каждый неправильный ответ с играющего берется фант.</a:t>
            </a:r>
          </a:p>
          <a:p>
            <a:r>
              <a:rPr lang="ru-RU" dirty="0" smtClean="0"/>
              <a:t>2.  Игра «ЧАСТИ СУТОК».</a:t>
            </a:r>
          </a:p>
          <a:p>
            <a:r>
              <a:rPr lang="ru-RU" dirty="0" smtClean="0"/>
              <a:t>     Ребенку дается 4 картинки (утро, день, вечер, ночь), на которых изображена природа, а у взрослого подборка стихов о разных частях суток. Взрослый читает стихотворение, а ребенок,  прослушав его, показывает картинку, на которой изображена часть суток о которой прочитали.</a:t>
            </a:r>
          </a:p>
          <a:p>
            <a:r>
              <a:rPr lang="ru-RU" dirty="0" smtClean="0"/>
              <a:t>3. Игра «ЧТО МЫ ДЕЛАЛИ».</a:t>
            </a:r>
          </a:p>
          <a:p>
            <a:r>
              <a:rPr lang="ru-RU" dirty="0" smtClean="0"/>
              <a:t>    Взрослый говорит предложение – задание: «Покажите, что вы делали утром». Дети изображают разные действия, но не называют их. Взрослый (или ведущий ребенок) должен угадать, что они изображают.</a:t>
            </a:r>
          </a:p>
          <a:p>
            <a:endParaRPr lang="ru-RU" dirty="0"/>
          </a:p>
        </p:txBody>
      </p:sp>
    </p:spTree>
    <p:extLst>
      <p:ext uri="{BB962C8B-B14F-4D97-AF65-F5344CB8AC3E}">
        <p14:creationId xmlns:p14="http://schemas.microsoft.com/office/powerpoint/2010/main" val="1942303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8" name="Picture 4" descr="C:\Users\Евгений\Desktop\330026694634_1cd477d48313вас.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88" y="1222"/>
            <a:ext cx="6896888" cy="9206684"/>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177686" y="827587"/>
            <a:ext cx="6669360" cy="6740307"/>
          </a:xfrm>
          <a:prstGeom prst="rect">
            <a:avLst/>
          </a:prstGeom>
        </p:spPr>
        <p:txBody>
          <a:bodyPr wrap="square">
            <a:spAutoFit/>
          </a:bodyPr>
          <a:lstStyle/>
          <a:p>
            <a:r>
              <a:rPr lang="ru-RU" dirty="0" smtClean="0"/>
              <a:t>Такую же игру можно провести со словами «вчера», «сегодня», «завтра».</a:t>
            </a:r>
          </a:p>
          <a:p>
            <a:r>
              <a:rPr lang="ru-RU" dirty="0" smtClean="0"/>
              <a:t>4.  Игра «ВЧЕРА, СЕГОДНЯ, ЗАВТРА».</a:t>
            </a:r>
          </a:p>
          <a:p>
            <a:r>
              <a:rPr lang="ru-RU" dirty="0" smtClean="0"/>
              <a:t>     Взрослый бросает мяч ребенку (или нескольким), говоря короткую фразу: «Мы рисовали…», поймавший ребенок отвечает как бы заканчивая фразу и отвечая на вопрос «когда»?</a:t>
            </a:r>
          </a:p>
          <a:p>
            <a:r>
              <a:rPr lang="ru-RU" dirty="0" smtClean="0"/>
              <a:t>Пример:</a:t>
            </a:r>
          </a:p>
          <a:p>
            <a:r>
              <a:rPr lang="ru-RU" dirty="0" smtClean="0"/>
              <a:t>Мы пойдем гулять в парк…(сегодня).</a:t>
            </a:r>
          </a:p>
          <a:p>
            <a:r>
              <a:rPr lang="ru-RU" dirty="0" smtClean="0"/>
              <a:t>Мы навещали бабушку… (вчера).</a:t>
            </a:r>
          </a:p>
          <a:p>
            <a:r>
              <a:rPr lang="ru-RU" dirty="0" smtClean="0"/>
              <a:t>Мы будем читать книгу… (завтра). И т.д.</a:t>
            </a:r>
          </a:p>
          <a:p>
            <a:r>
              <a:rPr lang="ru-RU" dirty="0" smtClean="0"/>
              <a:t>5. Задание – игра «ЧТО БЫЛО, ЕСТЬ И БУДЕТ».</a:t>
            </a:r>
          </a:p>
          <a:p>
            <a:r>
              <a:rPr lang="ru-RU" dirty="0" smtClean="0"/>
              <a:t>    Взрослый и ребенок по очереди составляют рассказы. Их содержание может быть как реальным, так и вымышленным.</a:t>
            </a:r>
          </a:p>
          <a:p>
            <a:r>
              <a:rPr lang="ru-RU" dirty="0" smtClean="0"/>
              <a:t>Темы рассказов:</a:t>
            </a:r>
          </a:p>
          <a:p>
            <a:r>
              <a:rPr lang="ru-RU" dirty="0" smtClean="0"/>
              <a:t>1.Что со мной было вчера.</a:t>
            </a:r>
          </a:p>
          <a:p>
            <a:r>
              <a:rPr lang="ru-RU" dirty="0" smtClean="0"/>
              <a:t>2. Что я делал сегодня.</a:t>
            </a:r>
          </a:p>
          <a:p>
            <a:r>
              <a:rPr lang="ru-RU" dirty="0" smtClean="0"/>
              <a:t>3.Что со мной случится завтра. (и т.д.)</a:t>
            </a:r>
          </a:p>
          <a:p>
            <a:r>
              <a:rPr lang="ru-RU" dirty="0" smtClean="0"/>
              <a:t>      Вот такие игры и упражнения можно организовать с детьми, а можно их придумать самим. Еще можно проводить путешествия – прогулки с ребенком в разные части суток, обращая внимание ребенка на изменения положения солнца, разный цвет неба, на действия людей. После прогулки предложить ребенку нарисовать увиденное или услышанное утром (вечером).</a:t>
            </a:r>
          </a:p>
          <a:p>
            <a:r>
              <a:rPr lang="ru-RU" dirty="0" smtClean="0"/>
              <a:t>                      (материал по средней группе)</a:t>
            </a:r>
            <a:endParaRPr lang="ru-RU" dirty="0"/>
          </a:p>
        </p:txBody>
      </p:sp>
    </p:spTree>
    <p:extLst>
      <p:ext uri="{BB962C8B-B14F-4D97-AF65-F5344CB8AC3E}">
        <p14:creationId xmlns:p14="http://schemas.microsoft.com/office/powerpoint/2010/main" val="837357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1027" name="Picture 3" descr="C:\Users\Евгений\Desktop\11(2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4200" y="4932042"/>
            <a:ext cx="4945950" cy="328961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Евгений\Desktop\hello_html_24687d7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824" y="467546"/>
            <a:ext cx="2616692" cy="2616692"/>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1837971" y="2246740"/>
            <a:ext cx="5263439" cy="2852047"/>
          </a:xfrm>
          <a:prstGeom prst="rect">
            <a:avLst/>
          </a:prstGeom>
        </p:spPr>
        <p:txBody>
          <a:bodyPr wrap="square" lIns="81264" tIns="40632" rIns="81264" bIns="40632">
            <a:spAutoFit/>
          </a:bodyPr>
          <a:lstStyle/>
          <a:p>
            <a:pPr algn="ctr" defTabSz="812638" fontAlgn="base">
              <a:spcBef>
                <a:spcPct val="0"/>
              </a:spcBef>
              <a:spcAft>
                <a:spcPct val="0"/>
              </a:spcAft>
            </a:pPr>
            <a:r>
              <a:rPr lang="ru-RU" sz="6000" b="1" dirty="0" smtClean="0">
                <a:solidFill>
                  <a:srgbClr val="800000"/>
                </a:solidFill>
                <a:latin typeface="Comic Sans MS" pitchFamily="66" charset="0"/>
                <a:ea typeface="Times New Roman" pitchFamily="18" charset="0"/>
                <a:cs typeface="Arial" pitchFamily="34" charset="0"/>
              </a:rPr>
              <a:t>Играем</a:t>
            </a:r>
          </a:p>
          <a:p>
            <a:pPr algn="ctr" defTabSz="812638" fontAlgn="base">
              <a:spcBef>
                <a:spcPct val="0"/>
              </a:spcBef>
              <a:spcAft>
                <a:spcPct val="0"/>
              </a:spcAft>
            </a:pPr>
            <a:r>
              <a:rPr lang="ru-RU" sz="6000" b="1" dirty="0" smtClean="0">
                <a:solidFill>
                  <a:srgbClr val="800000"/>
                </a:solidFill>
                <a:latin typeface="Comic Sans MS" pitchFamily="66" charset="0"/>
                <a:ea typeface="Times New Roman" pitchFamily="18" charset="0"/>
                <a:cs typeface="Arial" pitchFamily="34" charset="0"/>
              </a:rPr>
              <a:t> и </a:t>
            </a:r>
          </a:p>
          <a:p>
            <a:pPr algn="ctr" defTabSz="812638" fontAlgn="base">
              <a:spcBef>
                <a:spcPct val="0"/>
              </a:spcBef>
              <a:spcAft>
                <a:spcPct val="0"/>
              </a:spcAft>
            </a:pPr>
            <a:r>
              <a:rPr lang="ru-RU" sz="6000" b="1" dirty="0" smtClean="0">
                <a:solidFill>
                  <a:srgbClr val="800000"/>
                </a:solidFill>
                <a:latin typeface="Comic Sans MS" pitchFamily="66" charset="0"/>
                <a:ea typeface="Times New Roman" pitchFamily="18" charset="0"/>
                <a:cs typeface="Arial" pitchFamily="34" charset="0"/>
              </a:rPr>
              <a:t>считаем</a:t>
            </a:r>
            <a:endParaRPr lang="ru-RU" sz="6000" b="1" dirty="0">
              <a:solidFill>
                <a:srgbClr val="800000"/>
              </a:solidFill>
              <a:latin typeface="Comic Sans MS" pitchFamily="66" charset="0"/>
              <a:ea typeface="Times New Roman" pitchFamily="18" charset="0"/>
              <a:cs typeface="Arial" pitchFamily="34" charset="0"/>
            </a:endParaRPr>
          </a:p>
        </p:txBody>
      </p:sp>
    </p:spTree>
    <p:extLst>
      <p:ext uri="{BB962C8B-B14F-4D97-AF65-F5344CB8AC3E}">
        <p14:creationId xmlns:p14="http://schemas.microsoft.com/office/powerpoint/2010/main" val="3586305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Евгений\Desktop\955ea57d313eaa89b60f8ff4024e708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89042" y="517261"/>
            <a:ext cx="2952328" cy="1849107"/>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Евгений\Desktop\783_zoom.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77073" y="6455341"/>
            <a:ext cx="2648474" cy="2688663"/>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332656" y="251524"/>
            <a:ext cx="6408712" cy="8679299"/>
          </a:xfrm>
          <a:prstGeom prst="rect">
            <a:avLst/>
          </a:prstGeom>
        </p:spPr>
        <p:txBody>
          <a:bodyPr wrap="square">
            <a:spAutoFit/>
          </a:bodyPr>
          <a:lstStyle/>
          <a:p>
            <a:pPr algn="ctr"/>
            <a:r>
              <a:rPr lang="ru-RU" sz="1600" b="1" dirty="0" smtClean="0">
                <a:solidFill>
                  <a:srgbClr val="FF0000"/>
                </a:solidFill>
              </a:rPr>
              <a:t>Уважаемые родители!</a:t>
            </a:r>
          </a:p>
          <a:p>
            <a:r>
              <a:rPr lang="ru-RU" sz="1600" dirty="0" smtClean="0"/>
              <a:t>Обучению дошкольников началам </a:t>
            </a:r>
          </a:p>
          <a:p>
            <a:r>
              <a:rPr lang="ru-RU" sz="1600" dirty="0" smtClean="0"/>
              <a:t>математики должно отводиться</a:t>
            </a:r>
          </a:p>
          <a:p>
            <a:r>
              <a:rPr lang="ru-RU" sz="1600" dirty="0" smtClean="0"/>
              <a:t> важное место.  Взрослые зачастую </a:t>
            </a:r>
          </a:p>
          <a:p>
            <a:r>
              <a:rPr lang="ru-RU" sz="1600" dirty="0" smtClean="0"/>
              <a:t>спешат дать ребенку набор готовых</a:t>
            </a:r>
          </a:p>
          <a:p>
            <a:r>
              <a:rPr lang="ru-RU" sz="1600" dirty="0" smtClean="0"/>
              <a:t> знаний, суждений, который он впитывает</a:t>
            </a:r>
          </a:p>
          <a:p>
            <a:r>
              <a:rPr lang="ru-RU" sz="1600" dirty="0" smtClean="0"/>
              <a:t> как губка, например, научить ребенка</a:t>
            </a:r>
          </a:p>
          <a:p>
            <a:r>
              <a:rPr lang="ru-RU" sz="1600" dirty="0" smtClean="0"/>
              <a:t> считать до 100, и. т. д, не овладев </a:t>
            </a:r>
          </a:p>
          <a:p>
            <a:r>
              <a:rPr lang="ru-RU" sz="1600" dirty="0" smtClean="0"/>
              <a:t>полным знанием в пределах 10. Однако</a:t>
            </a:r>
          </a:p>
          <a:p>
            <a:r>
              <a:rPr lang="ru-RU" sz="1600" dirty="0" smtClean="0"/>
              <a:t> всегда ли это дает ожидаемый результат? </a:t>
            </a:r>
          </a:p>
          <a:p>
            <a:r>
              <a:rPr lang="ru-RU" sz="1600" dirty="0" smtClean="0"/>
              <a:t>Основное усилие и педагогов и родителей должно быть направлено на то, чтобы воспитать у дошкольника потребность испытывать интерес к самому процессу познания, к преодолению трудностей, к самостоятельному поиску решений. Важно воспитать и привить интерес к математике.</a:t>
            </a:r>
          </a:p>
          <a:p>
            <a:r>
              <a:rPr lang="ru-RU" sz="1600" dirty="0" smtClean="0"/>
              <a:t>Вместе с тем принципиально важно, чтобы математика вошла в жизнь детей не как теория, а как знакомство с интересным новым явлением окружающего мира. Весь процесс обучения должен быть настроен на как можно более раннее возникновение «почему?». Это возникновение интереса к процессу, к причине, первые «открытия», горящие глаза, и желание узнать «еще и еще». Здесь закладывается мотивационная база дальнейшего развития личности, формируется познавательный интерес, желание узнать что-то новое.</a:t>
            </a:r>
          </a:p>
          <a:p>
            <a:r>
              <a:rPr lang="ru-RU" sz="1600" dirty="0" smtClean="0"/>
              <a:t>Черпать свои знания по математике ребенок должен не только с занятий по математике в детском саду, но и из своей повседневной жизни, из наблюдений за явлениями окружающего его мира.</a:t>
            </a:r>
          </a:p>
          <a:p>
            <a:r>
              <a:rPr lang="ru-RU" sz="1600" dirty="0" smtClean="0"/>
              <a:t> Здесь на первое место выходите вы,</a:t>
            </a:r>
          </a:p>
          <a:p>
            <a:r>
              <a:rPr lang="ru-RU" sz="1600" dirty="0" smtClean="0"/>
              <a:t> родители ребенка.</a:t>
            </a:r>
          </a:p>
          <a:p>
            <a:r>
              <a:rPr lang="ru-RU" sz="1600" dirty="0" smtClean="0"/>
              <a:t> Здесь ваша помощь неоценима. </a:t>
            </a:r>
          </a:p>
          <a:p>
            <a:r>
              <a:rPr lang="ru-RU" sz="1600" dirty="0" smtClean="0"/>
              <a:t>Мамам и папам, бабушкам и дедушкам </a:t>
            </a:r>
          </a:p>
          <a:p>
            <a:r>
              <a:rPr lang="ru-RU" sz="1600" dirty="0" smtClean="0"/>
              <a:t>хочу напомнить, что принудительное </a:t>
            </a:r>
          </a:p>
          <a:p>
            <a:r>
              <a:rPr lang="ru-RU" sz="1600" dirty="0" smtClean="0"/>
              <a:t>обучение бесполезно и даже вредно. </a:t>
            </a:r>
          </a:p>
          <a:p>
            <a:r>
              <a:rPr lang="ru-RU" sz="1600" dirty="0" smtClean="0"/>
              <a:t>Выполнение заданий должно начинаться</a:t>
            </a:r>
          </a:p>
          <a:p>
            <a:r>
              <a:rPr lang="ru-RU" sz="1600" dirty="0" smtClean="0"/>
              <a:t> с предложения: «Поиграем?».</a:t>
            </a:r>
          </a:p>
          <a:p>
            <a:endParaRPr lang="ru-RU" sz="1400" dirty="0"/>
          </a:p>
        </p:txBody>
      </p:sp>
    </p:spTree>
    <p:extLst>
      <p:ext uri="{BB962C8B-B14F-4D97-AF65-F5344CB8AC3E}">
        <p14:creationId xmlns:p14="http://schemas.microsoft.com/office/powerpoint/2010/main" val="11158037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Евгений\Desktop\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69160" y="6993367"/>
            <a:ext cx="1988840" cy="198884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C:\Users\Евгений\Desktop\0002-007-Interesnye-fakty-o-matematike.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17767" y="251522"/>
            <a:ext cx="2140235" cy="1158841"/>
          </a:xfrm>
          <a:prstGeom prst="rect">
            <a:avLst/>
          </a:prstGeom>
          <a:noFill/>
          <a:extLst>
            <a:ext uri="{909E8E84-426E-40DD-AFC4-6F175D3DCCD1}">
              <a14:hiddenFill xmlns:a14="http://schemas.microsoft.com/office/drawing/2010/main">
                <a:solidFill>
                  <a:srgbClr val="FFFFFF"/>
                </a:solidFill>
              </a14:hiddenFill>
            </a:ext>
          </a:extLst>
        </p:spPr>
      </p:pic>
      <p:sp>
        <p:nvSpPr>
          <p:cNvPr id="4" name="Прямоугольник 3"/>
          <p:cNvSpPr/>
          <p:nvPr/>
        </p:nvSpPr>
        <p:spPr>
          <a:xfrm>
            <a:off x="332656" y="251522"/>
            <a:ext cx="6336704" cy="8710077"/>
          </a:xfrm>
          <a:prstGeom prst="rect">
            <a:avLst/>
          </a:prstGeom>
        </p:spPr>
        <p:txBody>
          <a:bodyPr wrap="square">
            <a:spAutoFit/>
          </a:bodyPr>
          <a:lstStyle/>
          <a:p>
            <a:r>
              <a:rPr lang="ru-RU" sz="1600" dirty="0" smtClean="0"/>
              <a:t>Обсуждение заданий следует начинать тогда, когда </a:t>
            </a:r>
          </a:p>
          <a:p>
            <a:r>
              <a:rPr lang="ru-RU" sz="1600" dirty="0" smtClean="0"/>
              <a:t>малыш не очень возбужден и не занят каким либо</a:t>
            </a:r>
          </a:p>
          <a:p>
            <a:r>
              <a:rPr lang="ru-RU" sz="1600" dirty="0" smtClean="0"/>
              <a:t> интересным делом: ведь ему предлагают поиграть,</a:t>
            </a:r>
          </a:p>
          <a:p>
            <a:r>
              <a:rPr lang="ru-RU" sz="1600" dirty="0" smtClean="0"/>
              <a:t> а игра - дело добровольное!</a:t>
            </a:r>
          </a:p>
          <a:p>
            <a:r>
              <a:rPr lang="ru-RU" sz="1600" dirty="0" smtClean="0"/>
              <a:t>Пожертвуйте ребенку немного своего времени по дороге в детский сад или домой, на кухне, на прогулке и даже в магазине, когда одеваетесь на прогулку и. т. д, ведь в программе по ФЭМП для детских садов выделены основные темы «Количество и счет», «Величина», «Форма», «Ориентировка в пространстве и времени». Согласитесь, всем этим понятиям вы можете уделить внимание и в повседневной жизни.</a:t>
            </a:r>
          </a:p>
          <a:p>
            <a:r>
              <a:rPr lang="ru-RU" sz="1600" dirty="0" smtClean="0"/>
              <a:t>Обращайте внимание детей на форму различных предметов в окружающем мире, их количество. Например, тарелки круглые, скатерть квадратная, часы круглые. Спросите, какую фигуру по форме напоминает тот или иной предмет. Выбери предмет похожий по форме на ту или иную фигуру. Поставьте чашки, спросите, сколько нужно поставить тарелок, положить ложек, вилок, если будут обедать 3 или 4 человека. С какой стороны должна лежать ложка, вилка. Принесли домой фрукты, яблоки и груши. Спросите, чего больше? Что для этого нужно сделать. Если пересчитать, то можно сравнить числа (груш больше, их 5, а яблок меньше, их 4.) Варите суп, спросите, какое количество овощей пошло, какой они формы, величины. Построил ваш ребенок 2 башенки, домики, спросите какой выше, ниже.</a:t>
            </a:r>
          </a:p>
          <a:p>
            <a:r>
              <a:rPr lang="ru-RU" sz="1600" b="1" dirty="0" smtClean="0"/>
              <a:t>По дороге в детский сад или домой рассматривайте деревья </a:t>
            </a:r>
            <a:r>
              <a:rPr lang="ru-RU" sz="1600" dirty="0" smtClean="0"/>
              <a:t>(выше-ниже, толще-тоньше). Рисует ваш ребенок. Спросите его о длине карандашей, сравните их по длине, чтоб ребенок в жизни, в быту употреблял такие слова как длинный-короткий, широкий - узкий (шарфики, полотенца, например), высокий-низкий (шкаф, стол, стул, диван); толще-тоньше (колбаса, сосиска, палка). </a:t>
            </a:r>
          </a:p>
          <a:p>
            <a:r>
              <a:rPr lang="ru-RU" sz="1600" dirty="0" smtClean="0"/>
              <a:t>Используйте игрушки разной величины (матрешки, </a:t>
            </a:r>
          </a:p>
          <a:p>
            <a:r>
              <a:rPr lang="ru-RU" sz="1600" dirty="0" smtClean="0"/>
              <a:t>куклы, машины), различной длины и толщины палочки,</a:t>
            </a:r>
          </a:p>
          <a:p>
            <a:r>
              <a:rPr lang="ru-RU" sz="1600" dirty="0" smtClean="0"/>
              <a:t> карандаши, куски веревок, ниток, полоски бумаги, </a:t>
            </a:r>
          </a:p>
          <a:p>
            <a:r>
              <a:rPr lang="ru-RU" sz="1600" dirty="0" smtClean="0"/>
              <a:t>ленточки... </a:t>
            </a:r>
          </a:p>
          <a:p>
            <a:endParaRPr lang="ru-RU" sz="1600" dirty="0" smtClean="0"/>
          </a:p>
          <a:p>
            <a:endParaRPr lang="ru-RU" sz="1600" dirty="0"/>
          </a:p>
        </p:txBody>
      </p:sp>
    </p:spTree>
    <p:extLst>
      <p:ext uri="{BB962C8B-B14F-4D97-AF65-F5344CB8AC3E}">
        <p14:creationId xmlns:p14="http://schemas.microsoft.com/office/powerpoint/2010/main" val="1360830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Евгений\Desktop\hello_html_24687d7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79565" y="337990"/>
            <a:ext cx="2505820" cy="2505820"/>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Евгений\Desktop\istock_000002982769small.jpg"/>
          <p:cNvPicPr>
            <a:picLocks noChangeAspect="1" noChangeArrowheads="1"/>
          </p:cNvPicPr>
          <p:nvPr/>
        </p:nvPicPr>
        <p:blipFill rotWithShape="1">
          <a:blip r:embed="rId3">
            <a:extLst>
              <a:ext uri="{28A0092B-C50C-407E-A947-70E740481C1C}">
                <a14:useLocalDpi xmlns:a14="http://schemas.microsoft.com/office/drawing/2010/main" val="0"/>
              </a:ext>
            </a:extLst>
          </a:blip>
          <a:srcRect r="10185"/>
          <a:stretch/>
        </p:blipFill>
        <p:spPr bwMode="auto">
          <a:xfrm>
            <a:off x="3583895" y="6643018"/>
            <a:ext cx="3229483" cy="2393481"/>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16632" y="41545"/>
            <a:ext cx="6741368" cy="8710077"/>
          </a:xfrm>
          <a:prstGeom prst="rect">
            <a:avLst/>
          </a:prstGeom>
        </p:spPr>
        <p:txBody>
          <a:bodyPr wrap="square">
            <a:spAutoFit/>
          </a:bodyPr>
          <a:lstStyle/>
          <a:p>
            <a:r>
              <a:rPr lang="ru-RU" sz="1600" dirty="0" smtClean="0"/>
              <a:t>Сравнивайте все вокруг по величине.</a:t>
            </a:r>
          </a:p>
          <a:p>
            <a:r>
              <a:rPr lang="ru-RU" sz="1600" dirty="0" smtClean="0"/>
              <a:t>Дети знакомятся с цифрами. Обращайте внимание на цифры, которые окружают нас в повседневной жизни, в различных</a:t>
            </a:r>
          </a:p>
          <a:p>
            <a:r>
              <a:rPr lang="ru-RU" sz="1600" dirty="0" smtClean="0"/>
              <a:t> ситуациях, например на циферблате, в календаре, в </a:t>
            </a:r>
          </a:p>
          <a:p>
            <a:r>
              <a:rPr lang="ru-RU" sz="1600" dirty="0" smtClean="0"/>
              <a:t>рекламной газете, на телефонном аппарате, страница</a:t>
            </a:r>
          </a:p>
          <a:p>
            <a:r>
              <a:rPr lang="ru-RU" sz="1600" dirty="0" smtClean="0"/>
              <a:t> в книге, номер вашего дома, квартиры, номер машины.</a:t>
            </a:r>
          </a:p>
          <a:p>
            <a:r>
              <a:rPr lang="ru-RU" sz="1600" dirty="0" smtClean="0"/>
              <a:t>Попросите отсчитать столько предметов(любых), </a:t>
            </a:r>
          </a:p>
          <a:p>
            <a:r>
              <a:rPr lang="ru-RU" sz="1600" dirty="0" smtClean="0"/>
              <a:t>сколько показывает цифра, или покажи ту цифру,</a:t>
            </a:r>
          </a:p>
          <a:p>
            <a:r>
              <a:rPr lang="ru-RU" sz="1600" dirty="0" smtClean="0"/>
              <a:t> сколько предметов(сколько у тебя пуговиц на кофточке).</a:t>
            </a:r>
          </a:p>
          <a:p>
            <a:r>
              <a:rPr lang="ru-RU" sz="1600" b="1" dirty="0" smtClean="0"/>
              <a:t>Поиграйте в игру «Кто больше найдет цифр в окружении?» </a:t>
            </a:r>
            <a:r>
              <a:rPr lang="ru-RU" sz="1600" dirty="0" smtClean="0"/>
              <a:t>вы или ребенок.</a:t>
            </a:r>
          </a:p>
          <a:p>
            <a:r>
              <a:rPr lang="ru-RU" sz="1600" dirty="0" smtClean="0"/>
              <a:t>Приходя вечером домой, вы часто слышите от своих детей просьбу «Поиграй со мной», но у родителей много домашних дел, например: приготовить ужин. Так давайте приготовим его, играя с ребенком!</a:t>
            </a:r>
          </a:p>
          <a:p>
            <a:r>
              <a:rPr lang="ru-RU" sz="1600" b="1" dirty="0" smtClean="0"/>
              <a:t>1. Моторика - «Золушка» </a:t>
            </a:r>
            <a:r>
              <a:rPr lang="ru-RU" sz="1600" dirty="0" smtClean="0"/>
              <a:t>Попросить ребенка перебрать в отдельные емкости горох и фасоль для второго блюда.</a:t>
            </a:r>
          </a:p>
          <a:p>
            <a:r>
              <a:rPr lang="ru-RU" sz="1600" b="1" dirty="0" smtClean="0"/>
              <a:t>2. Форма - «Испечем печенье» </a:t>
            </a:r>
            <a:r>
              <a:rPr lang="ru-RU" sz="1600" dirty="0" smtClean="0"/>
              <a:t>Пока мама замешивает тесто, ребенок на столе где рассыпана мука, пальчиком рисует формы будущего печенья: круглые, овальные, квадратные, треугольные, прямоугольные – закрепляя тем самым геометрические фигуры.</a:t>
            </a:r>
          </a:p>
          <a:p>
            <a:r>
              <a:rPr lang="ru-RU" sz="1600" b="1" dirty="0" smtClean="0"/>
              <a:t>3. Количество и счет - «Накроем на стол» </a:t>
            </a:r>
            <a:r>
              <a:rPr lang="ru-RU" sz="1600" dirty="0" smtClean="0"/>
              <a:t>Предложить ребенку посчитать, сколько человек будут ужинать и в соответствии с этим поставить соответствующее количество предметов (чашки, вилки, тарелки, блюдца, ложечки). При этом, закрепляя умение считать и согласовывать существительные с числительными.</a:t>
            </a:r>
          </a:p>
          <a:p>
            <a:r>
              <a:rPr lang="ru-RU" sz="1600" b="1" dirty="0" smtClean="0"/>
              <a:t>4. Игра «Карусель» </a:t>
            </a:r>
            <a:r>
              <a:rPr lang="ru-RU" sz="1600" dirty="0" smtClean="0"/>
              <a:t>Учить считать в пределах 5.</a:t>
            </a:r>
          </a:p>
          <a:p>
            <a:r>
              <a:rPr lang="ru-RU" sz="1600" dirty="0" smtClean="0"/>
              <a:t>В эти игры можно играть не только с мамой на кухне, но и с папой в гараже, с бабушкой в саду, в парке, по дороге из детского сада домой и т. д.</a:t>
            </a:r>
          </a:p>
          <a:p>
            <a:r>
              <a:rPr lang="ru-RU" sz="1600" dirty="0" smtClean="0"/>
              <a:t>Так, в непосредственной обстановке, жертвуя </a:t>
            </a:r>
          </a:p>
          <a:p>
            <a:r>
              <a:rPr lang="ru-RU" sz="1600" dirty="0" smtClean="0"/>
              <a:t>небольшим количеством времени, вы можете </a:t>
            </a:r>
          </a:p>
          <a:p>
            <a:r>
              <a:rPr lang="ru-RU" sz="1600" dirty="0" smtClean="0"/>
              <a:t>приобщить ребенка ко многим математическим </a:t>
            </a:r>
          </a:p>
          <a:p>
            <a:r>
              <a:rPr lang="ru-RU" sz="1600" dirty="0" smtClean="0"/>
              <a:t>понятиям, способствовать их лучшему усвоению, </a:t>
            </a:r>
          </a:p>
          <a:p>
            <a:r>
              <a:rPr lang="ru-RU" sz="1600" dirty="0" smtClean="0"/>
              <a:t>поддерживая и развивая интерес к математике.</a:t>
            </a:r>
          </a:p>
          <a:p>
            <a:pPr algn="ctr"/>
            <a:r>
              <a:rPr lang="ru-RU" sz="1600" b="1" dirty="0" smtClean="0"/>
              <a:t>Желаем удачи!</a:t>
            </a:r>
            <a:endParaRPr lang="ru-RU" sz="1600" b="1" dirty="0"/>
          </a:p>
        </p:txBody>
      </p:sp>
    </p:spTree>
    <p:extLst>
      <p:ext uri="{BB962C8B-B14F-4D97-AF65-F5344CB8AC3E}">
        <p14:creationId xmlns:p14="http://schemas.microsoft.com/office/powerpoint/2010/main" val="376377922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TotalTime>
  <Words>1618</Words>
  <Application>Microsoft Office PowerPoint</Application>
  <PresentationFormat>Экран (4:3)</PresentationFormat>
  <Paragraphs>86</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Евгений</dc:creator>
  <cp:lastModifiedBy>Евгений</cp:lastModifiedBy>
  <cp:revision>8</cp:revision>
  <cp:lastPrinted>2015-10-08T04:42:58Z</cp:lastPrinted>
  <dcterms:created xsi:type="dcterms:W3CDTF">2015-10-08T03:22:44Z</dcterms:created>
  <dcterms:modified xsi:type="dcterms:W3CDTF">2015-10-08T04:43:59Z</dcterms:modified>
</cp:coreProperties>
</file>