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71" r:id="rId10"/>
    <p:sldId id="267" r:id="rId11"/>
    <p:sldId id="272" r:id="rId12"/>
    <p:sldId id="268" r:id="rId13"/>
    <p:sldId id="269" r:id="rId14"/>
    <p:sldId id="270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BE58F-C8DF-426D-85BD-74F584F396F3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70737-3478-433A-A9CB-BA27F499F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70737-3478-433A-A9CB-BA27F499FB8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1C273-0220-49BF-A65B-A7ECF0B96E73}" type="datetimeFigureOut">
              <a:rPr lang="ru-RU"/>
              <a:pPr>
                <a:defRPr/>
              </a:pPr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86BC-6286-46FB-AFC7-14DCDB732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58F76-9B01-430A-9FA2-CFF19634A4BF}" type="datetimeFigureOut">
              <a:rPr lang="ru-RU"/>
              <a:pPr>
                <a:defRPr/>
              </a:pPr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659DC-2392-4D73-A97B-5EEC4652F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5794-AC68-459A-BBCB-3A328E6EA2DE}" type="datetimeFigureOut">
              <a:rPr lang="ru-RU"/>
              <a:pPr>
                <a:defRPr/>
              </a:pPr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2312D-DF70-4447-9781-56551A3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62B3-9D96-417A-A6B5-792F6615F9F1}" type="datetimeFigureOut">
              <a:rPr lang="ru-RU"/>
              <a:pPr>
                <a:defRPr/>
              </a:pPr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5069-5093-4953-B725-482FB1DEC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FCC2-F767-4396-ABA4-85C2019E0892}" type="datetimeFigureOut">
              <a:rPr lang="ru-RU"/>
              <a:pPr>
                <a:defRPr/>
              </a:pPr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4B25-0CD1-4A8B-930A-2722CE3BF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21F8-C7E4-44F7-88A1-77A10209B6AD}" type="datetimeFigureOut">
              <a:rPr lang="ru-RU"/>
              <a:pPr>
                <a:defRPr/>
              </a:pPr>
              <a:t>01.01.2013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0EA4-3961-4DCC-BA7B-45F14B76C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DED1-75A7-4BB0-B475-E262917A3986}" type="datetimeFigureOut">
              <a:rPr lang="ru-RU"/>
              <a:pPr>
                <a:defRPr/>
              </a:pPr>
              <a:t>01.01.2013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478B-E08F-42A4-9C78-C40AFE2B7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DFE6A-1166-4A94-A2ED-5A209B6BF1F2}" type="datetimeFigureOut">
              <a:rPr lang="ru-RU"/>
              <a:pPr>
                <a:defRPr/>
              </a:pPr>
              <a:t>01.01.2013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6094-5B2D-47FB-9798-F1B52BE07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DAFF9-7A1A-45EA-B80A-8EADE90B7570}" type="datetimeFigureOut">
              <a:rPr lang="ru-RU"/>
              <a:pPr>
                <a:defRPr/>
              </a:pPr>
              <a:t>01.01.2013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6665-F0C8-4AA2-82B0-C397BDBF5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B4B5-BF37-43DB-9509-4F7AA6AC503C}" type="datetimeFigureOut">
              <a:rPr lang="ru-RU"/>
              <a:pPr>
                <a:defRPr/>
              </a:pPr>
              <a:t>01.01.2013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B65FB-1EAF-4F0E-BED8-22FBCA4DA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B5752-FA07-45F0-B27A-BEE3B87A2065}" type="datetimeFigureOut">
              <a:rPr lang="ru-RU"/>
              <a:pPr>
                <a:defRPr/>
              </a:pPr>
              <a:t>01.01.2013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D82D-D238-458A-8A33-6350699E4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CB9C6D-5817-48B6-9E67-EA43189AC891}" type="datetimeFigureOut">
              <a:rPr lang="ru-RU"/>
              <a:pPr>
                <a:defRPr/>
              </a:pPr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EA02FD-9230-4295-BF67-D4A1B9BD5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32575"/>
            <a:ext cx="1638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2" descr="D:\Лидия\шаблоны\для работы\ramki\BRD474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260350"/>
            <a:ext cx="17256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" descr="D:\Лидия\шаблоны\для работы\ramki\BRD474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7164388" y="4797425"/>
            <a:ext cx="17240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D:\Лидия\шаблоны\для работы\ramki\BRD474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7138987" y="214313"/>
            <a:ext cx="17240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 descr="D:\Лидия\шаблоны\для работы\ramki\BRD474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5400000">
            <a:off x="296862" y="4822826"/>
            <a:ext cx="17240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ВРЕМЕНА ДРЕВНЕЙ РУСИ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13690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587727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МБОУ </a:t>
            </a:r>
            <a:r>
              <a:rPr lang="ru-RU" b="1" dirty="0" err="1" smtClean="0">
                <a:solidFill>
                  <a:schemeClr val="tx2"/>
                </a:solidFill>
              </a:rPr>
              <a:t>Быстрогорская</a:t>
            </a:r>
            <a:r>
              <a:rPr lang="ru-RU" b="1" dirty="0" smtClean="0">
                <a:solidFill>
                  <a:schemeClr val="tx2"/>
                </a:solidFill>
              </a:rPr>
              <a:t> СОШ, учитель начальных классов: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Савенкова </a:t>
            </a:r>
            <a:r>
              <a:rPr lang="ru-RU" b="1" smtClean="0">
                <a:solidFill>
                  <a:schemeClr val="tx2"/>
                </a:solidFill>
              </a:rPr>
              <a:t>Елена Ивановна 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24128" y="692696"/>
            <a:ext cx="2736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988 году византийские священники окрестили вначале князя Владимира и его дружину, а потом уже сам князь осуществил массовое крещение в Киеве.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96855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104" y="620688"/>
            <a:ext cx="30963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Князь Владимир Святой в 988 году крестил Русь с помощью византийских священников. Согласно преданию, после крещения буйный дух князя стал смиряться.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8245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Архитектура Киевской Руси.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6093296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Деревянная церковь близ Новгорода. </a:t>
            </a:r>
            <a:endParaRPr lang="ru-RU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6166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Софийский </a:t>
            </a:r>
            <a:r>
              <a:rPr lang="ru-RU" sz="2400" dirty="0"/>
              <a:t>собор был построен в 1045-1050 годах при князе Владимире, сыне Ярослава Мудрого. Собор считается шедевром древнерусского зодчества.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760640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160" y="620688"/>
            <a:ext cx="2520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Памятник «Тысячелетие России» в Великом Новгороде, открыт в 1862. Архитектор М. О. Микешин. Верхняя часть </a:t>
            </a:r>
            <a:r>
              <a:rPr lang="ru-RU" sz="2000" dirty="0" smtClean="0"/>
              <a:t>символизирует </a:t>
            </a:r>
            <a:r>
              <a:rPr lang="ru-RU" sz="2000" dirty="0"/>
              <a:t>державу, вокруг которой расположены скульптурные группы, темы которых отражают историю России.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5328592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404664"/>
            <a:ext cx="280831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Новгородцы </a:t>
            </a:r>
            <a:r>
              <a:rPr lang="ru-RU" sz="2800" dirty="0"/>
              <a:t>торговали со всей Европой мехами, лесом, пенькой, рыбой, медом, воском</a:t>
            </a:r>
            <a:r>
              <a:rPr lang="ru-RU" sz="2800" dirty="0" smtClean="0"/>
              <a:t>. </a:t>
            </a:r>
          </a:p>
          <a:p>
            <a:endParaRPr lang="ru-RU" sz="2800" i="1" dirty="0"/>
          </a:p>
          <a:p>
            <a:endParaRPr lang="ru-RU" sz="2800" i="1" dirty="0" smtClean="0"/>
          </a:p>
          <a:p>
            <a:endParaRPr lang="ru-RU" sz="2800" i="1" dirty="0"/>
          </a:p>
          <a:p>
            <a:endParaRPr lang="ru-RU" sz="2800" i="1" dirty="0" smtClean="0"/>
          </a:p>
          <a:p>
            <a:endParaRPr lang="ru-RU" sz="2800" i="1" dirty="0"/>
          </a:p>
          <a:p>
            <a:r>
              <a:rPr lang="ru-RU" sz="2000" i="1" dirty="0" smtClean="0"/>
              <a:t>Новгородский торг. Старинная миниатюра. </a:t>
            </a:r>
            <a:endParaRPr lang="ru-RU" sz="2000" i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5184576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052736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ИСТОЧНИКИ</a:t>
            </a:r>
          </a:p>
          <a:p>
            <a:pPr algn="ctr"/>
            <a:endParaRPr lang="ru-RU" sz="32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1. Детская электронная энциклопедия Кирилла и </a:t>
            </a:r>
            <a:r>
              <a:rPr lang="ru-RU" sz="3200" b="1" dirty="0" err="1" smtClean="0">
                <a:solidFill>
                  <a:schemeClr val="tx2"/>
                </a:solidFill>
              </a:rPr>
              <a:t>Мефодия</a:t>
            </a:r>
            <a:r>
              <a:rPr lang="ru-RU" sz="3200" b="1" dirty="0" smtClean="0">
                <a:solidFill>
                  <a:schemeClr val="tx2"/>
                </a:solidFill>
              </a:rPr>
              <a:t>. 2007г.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sz="2000" dirty="0" smtClean="0">
                <a:latin typeface="Calibri" pitchFamily="34" charset="0"/>
              </a:rPr>
              <a:t>Скорее всего, славяне пришли в Европу вместе с германцами в эпоху Великого переселения народов. В Европе они поселились на северных склонах Восточных Карпат. Отсюда славяне стали осваивать соседние территории. Часть славянских племен, перейдя Карпаты, начала продвигаться на юг. В течение 7 века южные славяне в боролись с Византией за Балканский полуостров. Переселение германских племен из Центральной Европы на земли бывшей Римской империи создало благоприятные условия для продвижения славян на запад. В результате к 7-8 вв. славянами были освоены междуречья Вислы, Одры и Лабы, балтийское Поморье. В то же время славяне осваивали территории к востоку от Карпат, в лесостепной зоне бассейна реки Днепр. Переселялась в </a:t>
            </a:r>
            <a:r>
              <a:rPr lang="ru-RU" sz="2000" dirty="0" err="1" smtClean="0">
                <a:latin typeface="Calibri" pitchFamily="34" charset="0"/>
              </a:rPr>
              <a:t>Поднепровье</a:t>
            </a:r>
            <a:r>
              <a:rPr lang="ru-RU" sz="2000" dirty="0" smtClean="0">
                <a:latin typeface="Calibri" pitchFamily="34" charset="0"/>
              </a:rPr>
              <a:t> и часть славянских племен, отброшенных от границ Византии. В 6 в. славяне пережили нашествие кочевой орды аваров. Спасаясь от кочевников, славяне уходили в северные леса, укоренялись там, и со временем заселили обширную территорию Восточно-Европейской равнины.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7"/>
            <a:ext cx="78488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Восточные славяне занимались пашенным земледелием, скотоводством, охотой и рыболовством.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692696"/>
            <a:ext cx="33843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Позднее племена славян, широко расселившись по Европе, разделились на восточных, южных и западных. Славяне стали предками многих современных народов. От восточных славян произошли русские, украинцы и белорусы</a:t>
            </a:r>
            <a:r>
              <a:rPr lang="ru-RU" sz="2400" dirty="0" smtClean="0"/>
              <a:t>.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Картина </a:t>
            </a:r>
            <a:r>
              <a:rPr lang="ru-RU" dirty="0"/>
              <a:t>В. М. Васнецова</a:t>
            </a:r>
            <a:r>
              <a:rPr lang="ru-RU" dirty="0" smtClean="0"/>
              <a:t>. «Баян»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446449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620689"/>
            <a:ext cx="32403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Еще </a:t>
            </a:r>
            <a:r>
              <a:rPr lang="ru-RU" sz="2000" dirty="0"/>
              <a:t>до появления у славян письменности память о прошлых временах хранили гусляры-сказители. На радостных и скорбных пирах они сказывали былины о славных богатырях и князьях, о военных походах и нашествиях кочевников, о великих победах и поражениях Руси</a:t>
            </a:r>
            <a:r>
              <a:rPr lang="ru-RU" sz="20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В. М. Васнецов. «Гусляры» (1899). 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46085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548680"/>
            <a:ext cx="35283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 проезжающих купцов славяне покупали редкие товары, такие, как соль, драгоценности и металлы. </a:t>
            </a:r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000" dirty="0" smtClean="0">
                <a:solidFill>
                  <a:schemeClr val="tx2"/>
                </a:solidFill>
              </a:rPr>
              <a:t>С </a:t>
            </a:r>
            <a:r>
              <a:rPr lang="ru-RU" sz="2000" dirty="0">
                <a:solidFill>
                  <a:schemeClr val="tx2"/>
                </a:solidFill>
              </a:rPr>
              <a:t>картины С. Иванова «Торг в стране восточных славян».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453650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548679"/>
            <a:ext cx="3528392" cy="987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Через </a:t>
            </a:r>
            <a:r>
              <a:rPr lang="ru-RU" sz="2400" dirty="0"/>
              <a:t>земли восточных славян проходил знаменитый путь — «из варяг в греки». По этому пути шли в Византию торговые караваны и отряды варягов (воинов-разбойников). Некоторые варяжские отряды захватывали славянские поселки и собирали дань с соседних племен</a:t>
            </a:r>
            <a:r>
              <a:rPr lang="ru-RU" sz="2400" dirty="0" smtClean="0"/>
              <a:t>. </a:t>
            </a:r>
          </a:p>
          <a:p>
            <a:endParaRPr lang="ru-RU" sz="2400" dirty="0"/>
          </a:p>
          <a:p>
            <a:r>
              <a:rPr lang="ru-RU" dirty="0" smtClean="0"/>
              <a:t>Н. К. Рерих. «Заморские гости».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44644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Древние славяне молились многим богам: Перуну — богу грозы, Велесу — покровителю домашних животных, </a:t>
            </a:r>
            <a:r>
              <a:rPr lang="ru-RU" sz="3200" dirty="0" err="1"/>
              <a:t>Яриле</a:t>
            </a:r>
            <a:r>
              <a:rPr lang="ru-RU" sz="3200" dirty="0"/>
              <a:t> — богу плодородия и солнца. Они считали, что все стихии и явления природы имеют своих правителей-духов. В лесу — это леший, в воде — водяной. Славяне приносили в жертву своим богам и духам животных и без нужды, опасаясь гнева богов, не вредили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692696"/>
            <a:ext cx="32403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 середине 9 века нашей эры у восточных славян уже существовали свои княжества (государства). Но единого государства не было. В 869 году князем стал Олег. Хитростью Олег захватил Киев и сумел объединить северную и южную Русь. Олег подчинил своей власти земли восточнославянских племен кривичей, древлян, северян и радимичей. Они стали платить ему дань.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3924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намент 5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Орнамент 5</Template>
  <TotalTime>161</TotalTime>
  <Words>648</Words>
  <Application>Microsoft Office PowerPoint</Application>
  <PresentationFormat>Экран (4:3)</PresentationFormat>
  <Paragraphs>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Орнамент 5</vt:lpstr>
      <vt:lpstr>ВРЕМЕНА ДРЕВНЕЙ РУСИ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ДРЕВНЕЙ РУСИ</dc:title>
  <dc:creator>Snak</dc:creator>
  <cp:lastModifiedBy>Snak</cp:lastModifiedBy>
  <cp:revision>17</cp:revision>
  <dcterms:created xsi:type="dcterms:W3CDTF">2012-10-17T15:49:10Z</dcterms:created>
  <dcterms:modified xsi:type="dcterms:W3CDTF">2013-01-01T14:49:55Z</dcterms:modified>
</cp:coreProperties>
</file>