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70" r:id="rId10"/>
    <p:sldId id="271" r:id="rId11"/>
    <p:sldId id="272" r:id="rId12"/>
    <p:sldId id="273" r:id="rId13"/>
    <p:sldId id="276" r:id="rId14"/>
    <p:sldId id="277" r:id="rId15"/>
    <p:sldId id="278" r:id="rId16"/>
    <p:sldId id="279" r:id="rId17"/>
    <p:sldId id="282" r:id="rId18"/>
    <p:sldId id="26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E344-B1ED-4180-9001-AA42751BB34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D10DD-8F24-42CB-B75C-EDB8E7D6F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заданий.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D10DD-8F24-42CB-B75C-EDB8E7D6F30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EC30FE-AB5E-49BF-8B22-7A19A5BB123D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8F34A7-0FEA-4B10-9AD1-A39C555E3E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творческих способностей учащихся на уроках русского языка и литературы.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должен снабжать ребёнка цветами, из которых он мог бы добывать материал для мёда, но перерабатывать его </a:t>
            </a:r>
            <a:r>
              <a:rPr lang="ru-RU" dirty="0" smtClean="0"/>
              <a:t>он (ученик) </a:t>
            </a:r>
            <a:r>
              <a:rPr lang="ru-RU" dirty="0" smtClean="0"/>
              <a:t>должен сам.</a:t>
            </a:r>
          </a:p>
          <a:p>
            <a:r>
              <a:rPr lang="ru-RU" dirty="0" smtClean="0"/>
              <a:t>             Монтень.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58174" cy="116205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Уроки литературы.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38" y="1676400"/>
            <a:ext cx="4214842" cy="457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«Лови ошибку!» (даётся искаженный сюжет, предлагается найти и доказать ошибочность)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Создание интерьера по характеристике героя.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«Создай картину по стихотворению» (читается стихотворение, учащимся предлагается устно или с помощью рисунка нарисовать возникающую в воображении картину и дать ей название)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«Восстанови текст» (учитель читает текст, ученик восстанавливает пропущенные части с помощью рисунка)</a:t>
            </a:r>
          </a:p>
          <a:p>
            <a:endParaRPr lang="ru-RU" sz="2000" dirty="0"/>
          </a:p>
        </p:txBody>
      </p:sp>
      <p:pic>
        <p:nvPicPr>
          <p:cNvPr id="5" name="Рисунок 4" descr="DSC00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999" y="2143116"/>
            <a:ext cx="4595877" cy="371477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Написание грамматический сказки (например, «Что будет, если из языка исчезнут все глаголы?»)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Игра «За кем последнее слово?» (Образовать родственные слова от данного корня. Выигрывает тот, кто называет слово последним)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«Лови ошибку!» (Дается несколько грамматических правил, одно или несколько из них неверны. Найти и доказать ошибочность)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Пересечение тем  (Найдите несколько сложноподчиненных предложений в изучаемом на уроках литературы произведении)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Сочинение-миниатюра (Попробуй описать утро или вечер, акцентируя внимание на звуках, красках…). (</a:t>
            </a:r>
            <a:r>
              <a:rPr lang="ru-RU" sz="2000" dirty="0" err="1" smtClean="0">
                <a:solidFill>
                  <a:srgbClr val="002060"/>
                </a:solidFill>
              </a:rPr>
              <a:t>Например,по</a:t>
            </a:r>
            <a:r>
              <a:rPr lang="ru-RU" sz="2000" dirty="0" smtClean="0">
                <a:solidFill>
                  <a:srgbClr val="002060"/>
                </a:solidFill>
              </a:rPr>
              <a:t> стихотворению А.С.Пушкина «Зимнее утро»)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Словарно-орфографическая разминка (Например, можно прочитать стихотворение Новеллы Матвеевой «Одеть» и «надеть» и предложить ученикам решить, в каких ситуациях мы пользуемся каждым из этих слов. Какая строчка стихотворения помогает нам сделать вывод?)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Уроки русского языка.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457200" indent="-457200"/>
            <a:r>
              <a:rPr lang="ru-RU" sz="2400" dirty="0" smtClean="0">
                <a:solidFill>
                  <a:srgbClr val="0070C0"/>
                </a:solidFill>
              </a:rPr>
              <a:t>Музыкальное сочинение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1-ый  вариант- опиши образы, которые возникают в твоем сознании под впечатлением прослушанного музыкального произведения;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0070C0"/>
                </a:solidFill>
              </a:rPr>
              <a:t>2-ой вариант- воспроизведи фрагмент из фильма, спектакля, сопровождением которого могла бы быть прозвучавшая музыка.</a:t>
            </a:r>
          </a:p>
          <a:p>
            <a:pPr marL="457200" indent="-457200"/>
            <a:r>
              <a:rPr lang="ru-RU" sz="2400" dirty="0" smtClean="0">
                <a:solidFill>
                  <a:srgbClr val="0070C0"/>
                </a:solidFill>
              </a:rPr>
              <a:t>Сочинение-продолжение написанного накануне изложения или диктанта.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Нестандартные задания.</a:t>
            </a:r>
            <a:br>
              <a:rPr lang="ru-RU" dirty="0" smtClean="0"/>
            </a:br>
            <a:r>
              <a:rPr lang="ru-RU" sz="2700" dirty="0" smtClean="0">
                <a:solidFill>
                  <a:srgbClr val="0066FF"/>
                </a:solidFill>
              </a:rPr>
              <a:t>Создание </a:t>
            </a:r>
            <a:r>
              <a:rPr lang="ru-RU" sz="2700" dirty="0" smtClean="0">
                <a:solidFill>
                  <a:srgbClr val="0066FF"/>
                </a:solidFill>
              </a:rPr>
              <a:t>ХОККУ(</a:t>
            </a:r>
            <a:r>
              <a:rPr lang="ru-RU" sz="2700" dirty="0" err="1" smtClean="0">
                <a:solidFill>
                  <a:srgbClr val="0066FF"/>
                </a:solidFill>
              </a:rPr>
              <a:t>хайку</a:t>
            </a:r>
            <a:r>
              <a:rPr lang="ru-RU" sz="2700" dirty="0" smtClean="0">
                <a:solidFill>
                  <a:srgbClr val="0066FF"/>
                </a:solidFill>
              </a:rPr>
              <a:t>). Японская стихотворная форма, трехстишие в 17 слогов. Главное – намек.</a:t>
            </a:r>
            <a:endParaRPr lang="ru-RU" sz="27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Задание: написать </a:t>
            </a:r>
            <a:r>
              <a:rPr lang="ru-RU" dirty="0" err="1" smtClean="0">
                <a:solidFill>
                  <a:srgbClr val="C00000"/>
                </a:solidFill>
              </a:rPr>
              <a:t>хокку</a:t>
            </a:r>
            <a:r>
              <a:rPr lang="ru-RU" dirty="0" smtClean="0">
                <a:solidFill>
                  <a:srgbClr val="C00000"/>
                </a:solidFill>
              </a:rPr>
              <a:t> по рассказу И.С.Тургенева «Бирюк».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</a:rPr>
              <a:t>  Бирюк угрюмый.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Почему же он такой?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Виновата жизнь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 бирюка дочка,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Хорошенькая девочка.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Всё умеет делать.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Фрагменты из урока-викторины по басням Ивана Андреевича Крылова.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0085"/>
            <a:ext cx="2071702" cy="44348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Какие качества олицетворяют: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Волк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Мартышка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Ягненок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Свинья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Лисица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DSC006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857364"/>
            <a:ext cx="6329378" cy="4500594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Объясните смысл крылатых выражений из басен Крылова</a:t>
            </a:r>
            <a:endParaRPr lang="ru-RU" dirty="0"/>
          </a:p>
        </p:txBody>
      </p:sp>
      <p:pic>
        <p:nvPicPr>
          <p:cNvPr id="5" name="Содержимое 4" descr="DSC006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5374233" cy="40306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1920085"/>
            <a:ext cx="2757478" cy="44348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«Слона-то я и не приметил»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«А воз и ныне там»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«На задних лапках я хожу»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«Когда в товарищах согласья нет, на лад их дело не пойдет»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Инсценирование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басни.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DSC006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58174" cy="100013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sz="4000" dirty="0" smtClean="0"/>
              <a:t>Нестандартные задания.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676400"/>
            <a:ext cx="3714776" cy="4572000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Представь себя комнатным цветком. Как живешь, что чувствуешь, о чем бы ты попросил хозяйку? (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приём одухотворения неживых предметов).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Составь текст «Я через 20 лет», используя глаголы будущего времени.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(фантазирование</a:t>
            </a:r>
            <a:r>
              <a:rPr lang="ru-RU" sz="1800" dirty="0" smtClean="0">
                <a:solidFill>
                  <a:srgbClr val="C0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C00000"/>
                </a:solidFill>
              </a:rPr>
              <a:t>Сформулируй развернутый связный ответ на вопрос </a:t>
            </a:r>
            <a:r>
              <a:rPr lang="ru-RU" sz="1800" dirty="0" smtClean="0">
                <a:solidFill>
                  <a:srgbClr val="00B050"/>
                </a:solidFill>
              </a:rPr>
              <a:t>«Почему пожелание «Бывайте здоровы может обидеть Вашего друга?», а слова «Передавайте привет сестре» вызвать удивление?»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Вопросы проблемного характера формируют исследовательский интерес у учащихся)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676400"/>
            <a:ext cx="4400552" cy="4572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Урок-суд по роману Ф.М.Достоевского «Преступление и наказание». </a:t>
            </a:r>
            <a:r>
              <a:rPr lang="ru-RU" sz="2400" dirty="0" smtClean="0">
                <a:solidFill>
                  <a:srgbClr val="00B050"/>
                </a:solidFill>
              </a:rPr>
              <a:t>(Технология «Дебаты»).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Тема: преступление и наказание Родиона Раскольникова.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Каждый ученик получает свою роль: судья, прокурор, адвокат, Лужин, Соня, присяжные заседатели. Ученики выступают как творцы соответствующих монологов.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101042" cy="1162050"/>
          </a:xfrm>
        </p:spPr>
        <p:txBody>
          <a:bodyPr/>
          <a:lstStyle/>
          <a:p>
            <a:pPr algn="ctr"/>
            <a:r>
              <a:rPr lang="ru-RU" sz="4800" dirty="0" smtClean="0"/>
              <a:t>Планируемые образовательные результаты.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14942" y="1643050"/>
            <a:ext cx="3929058" cy="4572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Формирование компетенций школьников.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Повышение познавательного интереса.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Обогащение внутреннего мира школьника.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Формирование более прочных и глубоких знаний.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Приобретение навыков самостоятельной работы. </a:t>
            </a:r>
          </a:p>
          <a:p>
            <a:endParaRPr lang="ru-RU" sz="2400" dirty="0"/>
          </a:p>
        </p:txBody>
      </p:sp>
      <p:pic>
        <p:nvPicPr>
          <p:cNvPr id="5" name="Рисунок 4" descr="DSC00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82" y="2000240"/>
            <a:ext cx="5143536" cy="385765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Планируемые образовательные результаты.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357290" y="1928802"/>
            <a:ext cx="45719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786050" y="2000240"/>
            <a:ext cx="71438" cy="2357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643834" y="2000240"/>
            <a:ext cx="14287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143636" y="2000240"/>
            <a:ext cx="45719" cy="242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2000240"/>
            <a:ext cx="7143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57224" y="2428868"/>
            <a:ext cx="1357322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FFF00"/>
                </a:solidFill>
              </a:rPr>
              <a:t>Качество знаний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5984" y="3143248"/>
            <a:ext cx="178595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Творческие способности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3372" y="2428868"/>
            <a:ext cx="121444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Олимпиады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29256" y="3071810"/>
            <a:ext cx="150019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Результаты ОГЭ и ЕГЭ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72330" y="2500306"/>
            <a:ext cx="1357322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Конкурсы и конференции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642910" y="1928802"/>
            <a:ext cx="142876" cy="4143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501090" y="1928802"/>
            <a:ext cx="142876" cy="4143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714348" y="6000768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7500958" y="6000768"/>
            <a:ext cx="107157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14414" y="5072074"/>
            <a:ext cx="342902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Динамика уровня мотивации к изучению предмета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72066" y="5072074"/>
            <a:ext cx="300039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Профессиональное самоопределение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Единственный путь, ведущий к знаниям, - это деятельность.</a:t>
            </a:r>
            <a:br>
              <a:rPr lang="ru-RU" dirty="0" smtClean="0"/>
            </a:br>
            <a:r>
              <a:rPr lang="ru-RU" dirty="0" smtClean="0"/>
              <a:t>                                       </a:t>
            </a:r>
            <a:r>
              <a:rPr lang="ru-RU" sz="3600" dirty="0" smtClean="0"/>
              <a:t>Б. Шоу.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Работа учащихся в условиях развития творческих способностей решает задачи современных стандартов образования и нацелена на социальный заказ общества – воспитание человека, способного решать возникающие социальные и профессиональные проблемы нестандартно , инициативно, грамотно.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/>
              <a:t>Проблема.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Каким образом привести в действие те резервы повышения эффективности обучения, которые зависят от ученика, от его учебной работы, и добиться, чтобы усилия каждого учащегося были более результативными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Гипотеза.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Развитие творческих способностей личности будет приводить  к повышению качества обучения, если на уроках будет осуществляться специально продуманная учителем работа по реализации творческих способностей учащихся на основе субъектной позиции ребенка.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ru-RU" sz="5400" dirty="0" smtClean="0"/>
              <a:t>Пути решения.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429256" y="1643050"/>
            <a:ext cx="3500462" cy="4572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Выполнение нестандартных заданий.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Создание проблемных ситуаций.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Использование на уроках кроссвордов, ребусов.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Творческие самостоятельные работы.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Применение на уроках обучающих карточек; выполнение заданий по печатным рабочим тетрадям.</a:t>
            </a:r>
          </a:p>
          <a:p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DSC00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85992"/>
            <a:ext cx="5072098" cy="400052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Пути решения.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Использование для развития мышления различных игр, викторин.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Включение в содержание уроков упражнений творческого характера по использованию полученных знаний в аналогичной, измененной и в полностью незнакомой ситуации.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Метод проектов (навыки исследовательской деятельности).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Обсуждение проблем, связанных с реальной жизнью.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Применение на уроках информационных технологий.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ru-RU" sz="4800" dirty="0" smtClean="0"/>
              <a:t>Используемые педагогические технологии.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4348" y="1714488"/>
            <a:ext cx="7715304" cy="4572000"/>
          </a:xfrm>
          <a:solidFill>
            <a:srgbClr val="92D050"/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Проблемное обучение -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центральный момент в процессе познания и обучения, так как оно имеет большие возможности для развития мышления ребенка: </a:t>
            </a:r>
            <a:r>
              <a:rPr lang="ru-RU" sz="2400" dirty="0" smtClean="0">
                <a:solidFill>
                  <a:srgbClr val="FF0000"/>
                </a:solidFill>
              </a:rPr>
              <a:t>учащиеся получают не готовые знания, а добывают их собственными усилиями.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Проблемная ситуация вызывает у учащегося желание найти объяснение проблемы; создает мотивы учебной деятельности.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Игровые технологии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помогают сделать изучение русского языка и литературы интересным, пробудить у школьников любознательность, желание творить.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Используемые педагогические технологии.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Технология «Дебаты» позволяет ученикам приобрест</a:t>
            </a:r>
            <a:r>
              <a:rPr lang="ru-RU" sz="2000" dirty="0" smtClean="0">
                <a:solidFill>
                  <a:srgbClr val="C00000"/>
                </a:solidFill>
              </a:rPr>
              <a:t>и следующие навыки и умения: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логического и критического мышления;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концентрации на определенной проблеме;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организации совместной деятельности;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сбора и осмысления разнообразной информации;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формирования и отстаивания собственной позиции;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публичных выступлений;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грамотного диалогического общения и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взаимообучения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Технология уровней и дифференциации.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Ведущая идея: обучение каждого на уровне его способностей и возможностей. С этой целью определяются несколько уровней знаний и несколько путей их достижения – у каждого ученика свой, что позволяет каждому ученику добиваться определенного учебного успеха. Работает принцип обучения «Бери, сколько хочешь, но не меньше обязательного».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Технология проектов</a:t>
            </a:r>
            <a:r>
              <a:rPr lang="ru-RU" sz="2000" dirty="0" smtClean="0"/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которая способствует развитию познавательной активности и самостоятельности учащихся.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Приемы для развития творческих способностей.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Уроки литературы: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Фантастическая добавка . (Представьте себе, что вы можете встретиться с Онегиным и Ленским за день до дуэли. Что бы вы сказали им?)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Ролевые игры, диалоги («Точка зрения», встреча с литературными персонажами, например, встреча Чичикова («Мертвые души») и Гоголя на балу) или беседа монаха и Мцыри перед смертью(«Мцыри» М.Ю.Лермонтов). Осуждение или выражение сочувствия герою.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«Посмотри на героя другими глазами» (на Жилина глазами Дины, Л.Н.Толстой «Кавказский пленник», на Швабрина глазами Маши, А.С.Пушкин «Капитанская дочка»)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Игра «</a:t>
            </a:r>
            <a:r>
              <a:rPr lang="ru-RU" sz="2000" dirty="0" err="1" smtClean="0">
                <a:solidFill>
                  <a:srgbClr val="002060"/>
                </a:solidFill>
              </a:rPr>
              <a:t>Да-нетка</a:t>
            </a:r>
            <a:r>
              <a:rPr lang="ru-RU" sz="2000" dirty="0" smtClean="0">
                <a:solidFill>
                  <a:srgbClr val="002060"/>
                </a:solidFill>
              </a:rPr>
              <a:t>» (герой или героиня не отличались щедростью, хоть и были рады гостям. Кто это? (Коробочка из «Мертвых душ» Гоголя)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Дописывание, </a:t>
            </a:r>
            <a:r>
              <a:rPr lang="ru-RU" sz="2000" dirty="0" err="1" smtClean="0">
                <a:solidFill>
                  <a:srgbClr val="002060"/>
                </a:solidFill>
              </a:rPr>
              <a:t>додумывание</a:t>
            </a:r>
            <a:r>
              <a:rPr lang="ru-RU" sz="2000" dirty="0" smtClean="0">
                <a:solidFill>
                  <a:srgbClr val="002060"/>
                </a:solidFill>
              </a:rPr>
              <a:t> (чтение отрывка из произведения с остановкой на самом интересном месте, ученикам предлагается дописать рассказ)</a:t>
            </a:r>
          </a:p>
          <a:p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549</TotalTime>
  <Words>1131</Words>
  <Application>Microsoft Office PowerPoint</Application>
  <PresentationFormat>Экран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Развитие творческих способностей учащихся на уроках русского языка и литературы.</vt:lpstr>
      <vt:lpstr>Единственный путь, ведущий к знаниям, - это деятельность.                                        Б. Шоу.</vt:lpstr>
      <vt:lpstr>Проблема.</vt:lpstr>
      <vt:lpstr>Гипотеза.</vt:lpstr>
      <vt:lpstr>Пути решения.</vt:lpstr>
      <vt:lpstr>Пути решения.</vt:lpstr>
      <vt:lpstr>Используемые педагогические технологии.</vt:lpstr>
      <vt:lpstr>Используемые педагогические технологии.</vt:lpstr>
      <vt:lpstr>Приемы для развития творческих способностей.</vt:lpstr>
      <vt:lpstr>Уроки литературы.</vt:lpstr>
      <vt:lpstr>Русский язык</vt:lpstr>
      <vt:lpstr>Уроки русского языка.</vt:lpstr>
      <vt:lpstr> Нестандартные задания. Создание ХОККУ(хайку). Японская стихотворная форма, трехстишие в 17 слогов. Главное – намек.</vt:lpstr>
      <vt:lpstr>Фрагменты из урока-викторины по басням Ивана Андреевича Крылова.</vt:lpstr>
      <vt:lpstr>Объясните смысл крылатых выражений из басен Крылова</vt:lpstr>
      <vt:lpstr>Инсценирование басни.</vt:lpstr>
      <vt:lpstr>Нестандартные задания.</vt:lpstr>
      <vt:lpstr>Планируемые образовательные результаты.</vt:lpstr>
      <vt:lpstr>Планируемые образовательные результаты.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Тамара</cp:lastModifiedBy>
  <cp:revision>248</cp:revision>
  <dcterms:created xsi:type="dcterms:W3CDTF">2015-02-02T12:55:11Z</dcterms:created>
  <dcterms:modified xsi:type="dcterms:W3CDTF">2015-02-09T14:27:47Z</dcterms:modified>
</cp:coreProperties>
</file>