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100B4-2B4F-4C67-A27C-3BFDCC086719}" type="datetimeFigureOut">
              <a:rPr lang="ru-RU" smtClean="0"/>
              <a:t>07.10.2010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B6FF4-89E1-4D76-9100-A5563B3E93A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ess_charlotte_bron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714908" cy="6631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785786" y="5750004"/>
            <a:ext cx="76335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chemeClr val="tx2"/>
                </a:solidFill>
              </a:rPr>
              <a:t>Шарлотта </a:t>
            </a:r>
            <a:r>
              <a:rPr lang="ru-RU" sz="6600" b="1" i="1" dirty="0" smtClean="0">
                <a:solidFill>
                  <a:schemeClr val="tx2"/>
                </a:solidFill>
              </a:rPr>
              <a:t>Бронте</a:t>
            </a:r>
            <a:endParaRPr lang="ru-RU" sz="6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7154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В июне 1854 года Шарлотта вышла замуж за Артура Белла </a:t>
            </a:r>
            <a:r>
              <a:rPr lang="ru-RU" sz="2400" i="1" dirty="0" err="1" smtClean="0"/>
              <a:t>Николлса</a:t>
            </a:r>
            <a:r>
              <a:rPr lang="ru-RU" sz="2400" i="1" dirty="0" smtClean="0"/>
              <a:t>, викария ее отца, и вскоре забеременела. Тогда ее здоровье резко пошатнулось, и, по словам ее раннего биографа Э. </a:t>
            </a:r>
            <a:r>
              <a:rPr lang="ru-RU" sz="2400" i="1" dirty="0" err="1" smtClean="0"/>
              <a:t>Гаскелл</a:t>
            </a:r>
            <a:r>
              <a:rPr lang="ru-RU" sz="2400" i="1" dirty="0" smtClean="0"/>
              <a:t>, она ощущала «постоянные приступы тошноты и часто падала в обморок». Шарлотта умерла 31 марта 1855 года в возрасте 38 лет вместе со своим </a:t>
            </a:r>
            <a:r>
              <a:rPr lang="ru-RU" sz="2400" i="1" dirty="0" err="1" smtClean="0"/>
              <a:t>неродившимся</a:t>
            </a:r>
            <a:r>
              <a:rPr lang="ru-RU" sz="2400" i="1" dirty="0" smtClean="0"/>
              <a:t> сыном. В свидетельстве о ее смерти причиной значился туберкулез, однако, как предполагают многие биографы Шарлотты, она могла умереть от обезвоживания и истощения, вызванных периодической утренней рвотой, а также от </a:t>
            </a:r>
            <a:r>
              <a:rPr lang="ru-RU" sz="2400" i="1" dirty="0" err="1" smtClean="0"/>
              <a:t>гиперемезиса</a:t>
            </a:r>
            <a:r>
              <a:rPr lang="ru-RU" sz="2400" i="1" dirty="0" smtClean="0"/>
              <a:t> беременных. Можно также предположить, что Шарлотта скончалась от тифа, которым ее могла заразить старая служанка </a:t>
            </a:r>
            <a:r>
              <a:rPr lang="ru-RU" sz="2400" i="1" dirty="0" err="1" smtClean="0"/>
              <a:t>Табита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Экройд</a:t>
            </a:r>
            <a:r>
              <a:rPr lang="ru-RU" sz="2400" i="1" dirty="0" smtClean="0"/>
              <a:t>, которая скончалась вскоре после смерти Шарлотты. </a:t>
            </a:r>
            <a:r>
              <a:rPr lang="ru-RU" sz="2400" i="1" dirty="0" err="1" smtClean="0"/>
              <a:t>Бронте</a:t>
            </a:r>
            <a:r>
              <a:rPr lang="ru-RU" sz="2400" i="1" dirty="0" smtClean="0"/>
              <a:t> была похоронена в фамильном склепе в Церкви Св. Михаила, расположенной в </a:t>
            </a:r>
            <a:r>
              <a:rPr lang="ru-RU" sz="2400" i="1" dirty="0" err="1" smtClean="0"/>
              <a:t>Хауорте</a:t>
            </a:r>
            <a:r>
              <a:rPr lang="ru-RU" sz="2400" i="1" dirty="0" smtClean="0"/>
              <a:t>, Западный Йоркшир, Англия.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20px-Brontë_Le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25354"/>
            <a:ext cx="4000528" cy="6309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571501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Письмо Шарлотты своей подруге </a:t>
            </a:r>
            <a:r>
              <a:rPr lang="ru-RU" dirty="0" err="1" smtClean="0"/>
              <a:t>Эллен</a:t>
            </a:r>
            <a:r>
              <a:rPr lang="ru-RU" dirty="0" smtClean="0"/>
              <a:t> </a:t>
            </a:r>
            <a:r>
              <a:rPr lang="ru-RU" dirty="0" err="1" smtClean="0"/>
              <a:t>Насси</a:t>
            </a:r>
            <a:r>
              <a:rPr lang="ru-RU" dirty="0" smtClean="0"/>
              <a:t>, 1844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30px-P3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4429156" cy="639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5572140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Маленькая Джейн спорит со своей опекуншей миссис Рид. Иллюстрация </a:t>
            </a:r>
            <a:r>
              <a:rPr lang="ru-RU" dirty="0" err="1" smtClean="0"/>
              <a:t>Ф.Таунсенда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30px-P10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0"/>
            <a:ext cx="5143536" cy="646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43570" y="5786454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Джейн Эйр впервые встречает мистера Рочестера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30px-P19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5302858" cy="640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643570" y="585789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Мистер Рочестер переодевается гадалкой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79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28604"/>
            <a:ext cx="241689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407194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Презентацию подготовила учитель русского языка и литературы </a:t>
            </a:r>
            <a:r>
              <a:rPr lang="ru-RU" i="1" dirty="0" smtClean="0">
                <a:solidFill>
                  <a:schemeClr val="tx2"/>
                </a:solidFill>
              </a:rPr>
              <a:t>   МОУ </a:t>
            </a:r>
            <a:r>
              <a:rPr lang="ru-RU" i="1" dirty="0">
                <a:solidFill>
                  <a:schemeClr val="tx2"/>
                </a:solidFill>
              </a:rPr>
              <a:t>«СОШ №20 им.А.А.Хмелевского» г.Курска </a:t>
            </a:r>
            <a:endParaRPr lang="ru-RU" i="1" dirty="0" smtClean="0">
              <a:solidFill>
                <a:schemeClr val="tx2"/>
              </a:solidFill>
            </a:endParaRPr>
          </a:p>
          <a:p>
            <a:pPr algn="ctr"/>
            <a:r>
              <a:rPr lang="ru-RU" i="1" dirty="0" smtClean="0">
                <a:solidFill>
                  <a:schemeClr val="tx2"/>
                </a:solidFill>
              </a:rPr>
              <a:t>Мальцева </a:t>
            </a:r>
            <a:r>
              <a:rPr lang="ru-RU" i="1" dirty="0">
                <a:solidFill>
                  <a:schemeClr val="tx2"/>
                </a:solidFill>
              </a:rPr>
              <a:t>Ольга Николаевна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5572140"/>
            <a:ext cx="2008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СПАСИБО!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5072074"/>
            <a:ext cx="8429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Шарлотта родилась 21 апреля 1816 года в Западном Йоркшире и была третьим ребёнком в семье ирландского священнослужителя англиканской церкви Патрика </a:t>
            </a:r>
            <a:r>
              <a:rPr lang="ru-RU" sz="2400" i="1" dirty="0" err="1" smtClean="0">
                <a:solidFill>
                  <a:schemeClr val="tx2"/>
                </a:solidFill>
              </a:rPr>
              <a:t>Бронте</a:t>
            </a:r>
            <a:r>
              <a:rPr lang="ru-RU" sz="2400" i="1" dirty="0" smtClean="0">
                <a:solidFill>
                  <a:schemeClr val="tx2"/>
                </a:solidFill>
              </a:rPr>
              <a:t> и его жены Марии, в девичестве </a:t>
            </a:r>
            <a:r>
              <a:rPr lang="ru-RU" sz="2400" i="1" dirty="0" err="1" smtClean="0">
                <a:solidFill>
                  <a:schemeClr val="tx2"/>
                </a:solidFill>
              </a:rPr>
              <a:t>Брэнвелл</a:t>
            </a:r>
            <a:r>
              <a:rPr lang="ru-RU" sz="2400" i="1" dirty="0" smtClean="0">
                <a:solidFill>
                  <a:schemeClr val="tx2"/>
                </a:solidFill>
              </a:rPr>
              <a:t>. 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10b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928670"/>
            <a:ext cx="3881438" cy="2911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lough_House_to_which_Patrick_Bronte_came_after_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90461"/>
            <a:ext cx="3714776" cy="495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072074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В 1820 семья переехала в </a:t>
            </a:r>
            <a:r>
              <a:rPr lang="ru-RU" sz="2400" i="1" dirty="0" err="1" smtClean="0">
                <a:solidFill>
                  <a:schemeClr val="tx2"/>
                </a:solidFill>
              </a:rPr>
              <a:t>Хауорт</a:t>
            </a:r>
            <a:r>
              <a:rPr lang="ru-RU" sz="2400" i="1" dirty="0" smtClean="0">
                <a:solidFill>
                  <a:schemeClr val="tx2"/>
                </a:solidFill>
              </a:rPr>
              <a:t>, где Патрик был назначен на должность викария. Госпожа </a:t>
            </a:r>
            <a:r>
              <a:rPr lang="ru-RU" sz="2400" i="1" dirty="0" err="1" smtClean="0">
                <a:solidFill>
                  <a:schemeClr val="tx2"/>
                </a:solidFill>
              </a:rPr>
              <a:t>Бронте</a:t>
            </a:r>
            <a:r>
              <a:rPr lang="ru-RU" sz="2400" i="1" dirty="0" smtClean="0">
                <a:solidFill>
                  <a:schemeClr val="tx2"/>
                </a:solidFill>
              </a:rPr>
              <a:t> скончалась от рака 15 сентября 1821 года, оставив пять дочерей и сына на воспитание своей сестре Элизабет </a:t>
            </a:r>
            <a:r>
              <a:rPr lang="ru-RU" sz="2400" i="1" dirty="0" err="1" smtClean="0">
                <a:solidFill>
                  <a:schemeClr val="tx2"/>
                </a:solidFill>
              </a:rPr>
              <a:t>Брэнвелл</a:t>
            </a:r>
            <a:r>
              <a:rPr lang="ru-RU" sz="2400" i="1" dirty="0" smtClean="0">
                <a:solidFill>
                  <a:schemeClr val="tx2"/>
                </a:solidFill>
              </a:rPr>
              <a:t>.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9748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14290"/>
            <a:ext cx="6770224" cy="4603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В августе 1824 года, Шарлотта с сестрами Эмили, Марией и Элизабет были отправлены в Женскую духовную школу, в </a:t>
            </a:r>
            <a:r>
              <a:rPr lang="ru-RU" sz="2400" i="1" dirty="0" err="1" smtClean="0">
                <a:solidFill>
                  <a:schemeClr val="tx2"/>
                </a:solidFill>
              </a:rPr>
              <a:t>Кован-Бридж</a:t>
            </a:r>
            <a:r>
              <a:rPr lang="ru-RU" sz="2400" i="1" dirty="0" smtClean="0">
                <a:solidFill>
                  <a:schemeClr val="tx2"/>
                </a:solidFill>
              </a:rPr>
              <a:t> (которая была яркими красками описана Шарлоттой в романе «Джейн Эйр»). Эта школа находилась недалеко от их селения </a:t>
            </a:r>
            <a:r>
              <a:rPr lang="ru-RU" sz="2400" i="1" dirty="0" err="1" smtClean="0">
                <a:solidFill>
                  <a:schemeClr val="tx2"/>
                </a:solidFill>
              </a:rPr>
              <a:t>Хауорт</a:t>
            </a:r>
            <a:r>
              <a:rPr lang="ru-RU" sz="2400" i="1" dirty="0" smtClean="0">
                <a:solidFill>
                  <a:schemeClr val="tx2"/>
                </a:solidFill>
              </a:rPr>
              <a:t>. Плохие условия школы подорвали и без того слабое здоровье Шарлотты и ускорили смерть двух её старших сестёр Марии (1814) и Элизабет (1815). Сестры Шарлотты умерли от туберкулеза вскоре после того, как отец забрал их из школы в июне 1825 года.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250px-Cowan_Bridge_-_geograph.org.uk_-_486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86190"/>
            <a:ext cx="3761370" cy="2828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6286520"/>
            <a:ext cx="239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Деревня </a:t>
            </a:r>
            <a:r>
              <a:rPr lang="ru-RU" dirty="0" err="1" smtClean="0"/>
              <a:t>Кован-Бридж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3214686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Дома в </a:t>
            </a:r>
            <a:r>
              <a:rPr lang="ru-RU" sz="2400" i="1" dirty="0" err="1" smtClean="0">
                <a:solidFill>
                  <a:schemeClr val="tx2"/>
                </a:solidFill>
              </a:rPr>
              <a:t>Хауортском</a:t>
            </a:r>
            <a:r>
              <a:rPr lang="ru-RU" sz="2400" i="1" dirty="0" smtClean="0">
                <a:solidFill>
                  <a:schemeClr val="tx2"/>
                </a:solidFill>
              </a:rPr>
              <a:t> Пасторате Шарлотта и другие оставшиеся в живых дети : </a:t>
            </a:r>
            <a:r>
              <a:rPr lang="ru-RU" sz="2400" i="1" dirty="0" err="1" smtClean="0">
                <a:solidFill>
                  <a:schemeClr val="tx2"/>
                </a:solidFill>
              </a:rPr>
              <a:t>Брэнвелл</a:t>
            </a:r>
            <a:r>
              <a:rPr lang="ru-RU" sz="2400" i="1" dirty="0" smtClean="0">
                <a:solidFill>
                  <a:schemeClr val="tx2"/>
                </a:solidFill>
              </a:rPr>
              <a:t>, Эмили и Энн, принялись за написание хроники жизней и борьбы жителей их воображаемых королевств. Шарлотта и </a:t>
            </a:r>
            <a:r>
              <a:rPr lang="ru-RU" sz="2400" i="1" dirty="0" err="1" smtClean="0">
                <a:solidFill>
                  <a:schemeClr val="tx2"/>
                </a:solidFill>
              </a:rPr>
              <a:t>Брэнвелл</a:t>
            </a:r>
            <a:r>
              <a:rPr lang="ru-RU" sz="2400" i="1" dirty="0" smtClean="0">
                <a:solidFill>
                  <a:schemeClr val="tx2"/>
                </a:solidFill>
              </a:rPr>
              <a:t> писали байронические истории о стране </a:t>
            </a:r>
            <a:r>
              <a:rPr lang="ru-RU" sz="2400" i="1" dirty="0" err="1" smtClean="0">
                <a:solidFill>
                  <a:schemeClr val="tx2"/>
                </a:solidFill>
              </a:rPr>
              <a:t>Энгрии</a:t>
            </a:r>
            <a:r>
              <a:rPr lang="ru-RU" sz="2400" i="1" dirty="0" smtClean="0">
                <a:solidFill>
                  <a:schemeClr val="tx2"/>
                </a:solidFill>
              </a:rPr>
              <a:t>, а Эмили и Энн писали статьи и стихи о </a:t>
            </a:r>
            <a:r>
              <a:rPr lang="ru-RU" sz="2400" i="1" dirty="0" err="1" smtClean="0">
                <a:solidFill>
                  <a:schemeClr val="tx2"/>
                </a:solidFill>
              </a:rPr>
              <a:t>Гондале</a:t>
            </a:r>
            <a:r>
              <a:rPr lang="ru-RU" sz="2400" i="1" dirty="0" smtClean="0">
                <a:solidFill>
                  <a:schemeClr val="tx2"/>
                </a:solidFill>
              </a:rPr>
              <a:t>. Их сложные и замысловатые саги, корнями уходящие в детство и раннюю юность писательниц, определили их литературное призвание.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285728"/>
            <a:ext cx="2035966" cy="2908523"/>
          </a:xfrm>
          <a:prstGeom prst="rect">
            <a:avLst/>
          </a:prstGeom>
        </p:spPr>
      </p:pic>
      <p:pic>
        <p:nvPicPr>
          <p:cNvPr id="5" name="Рисунок 4" descr="493655702_410bb650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19" y="214290"/>
            <a:ext cx="2326593" cy="296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928934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Получив педагогическое образование, Шарлотта до 1841 года работала гувернанткой во многих семьях Йоркшира. В 1842 Шарлотта и Эмили едут в Брюссель, чтобы поступить на работу в школу-интернат, управляемую Константином </a:t>
            </a:r>
            <a:r>
              <a:rPr lang="ru-RU" sz="2400" i="1" dirty="0" err="1" smtClean="0">
                <a:solidFill>
                  <a:schemeClr val="tx2"/>
                </a:solidFill>
              </a:rPr>
              <a:t>Эжером</a:t>
            </a:r>
            <a:r>
              <a:rPr lang="ru-RU" sz="2400" i="1" dirty="0" smtClean="0">
                <a:solidFill>
                  <a:schemeClr val="tx2"/>
                </a:solidFill>
              </a:rPr>
              <a:t> (1809 – 1896) и его женой </a:t>
            </a:r>
            <a:r>
              <a:rPr lang="ru-RU" sz="2400" i="1" dirty="0" err="1" smtClean="0">
                <a:solidFill>
                  <a:schemeClr val="tx2"/>
                </a:solidFill>
              </a:rPr>
              <a:t>Клэр</a:t>
            </a:r>
            <a:r>
              <a:rPr lang="ru-RU" sz="2400" i="1" dirty="0" smtClean="0">
                <a:solidFill>
                  <a:schemeClr val="tx2"/>
                </a:solidFill>
              </a:rPr>
              <a:t> Зое </a:t>
            </a:r>
            <a:r>
              <a:rPr lang="ru-RU" sz="2400" i="1" dirty="0" err="1" smtClean="0">
                <a:solidFill>
                  <a:schemeClr val="tx2"/>
                </a:solidFill>
              </a:rPr>
              <a:t>Эжер</a:t>
            </a:r>
            <a:r>
              <a:rPr lang="ru-RU" sz="2400" i="1" dirty="0" smtClean="0">
                <a:solidFill>
                  <a:schemeClr val="tx2"/>
                </a:solidFill>
              </a:rPr>
              <a:t> (1814 – 1891). В обмен на питание и обучение, Шарлотта преподавала английский язык, а Эмили - музыку. Пребывание сестер в пансионе закончилось в октябре 1842 года, когда умерла их тётя, Элизабет </a:t>
            </a:r>
            <a:r>
              <a:rPr lang="ru-RU" sz="2400" i="1" dirty="0" err="1" smtClean="0">
                <a:solidFill>
                  <a:schemeClr val="tx2"/>
                </a:solidFill>
              </a:rPr>
              <a:t>Брэнвелл</a:t>
            </a:r>
            <a:r>
              <a:rPr lang="ru-RU" sz="2400" i="1" dirty="0" smtClean="0">
                <a:solidFill>
                  <a:schemeClr val="tx2"/>
                </a:solidFill>
              </a:rPr>
              <a:t>, которая заботилась о девочках после смерти их матери.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1210154331BRUSSELS.1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2833686" cy="2125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8" y="142852"/>
            <a:ext cx="3381372" cy="2536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785794"/>
            <a:ext cx="3214690" cy="2411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3" y="3643314"/>
            <a:ext cx="89297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В январе 1843, Шарлотта вернулась в Брюссель, чтобы стать учителем в школе-интернате. Однако теперь время ее пребывания в школе не было счастливым: Шарлотта была одинока, тосковала по дому и была глубоко привязана к Константину </a:t>
            </a:r>
            <a:r>
              <a:rPr lang="ru-RU" sz="2400" i="1" dirty="0" err="1" smtClean="0">
                <a:solidFill>
                  <a:schemeClr val="tx2"/>
                </a:solidFill>
              </a:rPr>
              <a:t>Эжеру</a:t>
            </a:r>
            <a:r>
              <a:rPr lang="ru-RU" sz="2400" i="1" dirty="0" smtClean="0">
                <a:solidFill>
                  <a:schemeClr val="tx2"/>
                </a:solidFill>
              </a:rPr>
              <a:t>. Наконец в январе 1844 года она возвращается в </a:t>
            </a:r>
            <a:r>
              <a:rPr lang="ru-RU" sz="2400" i="1" dirty="0" err="1" smtClean="0">
                <a:solidFill>
                  <a:schemeClr val="tx2"/>
                </a:solidFill>
              </a:rPr>
              <a:t>Хауорт</a:t>
            </a:r>
            <a:r>
              <a:rPr lang="ru-RU" sz="2400" i="1" dirty="0" smtClean="0">
                <a:solidFill>
                  <a:schemeClr val="tx2"/>
                </a:solidFill>
              </a:rPr>
              <a:t>, и впоследствии использует полученный в интернате опыт для написания романов «Учитель» и «</a:t>
            </a:r>
            <a:r>
              <a:rPr lang="ru-RU" sz="2400" i="1" dirty="0" err="1" smtClean="0">
                <a:solidFill>
                  <a:schemeClr val="tx2"/>
                </a:solidFill>
              </a:rPr>
              <a:t>Виллетт</a:t>
            </a:r>
            <a:r>
              <a:rPr lang="ru-RU" sz="2400" i="1" dirty="0" smtClean="0">
                <a:solidFill>
                  <a:schemeClr val="tx2"/>
                </a:solidFill>
              </a:rPr>
              <a:t>».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55686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14290"/>
            <a:ext cx="274784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000504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В мае 1846 года Шарлотта, Эмили и Энн опубликовали совместный поэтический сборник под псевдонимами </a:t>
            </a:r>
            <a:r>
              <a:rPr lang="ru-RU" sz="2400" i="1" dirty="0" err="1" smtClean="0">
                <a:solidFill>
                  <a:schemeClr val="tx2"/>
                </a:solidFill>
              </a:rPr>
              <a:t>Каррер</a:t>
            </a:r>
            <a:r>
              <a:rPr lang="ru-RU" sz="2400" i="1" dirty="0" smtClean="0">
                <a:solidFill>
                  <a:schemeClr val="tx2"/>
                </a:solidFill>
              </a:rPr>
              <a:t>, Эллис и </a:t>
            </a:r>
            <a:r>
              <a:rPr lang="ru-RU" sz="2400" i="1" dirty="0" err="1" smtClean="0">
                <a:solidFill>
                  <a:schemeClr val="tx2"/>
                </a:solidFill>
              </a:rPr>
              <a:t>Эктон</a:t>
            </a:r>
            <a:r>
              <a:rPr lang="ru-RU" sz="2400" i="1" dirty="0" smtClean="0">
                <a:solidFill>
                  <a:schemeClr val="tx2"/>
                </a:solidFill>
              </a:rPr>
              <a:t> Белл. Несмотря на то, что было продано только два экземпляра сборника, сестры продолжали писать и печататься и принялись за написание своих первых романов. Свои первые два романа Шарлотта опубликовала под псевдонимом </a:t>
            </a:r>
            <a:r>
              <a:rPr lang="ru-RU" sz="2400" i="1" dirty="0" err="1" smtClean="0">
                <a:solidFill>
                  <a:schemeClr val="tx2"/>
                </a:solidFill>
              </a:rPr>
              <a:t>Каррер</a:t>
            </a:r>
            <a:r>
              <a:rPr lang="ru-RU" sz="2400" i="1" dirty="0" smtClean="0">
                <a:solidFill>
                  <a:schemeClr val="tx2"/>
                </a:solidFill>
              </a:rPr>
              <a:t> Белл.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859386" cy="3000372"/>
          </a:xfrm>
          <a:prstGeom prst="rect">
            <a:avLst/>
          </a:prstGeom>
        </p:spPr>
      </p:pic>
      <p:pic>
        <p:nvPicPr>
          <p:cNvPr id="5" name="Рисунок 4" descr="13465_176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214422"/>
            <a:ext cx="1944436" cy="2809878"/>
          </a:xfrm>
          <a:prstGeom prst="rect">
            <a:avLst/>
          </a:prstGeom>
        </p:spPr>
      </p:pic>
      <p:pic>
        <p:nvPicPr>
          <p:cNvPr id="6" name="Рисунок 5" descr="10191_117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85728"/>
            <a:ext cx="2076274" cy="3000396"/>
          </a:xfrm>
          <a:prstGeom prst="rect">
            <a:avLst/>
          </a:prstGeom>
        </p:spPr>
      </p:pic>
      <p:pic>
        <p:nvPicPr>
          <p:cNvPr id="8" name="Рисунок 7" descr="p249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071546"/>
            <a:ext cx="1795465" cy="2907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425015_untitled68678.jpe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000636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Ввиду огромного успеха «</a:t>
            </a:r>
            <a:r>
              <a:rPr lang="ru-RU" sz="2400" i="1" dirty="0" err="1" smtClean="0">
                <a:solidFill>
                  <a:schemeClr val="tx2"/>
                </a:solidFill>
              </a:rPr>
              <a:t>Джен</a:t>
            </a:r>
            <a:r>
              <a:rPr lang="ru-RU" sz="2400" i="1" dirty="0" smtClean="0">
                <a:solidFill>
                  <a:schemeClr val="tx2"/>
                </a:solidFill>
              </a:rPr>
              <a:t> Эйр» </a:t>
            </a:r>
            <a:r>
              <a:rPr lang="ru-RU" sz="2400" i="1" dirty="0" err="1" smtClean="0">
                <a:solidFill>
                  <a:schemeClr val="tx2"/>
                </a:solidFill>
              </a:rPr>
              <a:t>Шарлоттин</a:t>
            </a:r>
            <a:r>
              <a:rPr lang="ru-RU" sz="2400" i="1" dirty="0" smtClean="0">
                <a:solidFill>
                  <a:schemeClr val="tx2"/>
                </a:solidFill>
              </a:rPr>
              <a:t> издатель случайно убедил ее приехать в Лондон, где она раскрыла свое настоящее лицо и начала вращаться в более высоком социальном кругу.</a:t>
            </a:r>
            <a:endParaRPr lang="ru-RU" sz="24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p207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57166"/>
            <a:ext cx="2876550" cy="4410075"/>
          </a:xfrm>
          <a:prstGeom prst="rect">
            <a:avLst/>
          </a:prstGeom>
        </p:spPr>
      </p:pic>
      <p:pic>
        <p:nvPicPr>
          <p:cNvPr id="5" name="Рисунок 4" descr="cbron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500042"/>
            <a:ext cx="3143272" cy="4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681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Dasha</cp:lastModifiedBy>
  <cp:revision>34</cp:revision>
  <dcterms:created xsi:type="dcterms:W3CDTF">2010-10-07T09:47:21Z</dcterms:created>
  <dcterms:modified xsi:type="dcterms:W3CDTF">2010-10-07T11:14:54Z</dcterms:modified>
</cp:coreProperties>
</file>