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0" r:id="rId2"/>
    <p:sldId id="256" r:id="rId3"/>
    <p:sldId id="257" r:id="rId4"/>
    <p:sldId id="259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9" d="100"/>
          <a:sy n="49" d="100"/>
        </p:scale>
        <p:origin x="-1214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CB8949-778C-4767-AEBA-4B25A975BF93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D6F2D2-1B59-43B8-ACAF-7DD5B20F58C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6922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D6F2D2-1B59-43B8-ACAF-7DD5B20F58C5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51F53-BFA0-4995-AAB0-9C575EE0DECF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08940-14CD-416E-9DC3-FC36826160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51F53-BFA0-4995-AAB0-9C575EE0DECF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08940-14CD-416E-9DC3-FC36826160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51F53-BFA0-4995-AAB0-9C575EE0DECF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08940-14CD-416E-9DC3-FC36826160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51F53-BFA0-4995-AAB0-9C575EE0DECF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08940-14CD-416E-9DC3-FC36826160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51F53-BFA0-4995-AAB0-9C575EE0DECF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08940-14CD-416E-9DC3-FC36826160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51F53-BFA0-4995-AAB0-9C575EE0DECF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08940-14CD-416E-9DC3-FC36826160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51F53-BFA0-4995-AAB0-9C575EE0DECF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08940-14CD-416E-9DC3-FC36826160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51F53-BFA0-4995-AAB0-9C575EE0DECF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08940-14CD-416E-9DC3-FC36826160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51F53-BFA0-4995-AAB0-9C575EE0DECF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08940-14CD-416E-9DC3-FC36826160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51F53-BFA0-4995-AAB0-9C575EE0DECF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08940-14CD-416E-9DC3-FC36826160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51F53-BFA0-4995-AAB0-9C575EE0DECF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08940-14CD-416E-9DC3-FC36826160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851F53-BFA0-4995-AAB0-9C575EE0DECF}" type="datetimeFigureOut">
              <a:rPr lang="ru-RU" smtClean="0"/>
              <a:pPr/>
              <a:t>26.10.2015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08940-14CD-416E-9DC3-FC368261607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00042"/>
            <a:ext cx="7772400" cy="5268933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Построение профиля рельефа </a:t>
            </a:r>
            <a:r>
              <a:rPr lang="ru-RU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местности</a:t>
            </a:r>
            <a:br>
              <a:rPr lang="ru-RU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</a:br>
            <a:r>
              <a:rPr lang="ru-RU" dirty="0">
                <a:solidFill>
                  <a:schemeClr val="bg2">
                    <a:lumMod val="20000"/>
                    <a:lumOff val="80000"/>
                  </a:schemeClr>
                </a:solidFill>
              </a:rPr>
              <a:t/>
            </a:r>
            <a:br>
              <a:rPr lang="ru-RU" dirty="0">
                <a:solidFill>
                  <a:schemeClr val="bg2">
                    <a:lumMod val="20000"/>
                    <a:lumOff val="80000"/>
                  </a:schemeClr>
                </a:solidFill>
              </a:rPr>
            </a:br>
            <a:r>
              <a:rPr lang="ru-RU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/>
            </a:r>
            <a:br>
              <a:rPr lang="ru-RU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</a:br>
            <a:r>
              <a:rPr lang="ru-RU" dirty="0">
                <a:solidFill>
                  <a:schemeClr val="bg2">
                    <a:lumMod val="20000"/>
                    <a:lumOff val="80000"/>
                  </a:schemeClr>
                </a:solidFill>
              </a:rPr>
              <a:t/>
            </a:r>
            <a:br>
              <a:rPr lang="ru-RU" dirty="0">
                <a:solidFill>
                  <a:schemeClr val="bg2">
                    <a:lumMod val="20000"/>
                    <a:lumOff val="80000"/>
                  </a:schemeClr>
                </a:solidFill>
              </a:rPr>
            </a:br>
            <a:r>
              <a:rPr lang="ru-RU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/>
            </a:r>
            <a:br>
              <a:rPr lang="ru-RU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</a:br>
            <a:r>
              <a:rPr lang="ru-RU" dirty="0">
                <a:solidFill>
                  <a:schemeClr val="bg2">
                    <a:lumMod val="20000"/>
                    <a:lumOff val="80000"/>
                  </a:schemeClr>
                </a:solidFill>
              </a:rPr>
              <a:t/>
            </a:r>
            <a:br>
              <a:rPr lang="ru-RU" dirty="0">
                <a:solidFill>
                  <a:schemeClr val="bg2">
                    <a:lumMod val="20000"/>
                    <a:lumOff val="80000"/>
                  </a:schemeClr>
                </a:solidFill>
              </a:rPr>
            </a:br>
            <a:r>
              <a:rPr lang="ru-RU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/>
            </a:r>
            <a:br>
              <a:rPr lang="ru-RU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</a:br>
            <a:r>
              <a:rPr lang="ru-RU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                       </a:t>
            </a:r>
            <a:r>
              <a:rPr lang="ru-RU" altLang="ru-RU" sz="1800" dirty="0" smtClean="0"/>
              <a:t>Автор</a:t>
            </a:r>
            <a:r>
              <a:rPr lang="ru-RU" altLang="ru-RU" sz="1800" dirty="0"/>
              <a:t>: </a:t>
            </a:r>
            <a:r>
              <a:rPr lang="ru-RU" altLang="ru-RU" sz="1800" dirty="0" err="1"/>
              <a:t>Колоколова</a:t>
            </a:r>
            <a:r>
              <a:rPr lang="ru-RU" altLang="ru-RU" sz="1800" dirty="0"/>
              <a:t> Н.Л., учитель географии</a:t>
            </a:r>
            <a:br>
              <a:rPr lang="ru-RU" altLang="ru-RU" sz="1800" dirty="0"/>
            </a:br>
            <a:r>
              <a:rPr lang="ru-RU" altLang="ru-RU" sz="1800" dirty="0"/>
              <a:t> </a:t>
            </a:r>
            <a:r>
              <a:rPr lang="ru-RU" altLang="ru-RU" sz="1800" dirty="0" smtClean="0"/>
              <a:t>                                                                   МБУ </a:t>
            </a:r>
            <a:r>
              <a:rPr lang="ru-RU" altLang="ru-RU" sz="1800" dirty="0"/>
              <a:t>лицея №37 </a:t>
            </a:r>
            <a:r>
              <a:rPr lang="ru-RU" altLang="ru-RU" sz="1800" dirty="0" err="1"/>
              <a:t>г.о</a:t>
            </a:r>
            <a:r>
              <a:rPr lang="ru-RU" altLang="ru-RU" sz="1800" dirty="0"/>
              <a:t>. Тольятти</a:t>
            </a:r>
            <a:br>
              <a:rPr lang="ru-RU" altLang="ru-RU" sz="1800" dirty="0"/>
            </a:br>
            <a:r>
              <a:rPr lang="ru-RU" altLang="ru-RU" sz="1800" dirty="0"/>
              <a:t/>
            </a:r>
            <a:br>
              <a:rPr lang="ru-RU" altLang="ru-RU" sz="1800" dirty="0"/>
            </a:br>
            <a:r>
              <a:rPr lang="ru-RU" altLang="ru-RU" sz="1800" dirty="0"/>
              <a:t/>
            </a:r>
            <a:br>
              <a:rPr lang="ru-RU" altLang="ru-RU" sz="1800" dirty="0"/>
            </a:br>
            <a:r>
              <a:rPr lang="ru-RU" altLang="ru-RU" sz="1800" dirty="0" err="1"/>
              <a:t>г.о</a:t>
            </a:r>
            <a:r>
              <a:rPr lang="ru-RU" altLang="ru-RU" sz="1800" dirty="0"/>
              <a:t>. Тольятти</a:t>
            </a:r>
            <a:br>
              <a:rPr lang="ru-RU" altLang="ru-RU" sz="1800" dirty="0"/>
            </a:br>
            <a:r>
              <a:rPr lang="ru-RU" altLang="ru-RU" sz="1800" dirty="0"/>
              <a:t>2013</a:t>
            </a:r>
            <a:br>
              <a:rPr lang="ru-RU" altLang="ru-RU" sz="1800" dirty="0"/>
            </a:br>
            <a:endParaRPr lang="ru-RU" sz="1800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994004" y="2143116"/>
            <a:ext cx="26495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endParaRPr lang="ru-RU" dirty="0">
              <a:solidFill>
                <a:schemeClr val="accent2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528" y="1916832"/>
            <a:ext cx="5786454" cy="3076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500198"/>
          </a:xfrm>
        </p:spPr>
        <p:txBody>
          <a:bodyPr>
            <a:noAutofit/>
          </a:bodyPr>
          <a:lstStyle/>
          <a:p>
            <a:pPr algn="l"/>
            <a:r>
              <a:rPr lang="ru-RU" sz="1800" dirty="0"/>
              <a:t>Постройте профиль рельефа местности по линии А – В. Для этого </a:t>
            </a:r>
            <a:r>
              <a:rPr lang="ru-RU" sz="1800" dirty="0" smtClean="0"/>
              <a:t>перенесите основу </a:t>
            </a:r>
            <a:r>
              <a:rPr lang="ru-RU" sz="1800" dirty="0"/>
              <a:t>для построения профиля на бланк ответов № 2, </a:t>
            </a:r>
            <a:r>
              <a:rPr lang="ru-RU" sz="1800" dirty="0" smtClean="0"/>
              <a:t>используя горизонтальный </a:t>
            </a:r>
            <a:r>
              <a:rPr lang="ru-RU" sz="1800" dirty="0"/>
              <a:t>масштаб в 1 см 50 м и вертикальный масштаб в 1 см 5 м</a:t>
            </a:r>
            <a:r>
              <a:rPr lang="ru-RU" sz="1800" dirty="0" smtClean="0"/>
              <a:t>. Укажите </a:t>
            </a:r>
            <a:r>
              <a:rPr lang="ru-RU" sz="1800" dirty="0"/>
              <a:t>на профиле знаком «Х» положение родника.</a:t>
            </a:r>
            <a:br>
              <a:rPr lang="ru-RU" sz="1800" dirty="0"/>
            </a:br>
            <a:endParaRPr lang="ru-RU" sz="1800" dirty="0"/>
          </a:p>
        </p:txBody>
      </p:sp>
      <p:pic>
        <p:nvPicPr>
          <p:cNvPr id="5" name="Рисунок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428737"/>
            <a:ext cx="5705475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00364" y="4314825"/>
            <a:ext cx="5743575" cy="254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Autofit/>
          </a:bodyPr>
          <a:lstStyle/>
          <a:p>
            <a:pPr algn="just"/>
            <a:r>
              <a:rPr lang="ru-RU" sz="1800" dirty="0" smtClean="0"/>
              <a:t>Приступая к построению профиля, обращаем внимание на масштаб плана. Определяем самую высокую и низкую точки высоты по линии профиля. Приложили край листа бумаги</a:t>
            </a:r>
            <a:r>
              <a:rPr lang="en-US" sz="1800" dirty="0" smtClean="0"/>
              <a:t> (</a:t>
            </a:r>
            <a:r>
              <a:rPr lang="ru-RU" sz="1800" dirty="0" smtClean="0"/>
              <a:t>линейки) к линии, соединяющие заданные точки, отметили черточками горизонтали через которые проходит наше направление, подписывая их отметки.</a:t>
            </a:r>
            <a:endParaRPr lang="ru-RU" sz="1800" dirty="0"/>
          </a:p>
        </p:txBody>
      </p:sp>
      <p:pic>
        <p:nvPicPr>
          <p:cNvPr id="3" name="Рисунок 2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1571612"/>
            <a:ext cx="5705475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Прямоугольник 14"/>
          <p:cNvSpPr/>
          <p:nvPr/>
        </p:nvSpPr>
        <p:spPr>
          <a:xfrm>
            <a:off x="2643174" y="2428868"/>
            <a:ext cx="2286016" cy="6429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714349" y="5643578"/>
            <a:ext cx="785817" cy="369332"/>
          </a:xfrm>
          <a:prstGeom prst="rect">
            <a:avLst/>
          </a:prstGeom>
          <a:solidFill>
            <a:schemeClr val="tx1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155 м</a:t>
            </a:r>
            <a:endParaRPr lang="ru-RU" dirty="0">
              <a:solidFill>
                <a:schemeClr val="bg1"/>
              </a:solidFill>
            </a:endParaRPr>
          </a:p>
        </p:txBody>
      </p:sp>
      <p:cxnSp>
        <p:nvCxnSpPr>
          <p:cNvPr id="19" name="Прямая со стрелкой 18"/>
          <p:cNvCxnSpPr/>
          <p:nvPr/>
        </p:nvCxnSpPr>
        <p:spPr>
          <a:xfrm rot="5400000" flipH="1" flipV="1">
            <a:off x="428596" y="3071810"/>
            <a:ext cx="3143272" cy="18573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1928795" y="5643578"/>
            <a:ext cx="857255" cy="369332"/>
          </a:xfrm>
          <a:prstGeom prst="rect">
            <a:avLst/>
          </a:prstGeom>
          <a:solidFill>
            <a:schemeClr val="tx1"/>
          </a:solidFill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150 м</a:t>
            </a:r>
            <a:endParaRPr lang="ru-RU" dirty="0">
              <a:solidFill>
                <a:schemeClr val="bg1"/>
              </a:solidFill>
            </a:endParaRPr>
          </a:p>
        </p:txBody>
      </p:sp>
      <p:cxnSp>
        <p:nvCxnSpPr>
          <p:cNvPr id="27" name="Прямая со стрелкой 26"/>
          <p:cNvCxnSpPr/>
          <p:nvPr/>
        </p:nvCxnSpPr>
        <p:spPr>
          <a:xfrm rot="5400000" flipH="1" flipV="1">
            <a:off x="1071538" y="3643314"/>
            <a:ext cx="3214710" cy="78581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рямоугольник 31"/>
          <p:cNvSpPr/>
          <p:nvPr/>
        </p:nvSpPr>
        <p:spPr>
          <a:xfrm>
            <a:off x="3567173" y="5643578"/>
            <a:ext cx="790513" cy="369332"/>
          </a:xfrm>
          <a:prstGeom prst="rect">
            <a:avLst/>
          </a:prstGeom>
          <a:solidFill>
            <a:schemeClr val="tx1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r>
              <a:rPr lang="ru-RU" dirty="0" smtClean="0">
                <a:solidFill>
                  <a:schemeClr val="bg1"/>
                </a:solidFill>
              </a:rPr>
              <a:t>145 м</a:t>
            </a:r>
            <a:endParaRPr lang="ru-RU" dirty="0">
              <a:solidFill>
                <a:schemeClr val="bg1"/>
              </a:solidFill>
            </a:endParaRPr>
          </a:p>
        </p:txBody>
      </p:sp>
      <p:cxnSp>
        <p:nvCxnSpPr>
          <p:cNvPr id="34" name="Прямая со стрелкой 33"/>
          <p:cNvCxnSpPr>
            <a:stCxn id="32" idx="0"/>
          </p:cNvCxnSpPr>
          <p:nvPr/>
        </p:nvCxnSpPr>
        <p:spPr>
          <a:xfrm rot="16200000" flipV="1">
            <a:off x="2016918" y="3698066"/>
            <a:ext cx="3214710" cy="67631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 rot="16200000" flipV="1">
            <a:off x="2266951" y="3805223"/>
            <a:ext cx="3143272" cy="39056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Прямоугольник 40"/>
          <p:cNvSpPr/>
          <p:nvPr/>
        </p:nvSpPr>
        <p:spPr>
          <a:xfrm>
            <a:off x="4643438" y="5643578"/>
            <a:ext cx="857256" cy="369332"/>
          </a:xfrm>
          <a:prstGeom prst="rect">
            <a:avLst/>
          </a:prstGeom>
          <a:solidFill>
            <a:schemeClr val="tx1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 150 м</a:t>
            </a:r>
            <a:endParaRPr lang="ru-RU" dirty="0">
              <a:solidFill>
                <a:schemeClr val="bg1"/>
              </a:solidFill>
            </a:endParaRPr>
          </a:p>
        </p:txBody>
      </p:sp>
      <p:cxnSp>
        <p:nvCxnSpPr>
          <p:cNvPr id="43" name="Прямая со стрелкой 42"/>
          <p:cNvCxnSpPr/>
          <p:nvPr/>
        </p:nvCxnSpPr>
        <p:spPr>
          <a:xfrm rot="16200000" flipV="1">
            <a:off x="3071802" y="3643314"/>
            <a:ext cx="3143272" cy="71438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6000760" y="5643578"/>
            <a:ext cx="928694" cy="369332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145 м</a:t>
            </a:r>
            <a:endParaRPr lang="ru-RU" dirty="0">
              <a:solidFill>
                <a:schemeClr val="bg1"/>
              </a:solidFill>
            </a:endParaRPr>
          </a:p>
        </p:txBody>
      </p:sp>
      <p:cxnSp>
        <p:nvCxnSpPr>
          <p:cNvPr id="50" name="Прямая со стрелкой 49"/>
          <p:cNvCxnSpPr/>
          <p:nvPr/>
        </p:nvCxnSpPr>
        <p:spPr>
          <a:xfrm rot="16200000" flipV="1">
            <a:off x="3964777" y="3321843"/>
            <a:ext cx="3286148" cy="150019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26" grpId="0" animBg="1"/>
      <p:bldP spid="32" grpId="0" animBg="1"/>
      <p:bldP spid="41" grpId="0" animBg="1"/>
      <p:bldP spid="4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3071834"/>
          </a:xfrm>
        </p:spPr>
        <p:txBody>
          <a:bodyPr>
            <a:noAutofit/>
          </a:bodyPr>
          <a:lstStyle/>
          <a:p>
            <a:pPr algn="l"/>
            <a:r>
              <a:rPr lang="ru-RU" sz="1800" dirty="0" smtClean="0"/>
              <a:t>1.  Приложили к горизонтальной линии, где будете строить профиль. Так как у нас  </a:t>
            </a:r>
            <a:br>
              <a:rPr lang="ru-RU" sz="1800" dirty="0" smtClean="0"/>
            </a:br>
            <a:r>
              <a:rPr lang="ru-RU" sz="1800" dirty="0" smtClean="0"/>
              <a:t>     масштаб в 2 раза крупнее, то мы расстояние между двумя соседними </a:t>
            </a:r>
            <a:br>
              <a:rPr lang="ru-RU" sz="1800" dirty="0" smtClean="0"/>
            </a:br>
            <a:r>
              <a:rPr lang="ru-RU" sz="1800" dirty="0" smtClean="0"/>
              <a:t>     вертикалями будем откладывать по горизонтали в 2 раза больше.</a:t>
            </a:r>
            <a:br>
              <a:rPr lang="ru-RU" sz="1800" dirty="0" smtClean="0"/>
            </a:br>
            <a:r>
              <a:rPr lang="ru-RU" sz="1800" dirty="0" smtClean="0"/>
              <a:t> 2. Восстанавливаем перпендикуляры до пересечения с соответствующими   </a:t>
            </a:r>
            <a:br>
              <a:rPr lang="ru-RU" sz="1800" dirty="0" smtClean="0"/>
            </a:br>
            <a:r>
              <a:rPr lang="ru-RU" sz="1800" dirty="0" smtClean="0"/>
              <a:t>      горизонталями. Эти пресечения дадут ряд точек, их соединяют плавной  </a:t>
            </a:r>
            <a:br>
              <a:rPr lang="ru-RU" sz="1800" dirty="0" smtClean="0"/>
            </a:br>
            <a:r>
              <a:rPr lang="ru-RU" sz="1800" dirty="0" smtClean="0"/>
              <a:t>      кривой, которая и выразит профиль местности.</a:t>
            </a:r>
            <a:br>
              <a:rPr lang="ru-RU" sz="1800" dirty="0" smtClean="0"/>
            </a:br>
            <a:r>
              <a:rPr lang="ru-RU" sz="1800" dirty="0" smtClean="0"/>
              <a:t>3.  Две точки имеют одинаковые отметки высот, а между ними лежит  </a:t>
            </a:r>
            <a:br>
              <a:rPr lang="ru-RU" sz="1800" dirty="0" smtClean="0"/>
            </a:br>
            <a:r>
              <a:rPr lang="ru-RU" sz="1800" dirty="0" smtClean="0"/>
              <a:t>     отрицательная форма рельефа (в нашем случае родник), тогда линия, </a:t>
            </a:r>
            <a:br>
              <a:rPr lang="ru-RU" sz="1800" dirty="0" smtClean="0"/>
            </a:br>
            <a:r>
              <a:rPr lang="ru-RU" sz="1800" dirty="0" smtClean="0"/>
              <a:t>     соединяющая точки с одинаковой высотой, должна быть вогнутой.</a:t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  <p:pic>
        <p:nvPicPr>
          <p:cNvPr id="5" name="Рисунок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28794" y="3714752"/>
            <a:ext cx="5743575" cy="254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2571736" y="6215082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155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3000364" y="6357958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150</a:t>
            </a:r>
            <a:endParaRPr lang="ru-RU" dirty="0"/>
          </a:p>
        </p:txBody>
      </p:sp>
      <p:sp>
        <p:nvSpPr>
          <p:cNvPr id="64" name="TextBox 63"/>
          <p:cNvSpPr txBox="1"/>
          <p:nvPr/>
        </p:nvSpPr>
        <p:spPr>
          <a:xfrm>
            <a:off x="3428992" y="6215082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145</a:t>
            </a:r>
            <a:endParaRPr lang="ru-RU" dirty="0"/>
          </a:p>
        </p:txBody>
      </p:sp>
      <p:sp>
        <p:nvSpPr>
          <p:cNvPr id="90" name="TextBox 89"/>
          <p:cNvSpPr txBox="1"/>
          <p:nvPr/>
        </p:nvSpPr>
        <p:spPr>
          <a:xfrm>
            <a:off x="4286248" y="621508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145</a:t>
            </a:r>
            <a:endParaRPr lang="ru-RU" dirty="0"/>
          </a:p>
        </p:txBody>
      </p:sp>
      <p:sp>
        <p:nvSpPr>
          <p:cNvPr id="92" name="TextBox 91"/>
          <p:cNvSpPr txBox="1"/>
          <p:nvPr/>
        </p:nvSpPr>
        <p:spPr>
          <a:xfrm>
            <a:off x="5357818" y="6357958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150</a:t>
            </a:r>
            <a:endParaRPr lang="ru-RU" dirty="0"/>
          </a:p>
        </p:txBody>
      </p:sp>
      <p:sp>
        <p:nvSpPr>
          <p:cNvPr id="93" name="TextBox 92"/>
          <p:cNvSpPr txBox="1"/>
          <p:nvPr/>
        </p:nvSpPr>
        <p:spPr>
          <a:xfrm>
            <a:off x="6643702" y="6215082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145</a:t>
            </a:r>
            <a:endParaRPr lang="ru-RU" dirty="0"/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2428860" y="4429132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5400000" flipH="1" flipV="1">
            <a:off x="2072464" y="5286388"/>
            <a:ext cx="1713718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rot="5400000" flipH="1" flipV="1">
            <a:off x="2713818" y="5572140"/>
            <a:ext cx="114380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2428860" y="5000636"/>
            <a:ext cx="3222602" cy="171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rot="5400000">
            <a:off x="5072066" y="5572140"/>
            <a:ext cx="114300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2428860" y="5572140"/>
            <a:ext cx="207170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rot="16200000" flipV="1">
            <a:off x="3357556" y="5857891"/>
            <a:ext cx="571503" cy="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rot="5400000">
            <a:off x="4214810" y="5857892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rot="10800000">
            <a:off x="6858016" y="5572140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 rot="5400000" flipH="1" flipV="1">
            <a:off x="6572264" y="5857892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3" name="Рисунок 52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43240" y="2786058"/>
            <a:ext cx="3952875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2" name="Прямая соединительная линия 61"/>
          <p:cNvCxnSpPr/>
          <p:nvPr/>
        </p:nvCxnSpPr>
        <p:spPr>
          <a:xfrm>
            <a:off x="2428860" y="5000636"/>
            <a:ext cx="85725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>
            <a:off x="2428860" y="5572140"/>
            <a:ext cx="121444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Полилиния 68"/>
          <p:cNvSpPr/>
          <p:nvPr/>
        </p:nvSpPr>
        <p:spPr>
          <a:xfrm>
            <a:off x="2504049" y="4304714"/>
            <a:ext cx="4600136" cy="1495864"/>
          </a:xfrm>
          <a:custGeom>
            <a:avLst/>
            <a:gdLst>
              <a:gd name="connsiteX0" fmla="*/ 0 w 4600136"/>
              <a:gd name="connsiteY0" fmla="*/ 0 h 1495864"/>
              <a:gd name="connsiteX1" fmla="*/ 436099 w 4600136"/>
              <a:gd name="connsiteY1" fmla="*/ 154744 h 1495864"/>
              <a:gd name="connsiteX2" fmla="*/ 801859 w 4600136"/>
              <a:gd name="connsiteY2" fmla="*/ 731520 h 1495864"/>
              <a:gd name="connsiteX3" fmla="*/ 1153551 w 4600136"/>
              <a:gd name="connsiteY3" fmla="*/ 1308295 h 1495864"/>
              <a:gd name="connsiteX4" fmla="*/ 1589649 w 4600136"/>
              <a:gd name="connsiteY4" fmla="*/ 1491175 h 1495864"/>
              <a:gd name="connsiteX5" fmla="*/ 1997613 w 4600136"/>
              <a:gd name="connsiteY5" fmla="*/ 1280160 h 1495864"/>
              <a:gd name="connsiteX6" fmla="*/ 3151163 w 4600136"/>
              <a:gd name="connsiteY6" fmla="*/ 717452 h 1495864"/>
              <a:gd name="connsiteX7" fmla="*/ 4360985 w 4600136"/>
              <a:gd name="connsiteY7" fmla="*/ 1294228 h 1495864"/>
              <a:gd name="connsiteX8" fmla="*/ 4586068 w 4600136"/>
              <a:gd name="connsiteY8" fmla="*/ 1392701 h 1495864"/>
              <a:gd name="connsiteX9" fmla="*/ 4586068 w 4600136"/>
              <a:gd name="connsiteY9" fmla="*/ 1392701 h 1495864"/>
              <a:gd name="connsiteX10" fmla="*/ 4572000 w 4600136"/>
              <a:gd name="connsiteY10" fmla="*/ 1392701 h 1495864"/>
              <a:gd name="connsiteX11" fmla="*/ 4586068 w 4600136"/>
              <a:gd name="connsiteY11" fmla="*/ 1392701 h 1495864"/>
              <a:gd name="connsiteX12" fmla="*/ 4586068 w 4600136"/>
              <a:gd name="connsiteY12" fmla="*/ 1392701 h 14958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600136" h="1495864">
                <a:moveTo>
                  <a:pt x="0" y="0"/>
                </a:moveTo>
                <a:cubicBezTo>
                  <a:pt x="151228" y="16412"/>
                  <a:pt x="302456" y="32824"/>
                  <a:pt x="436099" y="154744"/>
                </a:cubicBezTo>
                <a:cubicBezTo>
                  <a:pt x="569742" y="276664"/>
                  <a:pt x="682284" y="539262"/>
                  <a:pt x="801859" y="731520"/>
                </a:cubicBezTo>
                <a:cubicBezTo>
                  <a:pt x="921434" y="923778"/>
                  <a:pt x="1022253" y="1181686"/>
                  <a:pt x="1153551" y="1308295"/>
                </a:cubicBezTo>
                <a:cubicBezTo>
                  <a:pt x="1284849" y="1434904"/>
                  <a:pt x="1448972" y="1495864"/>
                  <a:pt x="1589649" y="1491175"/>
                </a:cubicBezTo>
                <a:cubicBezTo>
                  <a:pt x="1730326" y="1486486"/>
                  <a:pt x="1997613" y="1280160"/>
                  <a:pt x="1997613" y="1280160"/>
                </a:cubicBezTo>
                <a:cubicBezTo>
                  <a:pt x="2257865" y="1151206"/>
                  <a:pt x="2757268" y="715107"/>
                  <a:pt x="3151163" y="717452"/>
                </a:cubicBezTo>
                <a:cubicBezTo>
                  <a:pt x="3545058" y="719797"/>
                  <a:pt x="4121834" y="1181687"/>
                  <a:pt x="4360985" y="1294228"/>
                </a:cubicBezTo>
                <a:cubicBezTo>
                  <a:pt x="4600136" y="1406770"/>
                  <a:pt x="4586068" y="1392701"/>
                  <a:pt x="4586068" y="1392701"/>
                </a:cubicBezTo>
                <a:lnTo>
                  <a:pt x="4586068" y="1392701"/>
                </a:lnTo>
                <a:lnTo>
                  <a:pt x="4572000" y="1392701"/>
                </a:lnTo>
                <a:lnTo>
                  <a:pt x="4586068" y="1392701"/>
                </a:lnTo>
                <a:lnTo>
                  <a:pt x="4586068" y="1392701"/>
                </a:lnTo>
              </a:path>
            </a:pathLst>
          </a:cu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  <p:cxnSp>
        <p:nvCxnSpPr>
          <p:cNvPr id="74" name="Прямая соединительная линия 73"/>
          <p:cNvCxnSpPr/>
          <p:nvPr/>
        </p:nvCxnSpPr>
        <p:spPr>
          <a:xfrm rot="16200000" flipH="1">
            <a:off x="3964777" y="5750734"/>
            <a:ext cx="142879" cy="714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единительная линия 79"/>
          <p:cNvCxnSpPr/>
          <p:nvPr/>
        </p:nvCxnSpPr>
        <p:spPr>
          <a:xfrm rot="5400000" flipH="1" flipV="1">
            <a:off x="3964777" y="5750735"/>
            <a:ext cx="142876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24" y="2928934"/>
            <a:ext cx="7643866" cy="3571900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ru-RU" dirty="0" smtClean="0"/>
              <a:t>1) На рисунке в ответе длина горизонтальной линии основы</a:t>
            </a:r>
          </a:p>
          <a:p>
            <a:pPr algn="l"/>
            <a:r>
              <a:rPr lang="ru-RU" dirty="0" smtClean="0"/>
              <a:t>профиля равна 80 ± 2 мм, </a:t>
            </a:r>
            <a:r>
              <a:rPr lang="ru-RU" b="1" dirty="0" smtClean="0"/>
              <a:t>и </a:t>
            </a:r>
            <a:r>
              <a:rPr lang="ru-RU" dirty="0" smtClean="0"/>
              <a:t>расстояние от левой вертикальной оси</a:t>
            </a:r>
          </a:p>
          <a:p>
            <a:pPr algn="l"/>
            <a:r>
              <a:rPr lang="ru-RU" dirty="0" smtClean="0"/>
              <a:t>до родника – 29 ± 2 мм.</a:t>
            </a:r>
          </a:p>
          <a:p>
            <a:pPr algn="l"/>
            <a:r>
              <a:rPr lang="ru-RU" dirty="0" smtClean="0"/>
              <a:t>2) Форма профиля в основном совпадает с эталоном.</a:t>
            </a:r>
          </a:p>
          <a:p>
            <a:pPr algn="l"/>
            <a:r>
              <a:rPr lang="ru-RU" dirty="0" smtClean="0">
                <a:solidFill>
                  <a:srgbClr val="FF0000"/>
                </a:solidFill>
              </a:rPr>
              <a:t>3) На участке 1 склон круче, чем на участке 2</a:t>
            </a:r>
          </a:p>
          <a:p>
            <a:pPr algn="l"/>
            <a:r>
              <a:rPr lang="ru-RU" b="1" dirty="0" smtClean="0"/>
              <a:t>Ответ включает все три названных выше элемента  - 2 балла</a:t>
            </a:r>
          </a:p>
          <a:p>
            <a:pPr algn="l"/>
            <a:r>
              <a:rPr lang="ru-RU" dirty="0" smtClean="0"/>
              <a:t>Ответ включает один (1-й)</a:t>
            </a:r>
          </a:p>
          <a:p>
            <a:pPr algn="l"/>
            <a:r>
              <a:rPr lang="ru-RU" dirty="0" smtClean="0"/>
              <a:t>ИЛИ</a:t>
            </a:r>
          </a:p>
          <a:p>
            <a:pPr algn="l"/>
            <a:r>
              <a:rPr lang="ru-RU" dirty="0" smtClean="0"/>
              <a:t>два (любые) из названных выше элементов – </a:t>
            </a:r>
            <a:r>
              <a:rPr lang="ru-RU" b="1" dirty="0" smtClean="0"/>
              <a:t>1 балл</a:t>
            </a:r>
          </a:p>
          <a:p>
            <a:pPr algn="l"/>
            <a:r>
              <a:rPr lang="ru-RU" dirty="0" smtClean="0"/>
              <a:t>Все ответы, которые не соответствуют вышеуказанным критериям</a:t>
            </a:r>
          </a:p>
          <a:p>
            <a:pPr algn="l"/>
            <a:r>
              <a:rPr lang="ru-RU" dirty="0" smtClean="0"/>
              <a:t>выставления оценок в 1 и 2 балла -  </a:t>
            </a:r>
            <a:r>
              <a:rPr lang="ru-RU" b="1" dirty="0" smtClean="0"/>
              <a:t>0 баллов</a:t>
            </a:r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785794"/>
            <a:ext cx="3952875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539</TotalTime>
  <Words>237</Words>
  <Application>Microsoft Office PowerPoint</Application>
  <PresentationFormat>Экран (4:3)</PresentationFormat>
  <Paragraphs>27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Построение профиля рельефа местности                               Автор: Колоколова Н.Л., учитель географии                                                                     МБУ лицея №37 г.о. Тольятти   г.о. Тольятти 2013 </vt:lpstr>
      <vt:lpstr>Постройте профиль рельефа местности по линии А – В. Для этого перенесите основу для построения профиля на бланк ответов № 2, используя горизонтальный масштаб в 1 см 50 м и вертикальный масштаб в 1 см 5 м. Укажите на профиле знаком «Х» положение родника. </vt:lpstr>
      <vt:lpstr>Приступая к построению профиля, обращаем внимание на масштаб плана. Определяем самую высокую и низкую точки высоты по линии профиля. Приложили край листа бумаги (линейки) к линии, соединяющие заданные точки, отметили черточками горизонтали через которые проходит наше направление, подписывая их отметки.</vt:lpstr>
      <vt:lpstr>1.  Приложили к горизонтальной линии, где будете строить профиль. Так как у нас        масштаб в 2 раза крупнее, то мы расстояние между двумя соседними       вертикалями будем откладывать по горизонтали в 2 раза больше.  2. Восстанавливаем перпендикуляры до пересечения с соответствующими          горизонталями. Эти пресечения дадут ряд точек, их соединяют плавной         кривой, которая и выразит профиль местности. 3.  Две точки имеют одинаковые отметки высот, а между ними лежит        отрицательная форма рельефа (в нашем случае родник), тогда линия,       соединяющая точки с одинаковой высотой, должна быть вогнутой.  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Постройте профиль рельефа местности по линии А – В. Для этого перенесите основу для построения профиля на бланк ответов № 2, используя горизонтальный масштаб в 1 см 50 м и вертикальный масштаб в 1 см 5 м. Укажите на профиле знаком «Х» положение родника.</dc:title>
  <dc:creator>Александр</dc:creator>
  <cp:lastModifiedBy>37admin07</cp:lastModifiedBy>
  <cp:revision>57</cp:revision>
  <dcterms:created xsi:type="dcterms:W3CDTF">2012-03-02T08:34:17Z</dcterms:created>
  <dcterms:modified xsi:type="dcterms:W3CDTF">2015-10-26T09:14:50Z</dcterms:modified>
</cp:coreProperties>
</file>