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000"/>
    <a:srgbClr val="5C0000"/>
    <a:srgbClr val="460000"/>
    <a:srgbClr val="7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16824" cy="792088"/>
          </a:xfrm>
        </p:spPr>
        <p:txBody>
          <a:bodyPr>
            <a:noAutofit/>
          </a:bodyPr>
          <a:lstStyle/>
          <a:p>
            <a:pPr algn="ctr"/>
            <a:r>
              <a:rPr lang="ru-RU" sz="6000" b="0" dirty="0" smtClean="0">
                <a:solidFill>
                  <a:srgbClr val="5C0000"/>
                </a:solidFill>
                <a:latin typeface="Monotype Corsiva" pitchFamily="66" charset="0"/>
              </a:rPr>
              <a:t>Осень в лесу</a:t>
            </a:r>
            <a:endParaRPr lang="ru-RU" sz="6000" b="0" dirty="0">
              <a:solidFill>
                <a:srgbClr val="5C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370493-autumn-hd-wallpaper-1080p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931919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661248"/>
            <a:ext cx="3008313" cy="86409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2A0000"/>
                </a:solidFill>
                <a:latin typeface="Monotype Corsiva" pitchFamily="66" charset="0"/>
              </a:rPr>
              <a:t>Работа выполнена  воспитателем  МБДОУ №7  </a:t>
            </a:r>
            <a:r>
              <a:rPr lang="ru-RU" sz="1800" dirty="0" smtClean="0">
                <a:solidFill>
                  <a:srgbClr val="2A0000"/>
                </a:solidFill>
                <a:latin typeface="Monotype Corsiva" pitchFamily="66" charset="0"/>
              </a:rPr>
              <a:t>Путченко</a:t>
            </a:r>
            <a:r>
              <a:rPr lang="ru-RU" sz="1800" dirty="0" smtClean="0">
                <a:solidFill>
                  <a:srgbClr val="2A0000"/>
                </a:solidFill>
                <a:latin typeface="Monotype Corsiva" pitchFamily="66" charset="0"/>
              </a:rPr>
              <a:t>  Еленой  Николаевной </a:t>
            </a:r>
            <a:endParaRPr lang="ru-RU" sz="1800" dirty="0">
              <a:solidFill>
                <a:srgbClr val="2A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6912768" cy="554461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460000"/>
                </a:solidFill>
                <a:latin typeface="Monotype Corsiva" pitchFamily="66" charset="0"/>
              </a:rPr>
              <a:t>           Цели и задачи </a:t>
            </a:r>
            <a:r>
              <a:rPr lang="en-US" sz="4800" dirty="0" smtClean="0">
                <a:solidFill>
                  <a:srgbClr val="460000"/>
                </a:solidFill>
                <a:latin typeface="Monotype Corsiva" pitchFamily="66" charset="0"/>
              </a:rPr>
              <a:t>:</a:t>
            </a:r>
            <a:endParaRPr lang="ru-RU" sz="6000" dirty="0" smtClean="0">
              <a:solidFill>
                <a:srgbClr val="460000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rgbClr val="460000"/>
                </a:solidFill>
                <a:latin typeface="Monotype Corsiva" pitchFamily="66" charset="0"/>
              </a:rPr>
              <a:t>1. Познакомить детей с произведениями поэтов об осени .</a:t>
            </a:r>
          </a:p>
          <a:p>
            <a:r>
              <a:rPr lang="ru-RU" sz="3600" dirty="0" smtClean="0">
                <a:solidFill>
                  <a:srgbClr val="460000"/>
                </a:solidFill>
                <a:latin typeface="Monotype Corsiva" pitchFamily="66" charset="0"/>
              </a:rPr>
              <a:t>2. Расширять знания об окружающем мире .</a:t>
            </a:r>
          </a:p>
          <a:p>
            <a:r>
              <a:rPr lang="ru-RU" sz="3600" dirty="0" smtClean="0">
                <a:solidFill>
                  <a:srgbClr val="460000"/>
                </a:solidFill>
                <a:latin typeface="Monotype Corsiva" pitchFamily="66" charset="0"/>
              </a:rPr>
              <a:t>3. Воспитывать любовь к природе </a:t>
            </a:r>
          </a:p>
          <a:p>
            <a:r>
              <a:rPr lang="ru-RU" sz="3600" dirty="0" smtClean="0">
                <a:solidFill>
                  <a:srgbClr val="460000"/>
                </a:solidFill>
                <a:latin typeface="Monotype Corsiva" pitchFamily="66" charset="0"/>
              </a:rPr>
              <a:t>4. Выявить интерес у детей к лесу и его жителям</a:t>
            </a:r>
            <a:endParaRPr lang="en-US" sz="3600" dirty="0" smtClean="0">
              <a:solidFill>
                <a:srgbClr val="46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ll_things_end_by_amix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068960"/>
            <a:ext cx="5111750" cy="3556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676456" cy="2664296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  <a:t>Унылая пора! Очей очарованье!</a:t>
            </a:r>
            <a:b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  <a:t>Приятна мне твоя прощальная краса —</a:t>
            </a:r>
            <a:b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  <a:t>Люблю я пышное природы увяданье,</a:t>
            </a:r>
            <a:b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  <a:t>В багрец и в золото одетые леса,</a:t>
            </a:r>
            <a:b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  <a:t>В их сенях ветра шум и свежее дыханье,</a:t>
            </a:r>
            <a:b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  <a:t>И мглой волнистою покрыты небеса,</a:t>
            </a:r>
            <a:b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  <a:t>И редкий солнца луч, и первые морозы,</a:t>
            </a:r>
            <a:b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  <a:t>И отдаленные седой зимы угрозы.</a:t>
            </a:r>
            <a:br>
              <a:rPr lang="ru-RU" sz="11200" dirty="0" smtClean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11200" i="1" dirty="0" smtClean="0">
                <a:solidFill>
                  <a:srgbClr val="5C0000"/>
                </a:solidFill>
                <a:latin typeface="Monotype Corsiva" pitchFamily="66" charset="0"/>
              </a:rPr>
              <a:t>(А. С. Пушкин )</a:t>
            </a:r>
            <a:r>
              <a:rPr lang="ru-RU" sz="2400" i="1" dirty="0" smtClean="0">
                <a:solidFill>
                  <a:srgbClr val="5C0000"/>
                </a:solidFill>
                <a:latin typeface="Monotype Corsiva" pitchFamily="66" charset="0"/>
              </a:rPr>
              <a:t/>
            </a:r>
            <a:br>
              <a:rPr lang="ru-RU" sz="2400" i="1" dirty="0" smtClean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2400" i="1" dirty="0">
                <a:solidFill>
                  <a:srgbClr val="5C0000"/>
                </a:solidFill>
                <a:latin typeface="Monotype Corsiva" pitchFamily="66" charset="0"/>
              </a:rPr>
              <a:t/>
            </a:r>
            <a:br>
              <a:rPr lang="ru-RU" sz="2400" i="1" dirty="0">
                <a:solidFill>
                  <a:srgbClr val="5C0000"/>
                </a:solidFill>
                <a:latin typeface="Monotype Corsiva" pitchFamily="66" charset="0"/>
              </a:rPr>
            </a:br>
            <a:r>
              <a:rPr lang="ru-RU" sz="2400" i="1" dirty="0">
                <a:solidFill>
                  <a:srgbClr val="5C0000"/>
                </a:solidFill>
                <a:latin typeface="Monotype Corsiva" pitchFamily="66" charset="0"/>
              </a:rPr>
              <a:t/>
            </a:r>
            <a:br>
              <a:rPr lang="ru-RU" sz="2400" i="1" dirty="0">
                <a:solidFill>
                  <a:srgbClr val="5C0000"/>
                </a:solidFill>
                <a:latin typeface="Monotype Corsiva" pitchFamily="66" charset="0"/>
              </a:rPr>
            </a:br>
            <a:endParaRPr lang="ru-RU" sz="2400" i="1" dirty="0">
              <a:solidFill>
                <a:srgbClr val="5C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260648"/>
            <a:ext cx="3254152" cy="35283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>Хлопотунья </a:t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>Далеко ещё зима,</a:t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>Но не для потехи</a:t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>Тащит белка в закрома</a:t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>Ягоды, орехи...</a:t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>Где же взять зимой сластей</a:t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>Для детей</a:t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>И для гостей?</a:t>
            </a:r>
            <a:b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2A0000"/>
                </a:solidFill>
                <a:latin typeface="Monotype Corsiva" pitchFamily="66" charset="0"/>
              </a:rPr>
              <a:t>(В. Степанов)</a:t>
            </a:r>
            <a:endParaRPr lang="ru-RU" sz="2400" dirty="0">
              <a:solidFill>
                <a:srgbClr val="2A0000"/>
              </a:solidFill>
              <a:latin typeface="Monotype Corsiva" pitchFamily="66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697760"/>
            <a:ext cx="5904656" cy="2160240"/>
          </a:xfrm>
        </p:spPr>
        <p:txBody>
          <a:bodyPr>
            <a:normAutofit fontScale="90000"/>
          </a:bodyPr>
          <a:lstStyle/>
          <a:p>
            <a:r>
              <a:rPr lang="ru-RU" sz="2200" b="0" dirty="0">
                <a:solidFill>
                  <a:srgbClr val="2A0000"/>
                </a:solidFill>
                <a:latin typeface="Monotype Corsiva" pitchFamily="66" charset="0"/>
              </a:rPr>
              <a:t>Октябрь </a:t>
            </a:r>
            <a:br>
              <a:rPr lang="ru-RU" sz="2200" b="0" dirty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200" b="0" dirty="0">
                <a:solidFill>
                  <a:srgbClr val="2A0000"/>
                </a:solidFill>
                <a:latin typeface="Monotype Corsiva" pitchFamily="66" charset="0"/>
              </a:rPr>
              <a:t/>
            </a:r>
            <a:br>
              <a:rPr lang="ru-RU" sz="2200" b="0" dirty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200" b="0" dirty="0" smtClean="0">
                <a:solidFill>
                  <a:srgbClr val="2A0000"/>
                </a:solidFill>
                <a:latin typeface="Monotype Corsiva" pitchFamily="66" charset="0"/>
              </a:rPr>
              <a:t>Вот </a:t>
            </a:r>
            <a:r>
              <a:rPr lang="ru-RU" sz="2200" b="0" dirty="0">
                <a:solidFill>
                  <a:srgbClr val="2A0000"/>
                </a:solidFill>
                <a:latin typeface="Monotype Corsiva" pitchFamily="66" charset="0"/>
              </a:rPr>
              <a:t>на ветке лист кленовый.</a:t>
            </a:r>
            <a:br>
              <a:rPr lang="ru-RU" sz="2200" b="0" dirty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200" b="0" dirty="0" smtClean="0">
                <a:solidFill>
                  <a:srgbClr val="2A0000"/>
                </a:solidFill>
                <a:latin typeface="Monotype Corsiva" pitchFamily="66" charset="0"/>
              </a:rPr>
              <a:t>Нынче он совсем как новый!</a:t>
            </a:r>
            <a:br>
              <a:rPr lang="ru-RU" sz="2200" b="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200" b="0" dirty="0" smtClean="0">
                <a:solidFill>
                  <a:srgbClr val="2A0000"/>
                </a:solidFill>
                <a:latin typeface="Monotype Corsiva" pitchFamily="66" charset="0"/>
              </a:rPr>
              <a:t>Весь румяный, золотой.</a:t>
            </a:r>
            <a:br>
              <a:rPr lang="ru-RU" sz="2200" b="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200" b="0" dirty="0" smtClean="0">
                <a:solidFill>
                  <a:srgbClr val="2A0000"/>
                </a:solidFill>
                <a:latin typeface="Monotype Corsiva" pitchFamily="66" charset="0"/>
              </a:rPr>
              <a:t>Ты куда, листок? Постой!</a:t>
            </a:r>
            <a:br>
              <a:rPr lang="ru-RU" sz="2200" b="0" dirty="0" smtClean="0">
                <a:solidFill>
                  <a:srgbClr val="2A0000"/>
                </a:solidFill>
                <a:latin typeface="Monotype Corsiva" pitchFamily="66" charset="0"/>
              </a:rPr>
            </a:br>
            <a:r>
              <a:rPr lang="ru-RU" sz="2200" b="0" i="1" dirty="0" smtClean="0">
                <a:solidFill>
                  <a:srgbClr val="2A0000"/>
                </a:solidFill>
                <a:latin typeface="Monotype Corsiva" pitchFamily="66" charset="0"/>
              </a:rPr>
              <a:t>(В. Берестов)</a:t>
            </a:r>
            <a:r>
              <a:rPr lang="ru-RU" b="0" dirty="0">
                <a:solidFill>
                  <a:srgbClr val="2A0000"/>
                </a:solidFill>
              </a:rPr>
              <a:t/>
            </a:r>
            <a:br>
              <a:rPr lang="ru-RU" b="0" dirty="0">
                <a:solidFill>
                  <a:srgbClr val="2A0000"/>
                </a:solidFill>
              </a:rPr>
            </a:br>
            <a:endParaRPr lang="ru-RU" dirty="0">
              <a:solidFill>
                <a:srgbClr val="2A0000"/>
              </a:solidFill>
            </a:endParaRPr>
          </a:p>
        </p:txBody>
      </p:sp>
      <p:pic>
        <p:nvPicPr>
          <p:cNvPr id="8" name="Рисунок 7" descr="3010538341_751e4bf607_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34" r="5534"/>
          <a:stretch>
            <a:fillRect/>
          </a:stretch>
        </p:blipFill>
        <p:spPr>
          <a:xfrm>
            <a:off x="323528" y="332656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72808" cy="116205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2A0000"/>
                </a:solidFill>
                <a:latin typeface="Monotype Corsiva" pitchFamily="66" charset="0"/>
              </a:rPr>
              <a:t>              </a:t>
            </a:r>
            <a:r>
              <a:rPr lang="ru-RU" sz="6000" b="0" dirty="0" smtClean="0">
                <a:solidFill>
                  <a:srgbClr val="2A0000"/>
                </a:solidFill>
                <a:latin typeface="Monotype Corsiva" pitchFamily="66" charset="0"/>
              </a:rPr>
              <a:t>Осенние загадки</a:t>
            </a:r>
            <a:endParaRPr lang="ru-RU" sz="6000" b="0" dirty="0">
              <a:solidFill>
                <a:srgbClr val="2A000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57532"/>
            <a:ext cx="3322712" cy="578383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latin typeface="Monotype Corsiva" pitchFamily="66" charset="0"/>
              </a:rPr>
              <a:t>***</a:t>
            </a:r>
            <a:r>
              <a:rPr lang="ru-RU" sz="7200" dirty="0">
                <a:latin typeface="Monotype Corsiva" pitchFamily="66" charset="0"/>
              </a:rPr>
              <a:t/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Вслед за августом приходит</a:t>
            </a:r>
            <a:r>
              <a:rPr lang="ru-RU" sz="7200" dirty="0" smtClean="0">
                <a:latin typeface="Monotype Corsiva" pitchFamily="66" charset="0"/>
              </a:rPr>
              <a:t>,             </a:t>
            </a:r>
            <a:r>
              <a:rPr lang="ru-RU" sz="7200" dirty="0">
                <a:latin typeface="Monotype Corsiva" pitchFamily="66" charset="0"/>
              </a:rPr>
              <a:t/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С листопадом хороводит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И богат он урожаем,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Мы его, конечно, знаем!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- сентябрь -</a:t>
            </a:r>
          </a:p>
          <a:p>
            <a:r>
              <a:rPr lang="ru-RU" sz="7200" b="1" dirty="0">
                <a:latin typeface="Monotype Corsiva" pitchFamily="66" charset="0"/>
              </a:rPr>
              <a:t>***</a:t>
            </a:r>
            <a:r>
              <a:rPr lang="ru-RU" sz="7200" dirty="0">
                <a:latin typeface="Monotype Corsiva" pitchFamily="66" charset="0"/>
              </a:rPr>
              <a:t/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Королева наша, </a:t>
            </a:r>
            <a:r>
              <a:rPr lang="ru-RU" sz="7200" dirty="0" smtClean="0">
                <a:latin typeface="Monotype Corsiva" pitchFamily="66" charset="0"/>
              </a:rPr>
              <a:t>Осень</a:t>
            </a:r>
            <a:r>
              <a:rPr lang="ru-RU" sz="7200" dirty="0">
                <a:latin typeface="Monotype Corsiva" pitchFamily="66" charset="0"/>
              </a:rPr>
              <a:t>,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 smtClean="0">
                <a:latin typeface="Monotype Corsiva" pitchFamily="66" charset="0"/>
              </a:rPr>
              <a:t>У тебя мы дружно спросим:</a:t>
            </a:r>
            <a:br>
              <a:rPr lang="ru-RU" sz="7200" dirty="0" smtClean="0">
                <a:latin typeface="Monotype Corsiva" pitchFamily="66" charset="0"/>
              </a:rPr>
            </a:br>
            <a:r>
              <a:rPr lang="ru-RU" sz="7200" dirty="0" smtClean="0">
                <a:latin typeface="Monotype Corsiva" pitchFamily="66" charset="0"/>
              </a:rPr>
              <a:t>Детям свой секрет открой,</a:t>
            </a:r>
            <a:br>
              <a:rPr lang="ru-RU" sz="7200" dirty="0" smtClean="0">
                <a:latin typeface="Monotype Corsiva" pitchFamily="66" charset="0"/>
              </a:rPr>
            </a:br>
            <a:r>
              <a:rPr lang="ru-RU" sz="7200" dirty="0" smtClean="0">
                <a:latin typeface="Monotype Corsiva" pitchFamily="66" charset="0"/>
              </a:rPr>
              <a:t>Кто слуга тебе второй?</a:t>
            </a:r>
            <a:br>
              <a:rPr lang="ru-RU" sz="7200" dirty="0" smtClean="0">
                <a:latin typeface="Monotype Corsiva" pitchFamily="66" charset="0"/>
              </a:rPr>
            </a:br>
            <a:r>
              <a:rPr lang="ru-RU" sz="7200" dirty="0" smtClean="0">
                <a:latin typeface="Monotype Corsiva" pitchFamily="66" charset="0"/>
              </a:rPr>
              <a:t>- октябрь </a:t>
            </a:r>
            <a:r>
              <a:rPr lang="ru-RU" sz="7200" dirty="0">
                <a:latin typeface="Monotype Corsiva" pitchFamily="66" charset="0"/>
              </a:rPr>
              <a:t>-</a:t>
            </a:r>
          </a:p>
          <a:p>
            <a:r>
              <a:rPr lang="ru-RU" sz="7200" b="1" dirty="0">
                <a:latin typeface="Monotype Corsiva" pitchFamily="66" charset="0"/>
              </a:rPr>
              <a:t>***</a:t>
            </a:r>
            <a:r>
              <a:rPr lang="ru-RU" sz="7200" dirty="0">
                <a:latin typeface="Monotype Corsiva" pitchFamily="66" charset="0"/>
              </a:rPr>
              <a:t/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Поле черно-белым стало: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Падает то дождь, то снег.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А еще похолодало —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Льдом сковало воды рек.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Мерзнет в поле озимь ржи.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Что за месяц, подскажи?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- ноябрь -</a:t>
            </a:r>
          </a:p>
          <a:p>
            <a:r>
              <a:rPr lang="ru-RU" sz="7200" b="1" dirty="0">
                <a:latin typeface="Monotype Corsiva" pitchFamily="66" charset="0"/>
              </a:rPr>
              <a:t>***</a:t>
            </a:r>
            <a:r>
              <a:rPr lang="ru-RU" sz="7200" dirty="0">
                <a:latin typeface="Monotype Corsiva" pitchFamily="66" charset="0"/>
              </a:rPr>
              <a:t/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Утром мы во двор идем –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Листья сыплются дождем,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Под ногами шелестят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И летят, летят, летят...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- осень </a:t>
            </a:r>
            <a:r>
              <a:rPr lang="ru-RU" sz="7200" dirty="0" smtClean="0">
                <a:latin typeface="Monotype Corsiva" pitchFamily="66" charset="0"/>
              </a:rPr>
              <a:t>–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052736"/>
            <a:ext cx="35283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***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Осень в гости к нам пришла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И с собою принесла...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Что? Скажите наугад!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Ну, конечно ...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- </a:t>
            </a:r>
            <a:r>
              <a:rPr lang="ru-RU" sz="2000" dirty="0" smtClean="0">
                <a:latin typeface="Monotype Corsiva" pitchFamily="66" charset="0"/>
              </a:rPr>
              <a:t>листопад –</a:t>
            </a:r>
          </a:p>
          <a:p>
            <a:r>
              <a:rPr lang="ru-RU" sz="2000" b="1" dirty="0" smtClean="0">
                <a:latin typeface="Monotype Corsiva" pitchFamily="66" charset="0"/>
              </a:rPr>
              <a:t>***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Он идет, а мы бежим,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Он догонит все равно!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 дом укрыться </a:t>
            </a:r>
            <a:r>
              <a:rPr lang="ru-RU" sz="2000" dirty="0" smtClean="0">
                <a:latin typeface="Monotype Corsiva" pitchFamily="66" charset="0"/>
              </a:rPr>
              <a:t>мы спешим,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Будет к нам стучать в окно,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И по крыше тук да тук!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Нет, не впустим, милый друг!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- дождь </a:t>
            </a:r>
            <a:r>
              <a:rPr lang="ru-RU" sz="2000" dirty="0" smtClean="0">
                <a:latin typeface="Monotype Corsiva" pitchFamily="66" charset="0"/>
              </a:rPr>
              <a:t>–</a:t>
            </a:r>
          </a:p>
          <a:p>
            <a:r>
              <a:rPr lang="ru-RU" sz="2000" b="1" dirty="0" smtClean="0">
                <a:latin typeface="Monotype Corsiva" pitchFamily="66" charset="0"/>
              </a:rPr>
              <a:t>***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Летит, а не птица,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Воет, а не зверь.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- ветер -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5721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7056784" cy="5328592"/>
          </a:xfrm>
          <a:prstGeom prst="rect">
            <a:avLst/>
          </a:prstGeom>
          <a:ln w="127000" cap="rnd">
            <a:solidFill>
              <a:srgbClr val="2A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2A0000"/>
                </a:solidFill>
                <a:latin typeface="Monotype Corsiva" pitchFamily="66" charset="0"/>
              </a:rPr>
              <a:t>Осенью дни становятся короче , а ночи – длиннее . Перелетные птицы собираются в стаи и улетают в тёплые страны . Зимующие птицы делают запасы на зиму. А такие животные , как ежи и медведи, готовятся к спячке . Зайцы и белки меняют шерсть . Белки становятся серыми , зайцы – белыми .</a:t>
            </a:r>
            <a:endParaRPr lang="ru-RU" sz="4000" dirty="0">
              <a:solidFill>
                <a:srgbClr val="2A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2A0000"/>
                </a:solidFill>
                <a:latin typeface="Monotype Corsiva" pitchFamily="66" charset="0"/>
              </a:rPr>
              <a:t>Спасибо за внимание !</a:t>
            </a:r>
            <a:endParaRPr lang="ru-RU" sz="5400" dirty="0">
              <a:solidFill>
                <a:srgbClr val="2A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rozy-cvety-lepestki-listya-5966_(pictume.com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124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Осень в лесу</vt:lpstr>
      <vt:lpstr>Слайд 2</vt:lpstr>
      <vt:lpstr>Слайд 3</vt:lpstr>
      <vt:lpstr>Октябрь   Вот на ветке лист кленовый. Нынче он совсем как новый! Весь румяный, золотой. Ты куда, листок? Постой! (В. Берестов) </vt:lpstr>
      <vt:lpstr>              Осенние загадки</vt:lpstr>
      <vt:lpstr>Слайд 6</vt:lpstr>
      <vt:lpstr>Осенью дни становятся короче , а ночи – длиннее . Перелетные птицы собираются в стаи и улетают в тёплые страны . Зимующие птицы делают запасы на зиму. А такие животные , как ежи и медведи, готовятся к спячке . Зайцы и белки меняют шерсть . Белки становятся серыми , зайцы – белыми .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12</cp:revision>
  <dcterms:created xsi:type="dcterms:W3CDTF">2015-11-22T18:11:05Z</dcterms:created>
  <dcterms:modified xsi:type="dcterms:W3CDTF">2015-11-22T20:02:58Z</dcterms:modified>
</cp:coreProperties>
</file>