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8" r:id="rId3"/>
    <p:sldId id="259" r:id="rId4"/>
    <p:sldId id="275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6" r:id="rId14"/>
    <p:sldId id="277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83C0D4-7E31-44F5-B522-6D4F80AAC1B3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E4D0AA-FC6C-45C1-8099-50FBD5A2C88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EC140-1197-46C2-9629-5176F48E8907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471B-2520-4B91-80BB-3C61D81C22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0E1D-98F3-488E-8113-2BED64EFA882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1EA4-DBE3-485A-BD00-2F218C969AE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5B9E-5EFD-4E85-B522-A2E6F0910DC3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C0C8-1A73-4D82-9D22-A6ADF69A362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0097F-4D36-40BA-B521-374858461A70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1A2C40-E2F4-4601-B1E0-A91F1DF9F21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296736-3E18-43A4-8259-88ABE803D4A6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731325-F569-4D05-85CB-51657A636F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A5F73E-8530-476F-8B25-0D287B43DC4A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B30F49-AF49-43D8-9E23-7D4BE8615F2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1F19B-C58E-4B97-808C-05DF6D7AB916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C60D54-2E57-475C-A218-CB5D0F3B875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8D09-E8A5-4763-A4AA-A8FD51A02E46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8F91-004B-4922-B1F6-6A13287EC6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CB5FA1-21E9-459F-8E7B-01DF068C2E17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D3C5F9-E612-400E-8416-6FA7AA789A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8E3D00-8F0F-4A5B-9003-630A0D036602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65486E-7D21-47E7-BD8D-6D0C4855D2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CE530-BD5B-45E1-8DC7-F33ACDE5EC05}" type="datetimeFigureOut">
              <a:rPr lang="ru-RU"/>
              <a:pPr>
                <a:defRPr/>
              </a:pPr>
              <a:t>28.09.2014</a:t>
            </a:fld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202F82-0CE2-4B0A-A295-D200459FFF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2" r:id="rId2"/>
    <p:sldLayoutId id="2147483787" r:id="rId3"/>
    <p:sldLayoutId id="2147483788" r:id="rId4"/>
    <p:sldLayoutId id="2147483789" r:id="rId5"/>
    <p:sldLayoutId id="2147483790" r:id="rId6"/>
    <p:sldLayoutId id="2147483783" r:id="rId7"/>
    <p:sldLayoutId id="2147483791" r:id="rId8"/>
    <p:sldLayoutId id="2147483792" r:id="rId9"/>
    <p:sldLayoutId id="2147483784" r:id="rId10"/>
    <p:sldLayoutId id="2147483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1071546"/>
            <a:ext cx="7572428" cy="221457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«Волшебный мир книги»</a:t>
            </a:r>
            <a:r>
              <a:rPr lang="ru-RU" sz="6600" i="1" dirty="0">
                <a:latin typeface="Times New Roman" pitchFamily="18" charset="0"/>
              </a:rPr>
              <a:t/>
            </a:r>
            <a:br>
              <a:rPr lang="ru-RU" sz="6600" i="1" dirty="0">
                <a:latin typeface="Times New Roman" pitchFamily="18" charset="0"/>
              </a:rPr>
            </a:br>
            <a:endParaRPr lang="ru-RU" sz="6600" i="1" dirty="0">
              <a:latin typeface="Times New Roman" pitchFamily="18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00188" y="3071813"/>
            <a:ext cx="6357937" cy="19288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Родительское собрание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 в подготовительной группе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Воспитатель: Елена Сергеевна Ефремова</a:t>
            </a:r>
          </a:p>
        </p:txBody>
      </p:sp>
      <p:pic>
        <p:nvPicPr>
          <p:cNvPr id="10244" name="Picture 7" descr="http://im6-tub-ru.yandex.net/i?id=799098652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763" y="4500563"/>
            <a:ext cx="34242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857364"/>
            <a:ext cx="3959225" cy="304165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3959225" cy="471805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полезное занятие для всестороннего воспитания ребенка </a:t>
            </a:r>
          </a:p>
          <a:p>
            <a:pPr>
              <a:buFont typeface="Wingdings 3" pitchFamily="18" charset="2"/>
              <a:buNone/>
            </a:pPr>
            <a:endParaRPr lang="ru-RU" sz="180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</a:rPr>
              <a:t>или</a:t>
            </a:r>
            <a:endParaRPr lang="ru-RU" sz="1800" b="1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1600" b="1" smtClean="0">
              <a:latin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</a:rPr>
              <a:t>средство развлечения и забава </a:t>
            </a:r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Книга это:</a:t>
            </a:r>
          </a:p>
        </p:txBody>
      </p:sp>
      <p:pic>
        <p:nvPicPr>
          <p:cNvPr id="19460" name="Picture 9" descr="http://im6-tub-ru.yandex.net/i?id=799098652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638" y="4429125"/>
            <a:ext cx="3535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792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Как выбирать книги?</a:t>
            </a:r>
          </a:p>
        </p:txBody>
      </p:sp>
      <p:sp>
        <p:nvSpPr>
          <p:cNvPr id="18436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341438"/>
            <a:ext cx="8229600" cy="5256212"/>
          </a:xfrm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</a:rPr>
              <a:t>Книга должна быть доступна по возрасту, интересам и склонностям ребенка</a:t>
            </a:r>
          </a:p>
          <a:p>
            <a:r>
              <a:rPr lang="ru-RU" sz="2600" b="1" smtClean="0">
                <a:latin typeface="Times New Roman" pitchFamily="18" charset="0"/>
              </a:rPr>
              <a:t>Книга должна быть проверена временем, откажитесь от адаптированных изданий.</a:t>
            </a:r>
          </a:p>
          <a:p>
            <a:r>
              <a:rPr lang="ru-RU" sz="2600" b="1" smtClean="0">
                <a:latin typeface="Times New Roman" pitchFamily="18" charset="0"/>
              </a:rPr>
              <a:t>Книга должна иметь красочные иллюстрации</a:t>
            </a:r>
          </a:p>
          <a:p>
            <a:r>
              <a:rPr lang="ru-RU" sz="2600" b="1" smtClean="0">
                <a:latin typeface="Times New Roman" pitchFamily="18" charset="0"/>
              </a:rPr>
              <a:t>Шрифт должен быть крупный и четкий</a:t>
            </a:r>
          </a:p>
          <a:p>
            <a:r>
              <a:rPr lang="ru-RU" sz="2600" b="1" smtClean="0">
                <a:latin typeface="Times New Roman" pitchFamily="18" charset="0"/>
              </a:rPr>
              <a:t>Покупая книгу ребенку, обращайте внимание на издательство, выпустившее книгу. Отдайте предпочтение признанным издательствам: Мектеп, Атамура, Детская литература, Самовар, Дрофа, Росмен и др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Читайте вслух с ребёнком не менее 15 минут в день.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Прежде чем читать, уберите все отвлекающие предметы.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При знакомстве с новой книгой рассмотрите сначала обложке, прочитайте фамилию автора, название книги.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Перелистайте книгу, внимательно рассматривая иллюстрации.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Как читать книги?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До и во время чтения выясните значение непонятных и трудных слов.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Спросите, чем понравилась книга ребенку, что нового из нее он узнал.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Попросите ребенка рассказать о главном герое и  событии.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Какие слова или выражения запомнились ему?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Чему учит эта книга?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Предложите ребенку нарисовать рисунок к самому интересному отрывку или выучить его наизусть.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1000100" y="122238"/>
            <a:ext cx="65437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Проект решения: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412875"/>
            <a:ext cx="7800975" cy="5173663"/>
          </a:xfrm>
        </p:spPr>
        <p:txBody>
          <a:bodyPr/>
          <a:lstStyle/>
          <a:p>
            <a:pPr marL="609600" indent="-609600" algn="just"/>
            <a:r>
              <a:rPr lang="ru-RU" sz="2600" b="1" smtClean="0">
                <a:latin typeface="Times New Roman" pitchFamily="18" charset="0"/>
              </a:rPr>
              <a:t>Читать вслух с ребенком  каждый день не менее 15 минут;</a:t>
            </a:r>
          </a:p>
          <a:p>
            <a:pPr marL="609600" indent="-609600" algn="just"/>
            <a:r>
              <a:rPr lang="ru-RU" sz="2600" b="1" smtClean="0">
                <a:latin typeface="Times New Roman" pitchFamily="18" charset="0"/>
              </a:rPr>
              <a:t>Читать не просто так, а обговаривая содержание произведений, объясняя непонятные слова, рассматривая картинки;</a:t>
            </a:r>
          </a:p>
          <a:p>
            <a:pPr marL="609600" indent="-609600" algn="just"/>
            <a:r>
              <a:rPr lang="ru-RU" sz="2600" b="1" smtClean="0">
                <a:latin typeface="Times New Roman" pitchFamily="18" charset="0"/>
              </a:rPr>
              <a:t>По мере возможности пополнять домашнюю библиотеку книгами для детского чтения;</a:t>
            </a:r>
          </a:p>
          <a:p>
            <a:pPr marL="609600" indent="-609600" algn="just"/>
            <a:r>
              <a:rPr lang="ru-RU" sz="2600" b="1" smtClean="0">
                <a:latin typeface="Times New Roman" pitchFamily="18" charset="0"/>
              </a:rPr>
              <a:t>Любить своих детей и стараться проводить с ними больше времени, согревая теплой и лаской. </a:t>
            </a:r>
          </a:p>
        </p:txBody>
      </p:sp>
      <p:pic>
        <p:nvPicPr>
          <p:cNvPr id="23556" name="Picture 9" descr="http://im6-tub-ru.yandex.net/i?id=799098652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5241925"/>
            <a:ext cx="25003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7586690" cy="25781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Читайте сами, читайте</a:t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вместе  с детьми,</a:t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и у вас будут читающие</a:t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дети!</a:t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Это обязательно</a:t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приведет их к успеху!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3860800"/>
            <a:ext cx="26638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/>
          </p:cNvSpPr>
          <p:nvPr>
            <p:ph type="title" idx="4294967295"/>
          </p:nvPr>
        </p:nvSpPr>
        <p:spPr>
          <a:xfrm>
            <a:off x="500034" y="260350"/>
            <a:ext cx="8072494" cy="4668848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</a:rPr>
              <a:t>Домашнее чтение – одно из средств духовно - нравственного воспитания</a:t>
            </a:r>
            <a:r>
              <a:rPr lang="ru-RU" sz="3500" dirty="0">
                <a:solidFill>
                  <a:schemeClr val="tx1"/>
                </a:solidFill>
              </a:rPr>
              <a:t>.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</a:rPr>
              <a:t> При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</a:rPr>
              <a:t> этом оно не только обогащает детей и их родителей знаниями о семье, чистоте отношений, послушании, совести, добре и зле, но и сближает всех членов семьи.</a:t>
            </a:r>
          </a:p>
        </p:txBody>
      </p:sp>
      <p:pic>
        <p:nvPicPr>
          <p:cNvPr id="5126" name="Picture 6" descr="http://im2-tub-ru.yandex.net/i?id=358513641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02692"/>
            <a:ext cx="3171815" cy="2355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122238"/>
            <a:ext cx="7786742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5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Как часто вы читаете своим детям?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sz="half" idx="4294967295"/>
          </p:nvPr>
        </p:nvSpPr>
        <p:spPr>
          <a:xfrm>
            <a:off x="714375" y="1357313"/>
            <a:ext cx="4845050" cy="4773612"/>
          </a:xfrm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</a:rPr>
              <a:t>Читаем каждый день – 30%</a:t>
            </a:r>
          </a:p>
          <a:p>
            <a:r>
              <a:rPr lang="ru-RU" sz="2600" b="1" smtClean="0">
                <a:latin typeface="Times New Roman" pitchFamily="18" charset="0"/>
              </a:rPr>
              <a:t>Читаем изредка – 20%</a:t>
            </a:r>
          </a:p>
          <a:p>
            <a:r>
              <a:rPr lang="ru-RU" sz="2600" b="1" smtClean="0">
                <a:latin typeface="Times New Roman" pitchFamily="18" charset="0"/>
              </a:rPr>
              <a:t>Вообще не читаем – 50%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2571750" y="2857500"/>
          <a:ext cx="5126038" cy="3460750"/>
        </p:xfrm>
        <a:graphic>
          <a:graphicData uri="http://schemas.openxmlformats.org/presentationml/2006/ole">
            <p:oleObj spid="_x0000_s1026" name="Диаграмма" r:id="rId3" imgW="8334424" imgH="3467027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1000100" y="1484313"/>
            <a:ext cx="7429552" cy="1873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700" b="0" i="1" dirty="0">
                <a:solidFill>
                  <a:schemeClr val="tx1"/>
                </a:solidFill>
                <a:latin typeface="Times New Roman" pitchFamily="18" charset="0"/>
              </a:rPr>
              <a:t>Викторина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214438" y="2801938"/>
            <a:ext cx="7015162" cy="3328987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endParaRPr lang="ru-RU" sz="4700" b="1" i="1" smtClean="0">
              <a:latin typeface="Times New Roman" pitchFamily="18" charset="0"/>
            </a:endParaRPr>
          </a:p>
          <a:p>
            <a:pPr marL="609600" indent="-609600" algn="ctr">
              <a:buFont typeface="Wingdings" pitchFamily="2" charset="2"/>
              <a:buNone/>
            </a:pPr>
            <a:r>
              <a:rPr lang="ru-RU" sz="4700" b="1" i="1" smtClean="0">
                <a:latin typeface="Times New Roman" pitchFamily="18" charset="0"/>
              </a:rPr>
              <a:t>по сказкам А.С. Пушкина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/>
          </p:cNvSpPr>
          <p:nvPr>
            <p:ph type="title" idx="4294967295"/>
          </p:nvPr>
        </p:nvSpPr>
        <p:spPr>
          <a:xfrm>
            <a:off x="1214414" y="122238"/>
            <a:ext cx="6329386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Руслан и Людмила»</a:t>
            </a:r>
          </a:p>
        </p:txBody>
      </p:sp>
      <p:sp>
        <p:nvSpPr>
          <p:cNvPr id="13315" name="Rectangle 8"/>
          <p:cNvSpPr>
            <a:spLocks noGrp="1"/>
          </p:cNvSpPr>
          <p:nvPr>
            <p:ph type="body" idx="4294967295"/>
          </p:nvPr>
        </p:nvSpPr>
        <p:spPr>
          <a:xfrm>
            <a:off x="0" y="1500188"/>
            <a:ext cx="8229600" cy="4630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smtClean="0">
                <a:latin typeface="Times New Roman" pitchFamily="18" charset="0"/>
              </a:rPr>
              <a:t>    </a:t>
            </a:r>
            <a:r>
              <a:rPr lang="ru-RU" b="1" smtClean="0">
                <a:latin typeface="Times New Roman" pitchFamily="18" charset="0"/>
              </a:rPr>
              <a:t>Задание:</a:t>
            </a:r>
            <a:r>
              <a:rPr lang="ru-RU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    рассказать отрывок из поэмы «Руслан и Людмила»  - «У Лукоморья дуб зеленый».</a:t>
            </a:r>
            <a:r>
              <a:rPr lang="ru-RU" smtClean="0"/>
              <a:t> </a:t>
            </a:r>
          </a:p>
        </p:txBody>
      </p:sp>
      <p:pic>
        <p:nvPicPr>
          <p:cNvPr id="2" name="Picture 7" descr="http://im5-tub-ru.yandex.net/i?id=241302046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4352002" cy="3280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>
                <a:solidFill>
                  <a:schemeClr val="tx1"/>
                </a:solidFill>
                <a:latin typeface="Times New Roman" pitchFamily="18" charset="0"/>
              </a:rPr>
              <a:t>Вспоминаем сказки</a:t>
            </a:r>
            <a:r>
              <a:rPr lang="ru-RU"/>
              <a:t> 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00063" y="1500188"/>
            <a:ext cx="4143375" cy="5024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Снова князь у моря ходит,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С синя моря глаз не сводит;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Глядь – поверх текучих вод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Лебедь белая плывет.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/>
              <a:t>«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Сказка о царе Салтане…».</a:t>
            </a:r>
          </a:p>
        </p:txBody>
      </p:sp>
      <p:sp>
        <p:nvSpPr>
          <p:cNvPr id="3789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857750" y="1500188"/>
            <a:ext cx="3857625" cy="4756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«Об оброке век мы не слыхали,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Не было чертям такой печали».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«Сказка о попе и работнике его Балде».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7857">
            <a:off x="615330" y="2946886"/>
            <a:ext cx="3455987" cy="18923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 t="3555" r="2872"/>
          <a:stretch>
            <a:fillRect/>
          </a:stretch>
        </p:blipFill>
        <p:spPr bwMode="auto">
          <a:xfrm rot="437972">
            <a:off x="5182580" y="2912570"/>
            <a:ext cx="3240087" cy="19462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14313" y="214313"/>
            <a:ext cx="4357687" cy="5983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i="1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«Не дождался. К старухе воротился –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Глядь: опять перед ним землянка;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На пороге сидит его старуха,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А пред нею разбитое корыто».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      «Сказка о рыбаке и рыбке».</a:t>
            </a:r>
          </a:p>
        </p:txBody>
      </p:sp>
      <p:sp>
        <p:nvSpPr>
          <p:cNvPr id="3994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786313" y="333375"/>
            <a:ext cx="4143375" cy="57927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i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«Ветер, ветер! Ты могуч,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Ты гоняешь стаи туч,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 Ты волнуешь сине море,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 Всюду веешь на просторе…»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 «Сказка о мертвой царевне».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/>
          <a:srcRect l="-2" t="3572" r="3909" b="3568"/>
          <a:stretch>
            <a:fillRect/>
          </a:stretch>
        </p:blipFill>
        <p:spPr bwMode="auto">
          <a:xfrm>
            <a:off x="571472" y="2714620"/>
            <a:ext cx="3455987" cy="216058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3240088" cy="216058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/>
          </p:cNvSpPr>
          <p:nvPr>
            <p:ph type="title" idx="4294967295"/>
          </p:nvPr>
        </p:nvSpPr>
        <p:spPr>
          <a:xfrm>
            <a:off x="852488" y="274638"/>
            <a:ext cx="6934222" cy="30829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700" b="0" i="1" dirty="0">
                <a:latin typeface="Times New Roman" pitchFamily="18" charset="0"/>
              </a:rPr>
              <a:t/>
            </a:r>
            <a:br>
              <a:rPr lang="ru-RU" sz="2700" b="0" i="1" dirty="0">
                <a:latin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</a:rPr>
              <a:t>«Негде, в тридевятом царстве,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</a:rPr>
              <a:t>В тридесятом государстве,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</a:rPr>
              <a:t>Жил-был славный царь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</a:rPr>
              <a:t>Дадон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</a:rPr>
              <a:t>.»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r>
              <a:rPr lang="ru-RU" sz="2000" b="0" i="1" dirty="0">
                <a:latin typeface="Times New Roman" pitchFamily="18" charset="0"/>
              </a:rPr>
              <a:t/>
            </a:r>
            <a:br>
              <a:rPr lang="ru-RU" sz="2000" b="0" i="1" dirty="0">
                <a:latin typeface="Times New Roman" pitchFamily="18" charset="0"/>
              </a:rPr>
            </a:br>
            <a:endParaRPr lang="ru-RU" sz="2200" b="0" i="1" dirty="0"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Grp="1"/>
          </p:cNvSpPr>
          <p:nvPr>
            <p:ph type="body" idx="4294967295"/>
          </p:nvPr>
        </p:nvSpPr>
        <p:spPr>
          <a:xfrm>
            <a:off x="0" y="5373688"/>
            <a:ext cx="8229600" cy="8001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«Сказка о золотом петушке».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4175125" cy="259238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>
          <a:xfrm>
            <a:off x="1714480" y="122238"/>
            <a:ext cx="582932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Чьи вещи?</a:t>
            </a:r>
          </a:p>
        </p:txBody>
      </p:sp>
      <p:pic>
        <p:nvPicPr>
          <p:cNvPr id="46085" name="Рисунок 13" descr="http://www.stihi.ru/pics/2011/03/21/4997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071678"/>
            <a:ext cx="3887788" cy="30178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6" name="Рисунок 7" descr="http://samlib.ru/img/s/sergeewa_m/kakprincesasuzhenogosebewybirala/_________________4e85c406a25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00213"/>
            <a:ext cx="3868737" cy="403225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385</TotalTime>
  <Words>475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Диаграмма Microsoft Graph</vt:lpstr>
      <vt:lpstr>«Волшебный мир книги» </vt:lpstr>
      <vt:lpstr>Домашнее чтение – одно из средств духовно - нравственного воспитания. При  этом оно не только обогащает детей и их родителей знаниями о семье, чистоте отношений, послушании, совести, добре и зле, но и сближает всех членов семьи.</vt:lpstr>
      <vt:lpstr>Как часто вы читаете своим детям?</vt:lpstr>
      <vt:lpstr>Викторина</vt:lpstr>
      <vt:lpstr>«Руслан и Людмила»</vt:lpstr>
      <vt:lpstr>Вспоминаем сказки </vt:lpstr>
      <vt:lpstr>Слайд 7</vt:lpstr>
      <vt:lpstr>    «Негде, в тридевятом царстве, В тридесятом государстве, Жил-был славный царь Дадон.»          </vt:lpstr>
      <vt:lpstr>Чьи вещи?</vt:lpstr>
      <vt:lpstr>Слайд 10</vt:lpstr>
      <vt:lpstr>Книга это:</vt:lpstr>
      <vt:lpstr>Как выбирать книги?</vt:lpstr>
      <vt:lpstr>Как читать книги?</vt:lpstr>
      <vt:lpstr>Слайд 14</vt:lpstr>
      <vt:lpstr>Проект решения:</vt:lpstr>
      <vt:lpstr>Читайте сами, читайте вместе  с детьми, и у вас будут читающие дети! Это обязательно приведет их к успеху!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мир сказок А.С.Пушкина»</dc:title>
  <dc:creator>Ylubka</dc:creator>
  <cp:lastModifiedBy>Андрей</cp:lastModifiedBy>
  <cp:revision>23</cp:revision>
  <dcterms:created xsi:type="dcterms:W3CDTF">2014-03-17T05:49:51Z</dcterms:created>
  <dcterms:modified xsi:type="dcterms:W3CDTF">2014-09-28T13:29:32Z</dcterms:modified>
</cp:coreProperties>
</file>