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83" r:id="rId4"/>
    <p:sldId id="292" r:id="rId5"/>
    <p:sldId id="294" r:id="rId6"/>
    <p:sldId id="295" r:id="rId7"/>
    <p:sldId id="298" r:id="rId8"/>
    <p:sldId id="299" r:id="rId9"/>
    <p:sldId id="303" r:id="rId10"/>
    <p:sldId id="289" r:id="rId11"/>
    <p:sldId id="300" r:id="rId12"/>
    <p:sldId id="297" r:id="rId13"/>
    <p:sldId id="271" r:id="rId14"/>
    <p:sldId id="291" r:id="rId15"/>
    <p:sldId id="30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EC46F-13A1-4651-9634-15147AA4B3FB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5FE32B9-52BB-4387-B30E-1E4891E3A02E}">
      <dgm:prSet phldrT="[Текст]" custT="1"/>
      <dgm:spPr/>
      <dgm:t>
        <a:bodyPr/>
        <a:lstStyle/>
        <a:p>
          <a:r>
            <a:rPr lang="ru-RU" sz="2800" b="1" dirty="0" smtClean="0"/>
            <a:t>Приёмы</a:t>
          </a:r>
        </a:p>
        <a:p>
          <a:r>
            <a:rPr lang="ru-RU" sz="2800" b="1" dirty="0" smtClean="0"/>
            <a:t> театрализации</a:t>
          </a:r>
          <a:endParaRPr lang="ru-RU" sz="2800" b="1" dirty="0"/>
        </a:p>
      </dgm:t>
    </dgm:pt>
    <dgm:pt modelId="{E0CA281B-EE53-42CA-B576-9CFE98392A99}" type="parTrans" cxnId="{FBB1EE34-3E05-4354-BE0C-0F2B3EFF9B69}">
      <dgm:prSet/>
      <dgm:spPr/>
      <dgm:t>
        <a:bodyPr/>
        <a:lstStyle/>
        <a:p>
          <a:endParaRPr lang="ru-RU"/>
        </a:p>
      </dgm:t>
    </dgm:pt>
    <dgm:pt modelId="{EA55FCE1-BE47-4A0F-BF61-445DA92D45C1}" type="sibTrans" cxnId="{FBB1EE34-3E05-4354-BE0C-0F2B3EFF9B69}">
      <dgm:prSet/>
      <dgm:spPr/>
      <dgm:t>
        <a:bodyPr/>
        <a:lstStyle/>
        <a:p>
          <a:endParaRPr lang="ru-RU"/>
        </a:p>
      </dgm:t>
    </dgm:pt>
    <dgm:pt modelId="{387893F1-4818-44AD-8C70-58053AF8F07B}">
      <dgm:prSet phldrT="[Текст]" custT="1"/>
      <dgm:spPr/>
      <dgm:t>
        <a:bodyPr/>
        <a:lstStyle/>
        <a:p>
          <a:r>
            <a:rPr lang="ru-RU" sz="2400" b="1" smtClean="0"/>
            <a:t>Проектировочная деятельность</a:t>
          </a:r>
          <a:endParaRPr lang="ru-RU" sz="2400" b="1" dirty="0"/>
        </a:p>
      </dgm:t>
    </dgm:pt>
    <dgm:pt modelId="{B9789167-BB9B-4CF3-A862-18A61565E36B}" type="parTrans" cxnId="{D3494B8D-421B-4281-B2E9-0205F0F5B214}">
      <dgm:prSet/>
      <dgm:spPr/>
      <dgm:t>
        <a:bodyPr/>
        <a:lstStyle/>
        <a:p>
          <a:endParaRPr lang="ru-RU"/>
        </a:p>
      </dgm:t>
    </dgm:pt>
    <dgm:pt modelId="{476EB738-D5D5-4781-825A-02A1E88D3005}" type="sibTrans" cxnId="{D3494B8D-421B-4281-B2E9-0205F0F5B214}">
      <dgm:prSet/>
      <dgm:spPr/>
      <dgm:t>
        <a:bodyPr/>
        <a:lstStyle/>
        <a:p>
          <a:endParaRPr lang="ru-RU"/>
        </a:p>
      </dgm:t>
    </dgm:pt>
    <dgm:pt modelId="{1E87AD5D-6D2F-4678-B691-EC759E8AEF44}">
      <dgm:prSet phldrT="[Текст]" custT="1"/>
      <dgm:spPr/>
      <dgm:t>
        <a:bodyPr/>
        <a:lstStyle/>
        <a:p>
          <a:r>
            <a:rPr lang="ru-RU" sz="3600" b="1" dirty="0" smtClean="0"/>
            <a:t>Интеграция</a:t>
          </a:r>
          <a:endParaRPr lang="ru-RU" sz="3600" b="1" dirty="0"/>
        </a:p>
      </dgm:t>
    </dgm:pt>
    <dgm:pt modelId="{E141708A-CC9B-4746-AE20-F3EDDAA487AE}" type="parTrans" cxnId="{68008EE6-EEDA-4300-A31E-357594DE39A9}">
      <dgm:prSet/>
      <dgm:spPr/>
      <dgm:t>
        <a:bodyPr/>
        <a:lstStyle/>
        <a:p>
          <a:endParaRPr lang="ru-RU"/>
        </a:p>
      </dgm:t>
    </dgm:pt>
    <dgm:pt modelId="{51658E7E-7C07-4B4F-97A9-2CAEC84EB9D4}" type="sibTrans" cxnId="{68008EE6-EEDA-4300-A31E-357594DE39A9}">
      <dgm:prSet/>
      <dgm:spPr/>
      <dgm:t>
        <a:bodyPr/>
        <a:lstStyle/>
        <a:p>
          <a:endParaRPr lang="ru-RU"/>
        </a:p>
      </dgm:t>
    </dgm:pt>
    <dgm:pt modelId="{40EA2B49-A323-477C-AEBA-64EBF34563BF}">
      <dgm:prSet/>
      <dgm:spPr/>
      <dgm:t>
        <a:bodyPr/>
        <a:lstStyle/>
        <a:p>
          <a:r>
            <a:rPr lang="ru-RU" b="1" dirty="0" smtClean="0"/>
            <a:t>Культурологический подход как аспект учебного процесса. </a:t>
          </a:r>
        </a:p>
      </dgm:t>
    </dgm:pt>
    <dgm:pt modelId="{1DE2D668-DD5E-4A45-ACD9-29D4D5B1D407}" type="parTrans" cxnId="{7392D80D-AC1E-4473-8D0B-2FBC6E42A410}">
      <dgm:prSet/>
      <dgm:spPr/>
      <dgm:t>
        <a:bodyPr/>
        <a:lstStyle/>
        <a:p>
          <a:endParaRPr lang="ru-RU"/>
        </a:p>
      </dgm:t>
    </dgm:pt>
    <dgm:pt modelId="{DE2A6E73-DCF8-43EA-AA24-B87B3E000BD6}" type="sibTrans" cxnId="{7392D80D-AC1E-4473-8D0B-2FBC6E42A410}">
      <dgm:prSet/>
      <dgm:spPr/>
      <dgm:t>
        <a:bodyPr/>
        <a:lstStyle/>
        <a:p>
          <a:endParaRPr lang="ru-RU"/>
        </a:p>
      </dgm:t>
    </dgm:pt>
    <dgm:pt modelId="{F3B549AA-CFE8-454D-943E-3FA094F91A62}">
      <dgm:prSet/>
      <dgm:spPr/>
      <dgm:t>
        <a:bodyPr/>
        <a:lstStyle/>
        <a:p>
          <a:r>
            <a:rPr lang="ru-RU" b="1" dirty="0" smtClean="0"/>
            <a:t>технологии развития критического мышления </a:t>
          </a:r>
        </a:p>
      </dgm:t>
    </dgm:pt>
    <dgm:pt modelId="{07FD6490-3CD3-46FE-9E3F-D35B815A24B8}" type="parTrans" cxnId="{B2C4E34C-97B4-463B-8BFA-8F51D776CAAF}">
      <dgm:prSet/>
      <dgm:spPr/>
      <dgm:t>
        <a:bodyPr/>
        <a:lstStyle/>
        <a:p>
          <a:endParaRPr lang="ru-RU"/>
        </a:p>
      </dgm:t>
    </dgm:pt>
    <dgm:pt modelId="{83A90B97-0E04-4452-9F58-7DB306F022FB}" type="sibTrans" cxnId="{B2C4E34C-97B4-463B-8BFA-8F51D776CAAF}">
      <dgm:prSet/>
      <dgm:spPr/>
      <dgm:t>
        <a:bodyPr/>
        <a:lstStyle/>
        <a:p>
          <a:endParaRPr lang="ru-RU"/>
        </a:p>
      </dgm:t>
    </dgm:pt>
    <dgm:pt modelId="{397CBF0D-BAD1-479C-A4F2-8E3D468916B7}">
      <dgm:prSet/>
      <dgm:spPr/>
      <dgm:t>
        <a:bodyPr/>
        <a:lstStyle/>
        <a:p>
          <a:r>
            <a:rPr lang="ru-RU" b="1" dirty="0" smtClean="0"/>
            <a:t>Применение </a:t>
          </a:r>
          <a:r>
            <a:rPr lang="ru-RU" b="1" dirty="0" err="1" smtClean="0"/>
            <a:t>мультимедийных</a:t>
          </a:r>
          <a:r>
            <a:rPr lang="ru-RU" b="1" dirty="0" smtClean="0"/>
            <a:t> технологий.</a:t>
          </a:r>
          <a:endParaRPr lang="ru-RU" dirty="0" smtClean="0"/>
        </a:p>
      </dgm:t>
    </dgm:pt>
    <dgm:pt modelId="{9DE8DCFC-1E2C-4A83-A41B-9E8B606CD4A2}" type="parTrans" cxnId="{9F34B379-5C14-4760-9C28-A04A9A559C7E}">
      <dgm:prSet/>
      <dgm:spPr/>
      <dgm:t>
        <a:bodyPr/>
        <a:lstStyle/>
        <a:p>
          <a:endParaRPr lang="ru-RU"/>
        </a:p>
      </dgm:t>
    </dgm:pt>
    <dgm:pt modelId="{84E45DED-1A3A-409F-A542-5D910CB40486}" type="sibTrans" cxnId="{9F34B379-5C14-4760-9C28-A04A9A559C7E}">
      <dgm:prSet/>
      <dgm:spPr/>
      <dgm:t>
        <a:bodyPr/>
        <a:lstStyle/>
        <a:p>
          <a:endParaRPr lang="ru-RU"/>
        </a:p>
      </dgm:t>
    </dgm:pt>
    <dgm:pt modelId="{B70E7FB4-9011-4C76-88B6-31207135CF0B}" type="pres">
      <dgm:prSet presAssocID="{C3CEC46F-13A1-4651-9634-15147AA4B3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01BD6D-12C6-450F-B6AF-2E167F05E60B}" type="pres">
      <dgm:prSet presAssocID="{85FE32B9-52BB-4387-B30E-1E4891E3A02E}" presName="node" presStyleLbl="node1" presStyleIdx="0" presStyleCnt="6" custLinFactNeighborX="-13679" custLinFactNeighborY="59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678CF-EBC2-4EDC-8F60-073135E0ED59}" type="pres">
      <dgm:prSet presAssocID="{EA55FCE1-BE47-4A0F-BF61-445DA92D45C1}" presName="sibTrans" presStyleCnt="0"/>
      <dgm:spPr/>
    </dgm:pt>
    <dgm:pt modelId="{D75E01AF-A50D-4B99-BA5C-FD1C5844DB81}" type="pres">
      <dgm:prSet presAssocID="{40EA2B49-A323-477C-AEBA-64EBF34563BF}" presName="node" presStyleLbl="node1" presStyleIdx="1" presStyleCnt="6" custScaleX="148064" custLinFactY="59806" custLinFactNeighborX="-413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55E78-FC15-4B51-9F37-A0183A81967D}" type="pres">
      <dgm:prSet presAssocID="{DE2A6E73-DCF8-43EA-AA24-B87B3E000BD6}" presName="sibTrans" presStyleCnt="0"/>
      <dgm:spPr/>
    </dgm:pt>
    <dgm:pt modelId="{1E622D55-F5AA-4987-8AFD-12EB6EB3E8BA}" type="pres">
      <dgm:prSet presAssocID="{387893F1-4818-44AD-8C70-58053AF8F07B}" presName="node" presStyleLbl="node1" presStyleIdx="2" presStyleCnt="6" custLinFactX="16089" custLinFactY="-58120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E6DB5-929C-4E9F-8698-6D6B6D51DF65}" type="pres">
      <dgm:prSet presAssocID="{476EB738-D5D5-4781-825A-02A1E88D3005}" presName="sibTrans" presStyleCnt="0"/>
      <dgm:spPr/>
    </dgm:pt>
    <dgm:pt modelId="{6DEA6908-0DD0-4B77-A64E-03EEFC6BA15E}" type="pres">
      <dgm:prSet presAssocID="{397CBF0D-BAD1-479C-A4F2-8E3D468916B7}" presName="node" presStyleLbl="node1" presStyleIdx="3" presStyleCnt="6" custLinFactNeighborX="6089" custLinFactNeighborY="-57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9786C-5D49-4140-8CDE-303EC8E8CA38}" type="pres">
      <dgm:prSet presAssocID="{84E45DED-1A3A-409F-A542-5D910CB40486}" presName="sibTrans" presStyleCnt="0"/>
      <dgm:spPr/>
    </dgm:pt>
    <dgm:pt modelId="{C2FADDC7-9742-4A89-83B9-4B02107D6EC3}" type="pres">
      <dgm:prSet presAssocID="{F3B549AA-CFE8-454D-943E-3FA094F91A62}" presName="node" presStyleLbl="node1" presStyleIdx="4" presStyleCnt="6" custLinFactNeighborX="-2367" custLinFactNeighborY="-57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7A5D1-83D6-4FE7-8D05-80EEFD95B000}" type="pres">
      <dgm:prSet presAssocID="{83A90B97-0E04-4452-9F58-7DB306F022FB}" presName="sibTrans" presStyleCnt="0"/>
      <dgm:spPr/>
    </dgm:pt>
    <dgm:pt modelId="{BA7E51C1-6BB5-4481-9C3A-1EB7EA0BD948}" type="pres">
      <dgm:prSet presAssocID="{1E87AD5D-6D2F-4678-B691-EC759E8AEF44}" presName="node" presStyleLbl="node1" presStyleIdx="5" presStyleCnt="6" custLinFactNeighborX="11578" custLinFactNeighborY="27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307FD7-C789-4438-95E1-0FC2F899CC4D}" type="presOf" srcId="{85FE32B9-52BB-4387-B30E-1E4891E3A02E}" destId="{B001BD6D-12C6-450F-B6AF-2E167F05E60B}" srcOrd="0" destOrd="0" presId="urn:microsoft.com/office/officeart/2005/8/layout/default"/>
    <dgm:cxn modelId="{DFF36EE3-224C-4D2F-8679-765260AABFAB}" type="presOf" srcId="{40EA2B49-A323-477C-AEBA-64EBF34563BF}" destId="{D75E01AF-A50D-4B99-BA5C-FD1C5844DB81}" srcOrd="0" destOrd="0" presId="urn:microsoft.com/office/officeart/2005/8/layout/default"/>
    <dgm:cxn modelId="{C7F4FBD6-AF0C-485C-9BAB-E49681725362}" type="presOf" srcId="{C3CEC46F-13A1-4651-9634-15147AA4B3FB}" destId="{B70E7FB4-9011-4C76-88B6-31207135CF0B}" srcOrd="0" destOrd="0" presId="urn:microsoft.com/office/officeart/2005/8/layout/default"/>
    <dgm:cxn modelId="{D3494B8D-421B-4281-B2E9-0205F0F5B214}" srcId="{C3CEC46F-13A1-4651-9634-15147AA4B3FB}" destId="{387893F1-4818-44AD-8C70-58053AF8F07B}" srcOrd="2" destOrd="0" parTransId="{B9789167-BB9B-4CF3-A862-18A61565E36B}" sibTransId="{476EB738-D5D5-4781-825A-02A1E88D3005}"/>
    <dgm:cxn modelId="{FE2EF266-69C8-49FC-BA15-2A618ABC3F6A}" type="presOf" srcId="{387893F1-4818-44AD-8C70-58053AF8F07B}" destId="{1E622D55-F5AA-4987-8AFD-12EB6EB3E8BA}" srcOrd="0" destOrd="0" presId="urn:microsoft.com/office/officeart/2005/8/layout/default"/>
    <dgm:cxn modelId="{FBB1EE34-3E05-4354-BE0C-0F2B3EFF9B69}" srcId="{C3CEC46F-13A1-4651-9634-15147AA4B3FB}" destId="{85FE32B9-52BB-4387-B30E-1E4891E3A02E}" srcOrd="0" destOrd="0" parTransId="{E0CA281B-EE53-42CA-B576-9CFE98392A99}" sibTransId="{EA55FCE1-BE47-4A0F-BF61-445DA92D45C1}"/>
    <dgm:cxn modelId="{5C39341A-D516-4965-A424-E8CB981A4929}" type="presOf" srcId="{397CBF0D-BAD1-479C-A4F2-8E3D468916B7}" destId="{6DEA6908-0DD0-4B77-A64E-03EEFC6BA15E}" srcOrd="0" destOrd="0" presId="urn:microsoft.com/office/officeart/2005/8/layout/default"/>
    <dgm:cxn modelId="{B2C4E34C-97B4-463B-8BFA-8F51D776CAAF}" srcId="{C3CEC46F-13A1-4651-9634-15147AA4B3FB}" destId="{F3B549AA-CFE8-454D-943E-3FA094F91A62}" srcOrd="4" destOrd="0" parTransId="{07FD6490-3CD3-46FE-9E3F-D35B815A24B8}" sibTransId="{83A90B97-0E04-4452-9F58-7DB306F022FB}"/>
    <dgm:cxn modelId="{9F34B379-5C14-4760-9C28-A04A9A559C7E}" srcId="{C3CEC46F-13A1-4651-9634-15147AA4B3FB}" destId="{397CBF0D-BAD1-479C-A4F2-8E3D468916B7}" srcOrd="3" destOrd="0" parTransId="{9DE8DCFC-1E2C-4A83-A41B-9E8B606CD4A2}" sibTransId="{84E45DED-1A3A-409F-A542-5D910CB40486}"/>
    <dgm:cxn modelId="{68008EE6-EEDA-4300-A31E-357594DE39A9}" srcId="{C3CEC46F-13A1-4651-9634-15147AA4B3FB}" destId="{1E87AD5D-6D2F-4678-B691-EC759E8AEF44}" srcOrd="5" destOrd="0" parTransId="{E141708A-CC9B-4746-AE20-F3EDDAA487AE}" sibTransId="{51658E7E-7C07-4B4F-97A9-2CAEC84EB9D4}"/>
    <dgm:cxn modelId="{ED378FD9-8F92-426A-9E2D-703468843416}" type="presOf" srcId="{F3B549AA-CFE8-454D-943E-3FA094F91A62}" destId="{C2FADDC7-9742-4A89-83B9-4B02107D6EC3}" srcOrd="0" destOrd="0" presId="urn:microsoft.com/office/officeart/2005/8/layout/default"/>
    <dgm:cxn modelId="{7392D80D-AC1E-4473-8D0B-2FBC6E42A410}" srcId="{C3CEC46F-13A1-4651-9634-15147AA4B3FB}" destId="{40EA2B49-A323-477C-AEBA-64EBF34563BF}" srcOrd="1" destOrd="0" parTransId="{1DE2D668-DD5E-4A45-ACD9-29D4D5B1D407}" sibTransId="{DE2A6E73-DCF8-43EA-AA24-B87B3E000BD6}"/>
    <dgm:cxn modelId="{671C1353-9996-4512-9CBD-185C31539CB4}" type="presOf" srcId="{1E87AD5D-6D2F-4678-B691-EC759E8AEF44}" destId="{BA7E51C1-6BB5-4481-9C3A-1EB7EA0BD948}" srcOrd="0" destOrd="0" presId="urn:microsoft.com/office/officeart/2005/8/layout/default"/>
    <dgm:cxn modelId="{7BB6970B-D777-494C-B7BD-ADDA897F2A2D}" type="presParOf" srcId="{B70E7FB4-9011-4C76-88B6-31207135CF0B}" destId="{B001BD6D-12C6-450F-B6AF-2E167F05E60B}" srcOrd="0" destOrd="0" presId="urn:microsoft.com/office/officeart/2005/8/layout/default"/>
    <dgm:cxn modelId="{26F865C6-D04C-4E8A-8AF9-DDDA23D8F952}" type="presParOf" srcId="{B70E7FB4-9011-4C76-88B6-31207135CF0B}" destId="{790678CF-EBC2-4EDC-8F60-073135E0ED59}" srcOrd="1" destOrd="0" presId="urn:microsoft.com/office/officeart/2005/8/layout/default"/>
    <dgm:cxn modelId="{3E4470E6-7E8E-42A0-B2C7-78E7B4114A71}" type="presParOf" srcId="{B70E7FB4-9011-4C76-88B6-31207135CF0B}" destId="{D75E01AF-A50D-4B99-BA5C-FD1C5844DB81}" srcOrd="2" destOrd="0" presId="urn:microsoft.com/office/officeart/2005/8/layout/default"/>
    <dgm:cxn modelId="{AC8964B6-47D1-40B0-93B4-4CA66FF30613}" type="presParOf" srcId="{B70E7FB4-9011-4C76-88B6-31207135CF0B}" destId="{7AC55E78-FC15-4B51-9F37-A0183A81967D}" srcOrd="3" destOrd="0" presId="urn:microsoft.com/office/officeart/2005/8/layout/default"/>
    <dgm:cxn modelId="{09133148-9753-4E7D-A25D-B6C776823341}" type="presParOf" srcId="{B70E7FB4-9011-4C76-88B6-31207135CF0B}" destId="{1E622D55-F5AA-4987-8AFD-12EB6EB3E8BA}" srcOrd="4" destOrd="0" presId="urn:microsoft.com/office/officeart/2005/8/layout/default"/>
    <dgm:cxn modelId="{FD9EC409-0A9D-427F-A13A-8D289385B90E}" type="presParOf" srcId="{B70E7FB4-9011-4C76-88B6-31207135CF0B}" destId="{F35E6DB5-929C-4E9F-8698-6D6B6D51DF65}" srcOrd="5" destOrd="0" presId="urn:microsoft.com/office/officeart/2005/8/layout/default"/>
    <dgm:cxn modelId="{CC849443-2CCB-4F3E-925D-841836CBF987}" type="presParOf" srcId="{B70E7FB4-9011-4C76-88B6-31207135CF0B}" destId="{6DEA6908-0DD0-4B77-A64E-03EEFC6BA15E}" srcOrd="6" destOrd="0" presId="urn:microsoft.com/office/officeart/2005/8/layout/default"/>
    <dgm:cxn modelId="{514CF512-277F-4D46-827B-2D2ECBE09B7A}" type="presParOf" srcId="{B70E7FB4-9011-4C76-88B6-31207135CF0B}" destId="{0BE9786C-5D49-4140-8CDE-303EC8E8CA38}" srcOrd="7" destOrd="0" presId="urn:microsoft.com/office/officeart/2005/8/layout/default"/>
    <dgm:cxn modelId="{A07D6F33-97CA-49D2-97FD-B658053B6101}" type="presParOf" srcId="{B70E7FB4-9011-4C76-88B6-31207135CF0B}" destId="{C2FADDC7-9742-4A89-83B9-4B02107D6EC3}" srcOrd="8" destOrd="0" presId="urn:microsoft.com/office/officeart/2005/8/layout/default"/>
    <dgm:cxn modelId="{75D31B72-B4A8-45DA-AFD0-C3D8F66F5FBC}" type="presParOf" srcId="{B70E7FB4-9011-4C76-88B6-31207135CF0B}" destId="{69E7A5D1-83D6-4FE7-8D05-80EEFD95B000}" srcOrd="9" destOrd="0" presId="urn:microsoft.com/office/officeart/2005/8/layout/default"/>
    <dgm:cxn modelId="{C6729434-F975-4B8A-96E0-857C14E80582}" type="presParOf" srcId="{B70E7FB4-9011-4C76-88B6-31207135CF0B}" destId="{BA7E51C1-6BB5-4481-9C3A-1EB7EA0BD94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gm:drawing xmlns:dgm="http://schemas.openxmlformats.org/drawingml/2006/diagram" xmlns:a="http://schemas.openxmlformats.org/drawingml/2006/main">
  <dsp:spTree xmlns:dsp="http://schemas.microsoft.com/office/drawing/2008/diagram">
    <dsp:nvGrpSpPr>
      <dsp:cNvPr id="0" name=""/>
      <dsp:cNvGrpSpPr/>
    </dsp:nvGrpSpPr>
    <dsp:grpSpPr/>
    <dsp:sp modelId="{B001BD6D-12C6-450F-B6AF-2E167F05E60B}" macro="" textlink="">
      <dsp:nvSpPr>
        <dsp:cNvPr id="0" name=""/>
        <dsp:cNvSpPr/>
      </dsp:nvSpPr>
      <dsp:spPr>
        <a:xfrm>
          <a:off x="857227" y="1571637"/>
          <a:ext cx="2603003" cy="15618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Приёмы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 театрализации</a:t>
          </a:r>
          <a:endParaRPr lang="ru-RU" sz="2800" b="1" kern="1200" dirty="0"/>
        </a:p>
      </dsp:txBody>
      <dsp:txXfrm>
        <a:off x="857227" y="1571637"/>
        <a:ext cx="2603003" cy="1561802"/>
      </dsp:txXfrm>
    </dsp:sp>
    <dsp:sp modelId="{D75E01AF-A50D-4B99-BA5C-FD1C5844DB81}" macro="" textlink="">
      <dsp:nvSpPr>
        <dsp:cNvPr id="0" name=""/>
        <dsp:cNvSpPr/>
      </dsp:nvSpPr>
      <dsp:spPr>
        <a:xfrm>
          <a:off x="3000358" y="3143278"/>
          <a:ext cx="3854111" cy="1561802"/>
        </a:xfrm>
        <a:prstGeom prst="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Культурологический подход как аспект учебного процесса. </a:t>
          </a:r>
        </a:p>
      </dsp:txBody>
      <dsp:txXfrm>
        <a:off x="3000358" y="3143278"/>
        <a:ext cx="3854111" cy="1561802"/>
      </dsp:txXfrm>
    </dsp:sp>
    <dsp:sp modelId="{1E622D55-F5AA-4987-8AFD-12EB6EB3E8BA}" macro="" textlink="">
      <dsp:nvSpPr>
        <dsp:cNvPr id="0" name=""/>
        <dsp:cNvSpPr/>
      </dsp:nvSpPr>
      <dsp:spPr>
        <a:xfrm>
          <a:off x="3428994" y="5"/>
          <a:ext cx="2603003" cy="1561802"/>
        </a:xfrm>
        <a:prstGeom prst="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Проектировочная деятельность</a:t>
          </a:r>
          <a:endParaRPr lang="ru-RU" sz="2400" b="1" kern="1200" dirty="0"/>
        </a:p>
      </dsp:txBody>
      <dsp:txXfrm>
        <a:off x="3428994" y="5"/>
        <a:ext cx="2603003" cy="1561802"/>
      </dsp:txXfrm>
    </dsp:sp>
    <dsp:sp modelId="{6DEA6908-0DD0-4B77-A64E-03EEFC6BA15E}" macro="" textlink="">
      <dsp:nvSpPr>
        <dsp:cNvPr id="0" name=""/>
        <dsp:cNvSpPr/>
      </dsp:nvSpPr>
      <dsp:spPr>
        <a:xfrm>
          <a:off x="3428994" y="1571632"/>
          <a:ext cx="2603003" cy="1561802"/>
        </a:xfrm>
        <a:prstGeom prst="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Применение </a:t>
          </a:r>
          <a:r>
            <a:rPr lang="ru-RU" sz="2400" b="1" kern="1200" dirty="0" err="1" smtClean="0"/>
            <a:t>мультимедийных</a:t>
          </a:r>
          <a:r>
            <a:rPr lang="ru-RU" sz="2400" b="1" kern="1200" dirty="0" smtClean="0"/>
            <a:t> технологий.</a:t>
          </a:r>
          <a:endParaRPr lang="ru-RU" sz="2400" kern="1200" dirty="0" smtClean="0"/>
        </a:p>
      </dsp:txBody>
      <dsp:txXfrm>
        <a:off x="3428994" y="1571632"/>
        <a:ext cx="2603003" cy="1561802"/>
      </dsp:txXfrm>
    </dsp:sp>
    <dsp:sp modelId="{C2FADDC7-9742-4A89-83B9-4B02107D6EC3}" macro="" textlink="">
      <dsp:nvSpPr>
        <dsp:cNvPr id="0" name=""/>
        <dsp:cNvSpPr/>
      </dsp:nvSpPr>
      <dsp:spPr>
        <a:xfrm>
          <a:off x="6072189" y="1571632"/>
          <a:ext cx="2603003" cy="1561802"/>
        </a:xfrm>
        <a:prstGeom prst="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технологии развития критического мышления </a:t>
          </a:r>
        </a:p>
      </dsp:txBody>
      <dsp:txXfrm>
        <a:off x="6072189" y="1571632"/>
        <a:ext cx="2603003" cy="1561802"/>
      </dsp:txXfrm>
    </dsp:sp>
    <dsp:sp modelId="{BA7E51C1-6BB5-4481-9C3A-1EB7EA0BD948}" macro="" textlink="">
      <dsp:nvSpPr>
        <dsp:cNvPr id="0" name=""/>
        <dsp:cNvSpPr/>
      </dsp:nvSpPr>
      <dsp:spPr>
        <a:xfrm>
          <a:off x="3571873" y="4714910"/>
          <a:ext cx="2603003" cy="1561802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Интеграция</a:t>
          </a:r>
          <a:endParaRPr lang="ru-RU" sz="3600" b="1" kern="1200" dirty="0"/>
        </a:p>
      </dsp:txBody>
      <dsp:txXfrm>
        <a:off x="3571873" y="4714910"/>
        <a:ext cx="2603003" cy="1561802"/>
      </dsp:txXfrm>
    </dsp:sp>
  </dsp:spTree>
</dgm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8470-7D16-411D-B73F-CB43D693AF94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36B9-BE04-4E38-80FA-811A75865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A250F-06CC-4DA1-ADD0-6815469B7349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0607-E514-4336-9739-E19A6171C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84A03-B9EF-46EA-8D48-738D4A94D5CB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30275-50F2-420E-8EBD-479ABC88B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EE38-E294-4927-BCBA-085ACC78D124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77C4B-575C-4A87-98D4-7BCD367AE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83453-1FF1-41D0-9826-C15E03C673ED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10C25-6E23-4D7F-9D39-EE0A5D413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10DFC-C6BA-4FDC-B070-72FF0CFB221F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43125-5CC2-4B51-9E9B-0CCF4ACB5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F2DDB-4213-47FC-8844-24F2FFA6ECC9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EEBB0-C5B8-4969-8605-E4A2707F7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C010A-0A46-4219-AE45-C43C9AB7DECB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0FAC6-57EB-49DC-95B7-E6221F5A2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BA8B-325F-44FD-88A1-2BF86AFEBF19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EB382-58C6-47DA-BD35-67BE5EC8D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0B458-9B4D-482D-BDCF-868E4C81AA79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BE82B-7F27-49E3-9456-C4531FA0A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2EA3C-9AAF-4D9D-9EF7-B07ECB404811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60A6F-B083-4C5A-A97F-FFA08861C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09EF-4BA4-413E-B042-62EEC35A9553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435BC-342A-4E41-9627-D2228C7BC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AD0CA-919E-4D6A-AE4C-394FDAD71C38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2CFEC-24A7-4D18-AC5B-47E810920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394A6-0ED5-4013-BE89-3D21FED43E3B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E02B-7CBF-44B1-9ED4-157225EC0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07D4C-A4FC-4673-A9BA-097463A5893B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156D2-B4DD-4C74-8EBB-8B469AE1E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FC4F6-F451-4F78-9882-E4D4097618C0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A568-F2EB-4AAC-89F1-5D7B3E6D9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4E44-5214-4E17-9A0C-CAB168944AC1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DCB18-1024-4B81-BB8D-B7751B5B1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E8D27-C698-4108-A00E-2BDE3C5DC506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112DC-0AC9-4CE7-ABEB-CB7C242E8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65A6-8049-4101-BE84-B646A591730F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44F0-BCD3-4A9B-997E-F44D9BC14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5C90-B910-46A0-AFC0-E9FC3EAF0286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14A8-D960-4D2A-AAB3-21F3C048C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BA5D8-25D9-48F0-9C45-8A88E88C734F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2A57-8EC1-4C2B-941E-246B06273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EA4E3-C575-4F3A-874B-AE709BBD31D4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46315-4142-4406-B6A3-3AE71D6C4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1A433F-DC84-45A6-B845-6B08552FB5F9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76F196-2A84-43C4-B378-57295BFE8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imes New Roman" pitchFamily="18" charset="0"/>
              <a:cs typeface="+mn-cs"/>
            </a:endParaRPr>
          </a:p>
        </p:txBody>
      </p:sp>
      <p:sp>
        <p:nvSpPr>
          <p:cNvPr id="14950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fld id="{EBA07711-0980-4836-A6C0-8CA14E72C0EC}" type="datetimeFigureOut">
              <a:rPr lang="ru-RU"/>
              <a:pPr>
                <a:defRPr/>
              </a:pPr>
              <a:t>18.03.2012</a:t>
            </a:fld>
            <a:endParaRPr lang="ru-RU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5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  <a:cs typeface="+mn-cs"/>
              </a:defRPr>
            </a:lvl1pPr>
          </a:lstStyle>
          <a:p>
            <a:pPr>
              <a:defRPr/>
            </a:pPr>
            <a:fld id="{27575CCD-C139-46D3-B5C9-617F4B63D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1050;&#1086;&#1078;&#1080;&#1085;&#1072;%20&#1048;&#1085;&#1090;&#1077;&#1075;&#1088;&#1072;&#1094;&#1080;&#1086;&#1085;&#1085;&#1099;&#1077;%20&#1090;&#1077;&#1093;&#1085;&#1086;&#1083;&#1086;&#1075;&#1080;&#1080;%20&#1074;%20&#1088;&#1072;&#1073;&#1086;&#1090;&#1077;%20&#1091;&#1095;&#1080;&#1090;&#1077;&#1083;&#1103;%20&#1089;&#1083;&#1086;&#1074;&#1077;&#1089;&#1085;&#1080;&#1082;&#1072;.%20&#1044;&#1086;&#1082;&#1091;&#1084;&#1077;&#1085;&#1090;%20Microsoft%20Office%20Word.doc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bdb.r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2.sld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501122" cy="32861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Интеграционные технологии </a:t>
            </a:r>
            <a:b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работе учителя -  словесника</a:t>
            </a:r>
            <a:b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изучении творчества А.Н.Островского.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143380"/>
            <a:ext cx="6400800" cy="250033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русского языка и литературы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высшей категории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МАОУ лицея № 82 Сормовского района города Нижнего Новгорода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Ирина Александровна Кожина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0"/>
            <a:ext cx="9144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latin typeface="Arial Black" pitchFamily="34" charset="0"/>
                <a:ea typeface="Calibri" pitchFamily="34" charset="0"/>
                <a:cs typeface="TimesNewRomanPSMT"/>
              </a:rPr>
              <a:t>Функции рефлексии</a:t>
            </a:r>
            <a:r>
              <a:rPr lang="ru-RU" sz="1400">
                <a:ea typeface="Calibri" pitchFamily="34" charset="0"/>
                <a:cs typeface="TimesNewRomanPSMT"/>
              </a:rPr>
              <a:t>: </a:t>
            </a:r>
            <a:endParaRPr lang="ru-RU" sz="900">
              <a:ea typeface="Calibri" pitchFamily="34" charset="0"/>
              <a:cs typeface="TimesNewRomanPSMT"/>
            </a:endParaRPr>
          </a:p>
          <a:p>
            <a:pPr algn="ctr" eaLnBrk="0" hangingPunct="0">
              <a:buFontTx/>
              <a:buAutoNum type="arabicParenR"/>
            </a:pPr>
            <a:r>
              <a:rPr lang="ru-RU" sz="2000" b="1" u="sng">
                <a:solidFill>
                  <a:srgbClr val="C00000"/>
                </a:solidFill>
                <a:ea typeface="Calibri" pitchFamily="34" charset="0"/>
                <a:cs typeface="TimesNewRomanPSMT"/>
              </a:rPr>
              <a:t>Коммуникационная</a:t>
            </a:r>
          </a:p>
          <a:p>
            <a:pPr algn="ctr" eaLnBrk="0" hangingPunct="0"/>
            <a:r>
              <a:rPr lang="ru-RU" sz="2000" b="1">
                <a:ea typeface="Calibri" pitchFamily="34" charset="0"/>
                <a:cs typeface="TimesNewRomanPSMT"/>
              </a:rPr>
              <a:t> (обмен мнениями о новой информации);</a:t>
            </a:r>
            <a:endParaRPr lang="ru-RU" sz="1100" b="1"/>
          </a:p>
          <a:p>
            <a:pPr algn="ctr" eaLnBrk="0" hangingPunct="0"/>
            <a:endParaRPr lang="ru-RU" sz="2800" b="1" u="sng">
              <a:solidFill>
                <a:srgbClr val="C00000"/>
              </a:solidFill>
              <a:cs typeface="Calibri" pitchFamily="34" charset="0"/>
            </a:endParaRPr>
          </a:p>
          <a:p>
            <a:pPr algn="ctr" eaLnBrk="0" hangingPunct="0"/>
            <a:r>
              <a:rPr lang="ru-RU" sz="2800" b="1" u="sng">
                <a:solidFill>
                  <a:srgbClr val="C00000"/>
                </a:solidFill>
                <a:cs typeface="Calibri" pitchFamily="34" charset="0"/>
              </a:rPr>
              <a:t>2) информационная </a:t>
            </a:r>
          </a:p>
          <a:p>
            <a:pPr algn="ctr" eaLnBrk="0" hangingPunct="0"/>
            <a:r>
              <a:rPr lang="ru-RU" sz="2400" b="1">
                <a:cs typeface="Calibri" pitchFamily="34" charset="0"/>
              </a:rPr>
              <a:t>(приобретения нового знания);</a:t>
            </a:r>
            <a:endParaRPr lang="ru-RU" sz="1200" b="1"/>
          </a:p>
          <a:p>
            <a:pPr algn="ctr" eaLnBrk="0" hangingPunct="0"/>
            <a:endParaRPr lang="ru-RU" sz="3600" b="1">
              <a:solidFill>
                <a:srgbClr val="C00000"/>
              </a:solidFill>
              <a:cs typeface="Calibri" pitchFamily="34" charset="0"/>
            </a:endParaRPr>
          </a:p>
          <a:p>
            <a:pPr algn="ctr" eaLnBrk="0" hangingPunct="0"/>
            <a:r>
              <a:rPr lang="ru-RU" sz="3600" b="1">
                <a:solidFill>
                  <a:srgbClr val="C00000"/>
                </a:solidFill>
                <a:cs typeface="Calibri" pitchFamily="34" charset="0"/>
              </a:rPr>
              <a:t>3) мотивационная </a:t>
            </a:r>
          </a:p>
          <a:p>
            <a:pPr algn="ctr" eaLnBrk="0" hangingPunct="0"/>
            <a:r>
              <a:rPr lang="ru-RU" b="1">
                <a:cs typeface="Calibri" pitchFamily="34" charset="0"/>
              </a:rPr>
              <a:t>(побуждение к дальнейшему расширению </a:t>
            </a:r>
          </a:p>
          <a:p>
            <a:pPr algn="ctr" eaLnBrk="0" hangingPunct="0"/>
            <a:r>
              <a:rPr lang="ru-RU" b="1">
                <a:cs typeface="Calibri" pitchFamily="34" charset="0"/>
              </a:rPr>
              <a:t>информационного поля);</a:t>
            </a:r>
          </a:p>
          <a:p>
            <a:pPr algn="ctr" eaLnBrk="0" hangingPunct="0"/>
            <a:r>
              <a:rPr lang="ru-RU" sz="4400" b="1">
                <a:solidFill>
                  <a:srgbClr val="C00000"/>
                </a:solidFill>
                <a:cs typeface="Calibri" pitchFamily="34" charset="0"/>
              </a:rPr>
              <a:t>4) оценочная </a:t>
            </a:r>
          </a:p>
          <a:p>
            <a:pPr algn="ctr" eaLnBrk="0" hangingPunct="0"/>
            <a:r>
              <a:rPr lang="ru-RU" sz="2000" b="1">
                <a:cs typeface="Calibri" pitchFamily="34" charset="0"/>
              </a:rPr>
              <a:t>(соотнесение новой информации и имеющихся знаний, </a:t>
            </a:r>
          </a:p>
          <a:p>
            <a:pPr algn="ctr" eaLnBrk="0" hangingPunct="0"/>
            <a:r>
              <a:rPr lang="ru-RU" sz="2000" b="1">
                <a:cs typeface="Calibri" pitchFamily="34" charset="0"/>
              </a:rPr>
              <a:t>выработка собственной позиции,</a:t>
            </a:r>
          </a:p>
          <a:p>
            <a:pPr algn="ctr" eaLnBrk="0" hangingPunct="0"/>
            <a:r>
              <a:rPr lang="ru-RU" sz="2000" b="1">
                <a:cs typeface="Calibri" pitchFamily="34" charset="0"/>
              </a:rPr>
              <a:t> оценка процесса).</a:t>
            </a:r>
            <a:endParaRPr lang="ru-RU" sz="2800" b="1"/>
          </a:p>
        </p:txBody>
      </p:sp>
      <p:sp>
        <p:nvSpPr>
          <p:cNvPr id="4" name="TextBox 3"/>
          <p:cNvSpPr txBox="1"/>
          <p:nvPr/>
        </p:nvSpPr>
        <p:spPr>
          <a:xfrm>
            <a:off x="785813" y="6000750"/>
            <a:ext cx="80137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учащиеся «вписывают» пьесу в контекст времени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428750" y="2643188"/>
            <a:ext cx="5214938" cy="164306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5464969" y="2536031"/>
            <a:ext cx="5143500" cy="17859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42875"/>
            <a:ext cx="8001000" cy="12858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accent6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accent6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accent6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Arial Black" pitchFamily="34" charset="0"/>
              </a:rPr>
              <a:t>Интегративные  культурологические парадигмы (модели, кластеры)</a:t>
            </a:r>
            <a:r>
              <a:rPr lang="ru-RU" sz="2800" dirty="0" smtClean="0">
                <a:latin typeface="Arial Black" pitchFamily="34" charset="0"/>
              </a:rPr>
              <a:t/>
            </a:r>
            <a:br>
              <a:rPr lang="ru-RU" sz="2800" dirty="0" smtClean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752600"/>
            <a:ext cx="8715375" cy="48910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  <a:hlinkClick r:id="rId2" action="ppaction://hlinkfile"/>
              </a:rPr>
              <a:t>А.Н.Островский 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        купеческие                   Н.В.Гоголь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                                           «Мёртвые души» 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rot="10800000">
            <a:off x="3000375" y="1928813"/>
            <a:ext cx="642938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 bwMode="auto">
          <a:xfrm>
            <a:off x="5572125" y="1928813"/>
            <a:ext cx="1000125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9505" name="Rectangle 1"/>
          <p:cNvSpPr>
            <a:spLocks noChangeArrowheads="1"/>
          </p:cNvSpPr>
          <p:nvPr/>
        </p:nvSpPr>
        <p:spPr bwMode="auto">
          <a:xfrm>
            <a:off x="642938" y="2428875"/>
            <a:ext cx="2500312" cy="923925"/>
          </a:xfrm>
          <a:prstGeom prst="rect">
            <a:avLst/>
          </a:prstGeom>
          <a:ln w="57150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Мошенничество 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в купеческой среде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3643306" y="2571744"/>
            <a:ext cx="1928826" cy="584775"/>
          </a:xfrm>
          <a:prstGeom prst="rect">
            <a:avLst/>
          </a:prstGeom>
          <a:ln w="57150"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Сюжет</a:t>
            </a:r>
            <a:endParaRPr lang="ru-RU" sz="36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6286500" y="2357438"/>
            <a:ext cx="2286000" cy="923925"/>
          </a:xfrm>
          <a:prstGeom prst="rect">
            <a:avLst/>
          </a:prstGeom>
          <a:ln w="57150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Мошенничество в среде чиновников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508" name="AutoShape 4"/>
          <p:cNvSpPr>
            <a:spLocks noChangeArrowheads="1"/>
          </p:cNvSpPr>
          <p:nvPr/>
        </p:nvSpPr>
        <p:spPr bwMode="auto">
          <a:xfrm rot="10800000">
            <a:off x="1357313" y="3714750"/>
            <a:ext cx="5867400" cy="828675"/>
          </a:xfrm>
          <a:prstGeom prst="rightArrow">
            <a:avLst>
              <a:gd name="adj1" fmla="val 50000"/>
              <a:gd name="adj2" fmla="val 177011"/>
            </a:avLst>
          </a:prstGeom>
          <a:solidFill>
            <a:srgbClr val="4F81BD"/>
          </a:solidFill>
          <a:ln w="38100">
            <a:solidFill>
              <a:srgbClr val="FFE4FF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2428875" y="3929063"/>
            <a:ext cx="4752975" cy="371475"/>
          </a:xfrm>
          <a:prstGeom prst="rect">
            <a:avLst/>
          </a:prstGeom>
          <a:gradFill rotWithShape="0">
            <a:gsLst>
              <a:gs pos="0">
                <a:srgbClr val="FFFE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sz="1600" dirty="0">
                <a:solidFill>
                  <a:srgbClr val="1F497D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Отношение зрителя к героям меняется</a:t>
            </a:r>
            <a:endParaRPr lang="ru-RU" dirty="0"/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7715250" y="3500438"/>
            <a:ext cx="257175" cy="1539875"/>
          </a:xfrm>
          <a:prstGeom prst="rect">
            <a:avLst/>
          </a:prstGeom>
          <a:gradFill rotWithShape="0">
            <a:gsLst>
              <a:gs pos="0">
                <a:srgbClr val="FFFE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FD00FD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sz="1100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Р</a:t>
            </a:r>
            <a:endParaRPr lang="ru-RU" sz="900" dirty="0">
              <a:ea typeface="Calibri" pitchFamily="34" charset="0"/>
            </a:endParaRPr>
          </a:p>
          <a:p>
            <a:pPr eaLnBrk="0" hangingPunct="0">
              <a:defRPr/>
            </a:pPr>
            <a:r>
              <a:rPr lang="ru-RU" sz="1100" dirty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Е</a:t>
            </a:r>
            <a:endParaRPr lang="ru-RU" sz="900" dirty="0"/>
          </a:p>
          <a:p>
            <a:pPr eaLnBrk="0" hangingPunct="0">
              <a:defRPr/>
            </a:pPr>
            <a:r>
              <a:rPr lang="ru-RU" sz="1100" dirty="0">
                <a:latin typeface="Arial Black" pitchFamily="34" charset="0"/>
                <a:cs typeface="Calibri" pitchFamily="34" charset="0"/>
              </a:rPr>
              <a:t>В</a:t>
            </a:r>
            <a:endParaRPr lang="ru-RU" sz="900" dirty="0"/>
          </a:p>
          <a:p>
            <a:pPr eaLnBrk="0" hangingPunct="0">
              <a:defRPr/>
            </a:pPr>
            <a:r>
              <a:rPr lang="ru-RU" sz="1100" dirty="0">
                <a:latin typeface="Arial Black" pitchFamily="34" charset="0"/>
                <a:cs typeface="Calibri" pitchFamily="34" charset="0"/>
              </a:rPr>
              <a:t>И</a:t>
            </a:r>
            <a:endParaRPr lang="ru-RU" sz="900" dirty="0"/>
          </a:p>
          <a:p>
            <a:pPr eaLnBrk="0" hangingPunct="0">
              <a:defRPr/>
            </a:pPr>
            <a:r>
              <a:rPr lang="ru-RU" sz="1100" dirty="0">
                <a:latin typeface="Arial Black" pitchFamily="34" charset="0"/>
                <a:cs typeface="Calibri" pitchFamily="34" charset="0"/>
              </a:rPr>
              <a:t>З</a:t>
            </a:r>
            <a:endParaRPr lang="ru-RU" sz="900" dirty="0"/>
          </a:p>
          <a:p>
            <a:pPr eaLnBrk="0" hangingPunct="0">
              <a:defRPr/>
            </a:pPr>
            <a:r>
              <a:rPr lang="ru-RU" sz="1100" dirty="0">
                <a:latin typeface="Arial Black" pitchFamily="34" charset="0"/>
                <a:cs typeface="Calibri" pitchFamily="34" charset="0"/>
              </a:rPr>
              <a:t>О</a:t>
            </a:r>
            <a:endParaRPr lang="ru-RU" sz="900" dirty="0"/>
          </a:p>
          <a:p>
            <a:pPr eaLnBrk="0" hangingPunct="0">
              <a:defRPr/>
            </a:pPr>
            <a:r>
              <a:rPr lang="ru-RU" sz="1100" dirty="0">
                <a:latin typeface="Arial Black" pitchFamily="34" charset="0"/>
                <a:cs typeface="Calibri" pitchFamily="34" charset="0"/>
              </a:rPr>
              <a:t>Р</a:t>
            </a:r>
            <a:endParaRPr lang="ru-RU" sz="900" dirty="0"/>
          </a:p>
          <a:p>
            <a:pPr eaLnBrk="0" hangingPunct="0">
              <a:defRPr/>
            </a:pPr>
            <a:endParaRPr lang="ru-RU" dirty="0"/>
          </a:p>
        </p:txBody>
      </p:sp>
      <p:sp>
        <p:nvSpPr>
          <p:cNvPr id="1537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5375" name="Rectangle 10"/>
          <p:cNvSpPr>
            <a:spLocks noChangeArrowheads="1"/>
          </p:cNvSpPr>
          <p:nvPr/>
        </p:nvSpPr>
        <p:spPr bwMode="auto">
          <a:xfrm>
            <a:off x="4000500" y="3500438"/>
            <a:ext cx="92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solidFill>
                  <a:srgbClr val="4F81BD"/>
                </a:solidFill>
                <a:latin typeface="Arial Black" pitchFamily="34" charset="0"/>
                <a:ea typeface="Calibri" pitchFamily="34" charset="0"/>
                <a:cs typeface="TimesNewRomanPSMT"/>
              </a:rPr>
              <a:t>НО</a:t>
            </a:r>
            <a:endParaRPr lang="ru-RU">
              <a:ea typeface="Calibri" pitchFamily="34" charset="0"/>
              <a:cs typeface="TimesNewRomanPSMT"/>
            </a:endParaRPr>
          </a:p>
        </p:txBody>
      </p:sp>
      <p:sp>
        <p:nvSpPr>
          <p:cNvPr id="15376" name="Rectangle 11"/>
          <p:cNvSpPr>
            <a:spLocks noChangeArrowheads="1"/>
          </p:cNvSpPr>
          <p:nvPr/>
        </p:nvSpPr>
        <p:spPr bwMode="auto">
          <a:xfrm>
            <a:off x="714375" y="4500563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b="1" u="sng">
                <a:solidFill>
                  <a:srgbClr val="1F497D"/>
                </a:solidFill>
                <a:latin typeface="Arial Black" pitchFamily="34" charset="0"/>
                <a:ea typeface="Calibri" pitchFamily="34" charset="0"/>
                <a:cs typeface="TimesNewRomanPSMT"/>
              </a:rPr>
              <a:t>Большова жаль </a:t>
            </a:r>
            <a:r>
              <a:rPr lang="ru-RU" sz="1400" b="1">
                <a:solidFill>
                  <a:srgbClr val="1F497D"/>
                </a:solidFill>
                <a:latin typeface="Arial Black" pitchFamily="34" charset="0"/>
                <a:ea typeface="Calibri" pitchFamily="34" charset="0"/>
                <a:cs typeface="TimesNewRomanPSMT"/>
              </a:rPr>
              <a:t>                </a:t>
            </a:r>
            <a:r>
              <a:rPr lang="ru-RU" sz="2000" b="1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NewRomanPSMT"/>
              </a:rPr>
              <a:t>смех</a:t>
            </a:r>
            <a:r>
              <a:rPr lang="ru-RU" sz="2000" b="1">
                <a:solidFill>
                  <a:srgbClr val="1F497D"/>
                </a:solidFill>
                <a:latin typeface="Arial Black" pitchFamily="34" charset="0"/>
                <a:ea typeface="Calibri" pitchFamily="34" charset="0"/>
                <a:cs typeface="TimesNewRomanPSMT"/>
              </a:rPr>
              <a:t> </a:t>
            </a:r>
            <a:r>
              <a:rPr lang="ru-RU" sz="1400" b="1">
                <a:solidFill>
                  <a:srgbClr val="1F497D"/>
                </a:solidFill>
                <a:latin typeface="Arial Black" pitchFamily="34" charset="0"/>
                <a:ea typeface="Calibri" pitchFamily="34" charset="0"/>
                <a:cs typeface="TimesNewRomanPSMT"/>
              </a:rPr>
              <a:t>                </a:t>
            </a:r>
            <a:r>
              <a:rPr lang="ru-RU" sz="1400" b="1" u="sng">
                <a:solidFill>
                  <a:srgbClr val="1F497D"/>
                </a:solidFill>
                <a:latin typeface="Arial Black" pitchFamily="34" charset="0"/>
                <a:ea typeface="Calibri" pitchFamily="34" charset="0"/>
                <a:cs typeface="TimesNewRomanPSMT"/>
              </a:rPr>
              <a:t>Городничего </a:t>
            </a:r>
            <a:endParaRPr lang="ru-RU" sz="900">
              <a:ea typeface="Calibri" pitchFamily="34" charset="0"/>
              <a:cs typeface="TimesNewRomanPSMT"/>
            </a:endParaRPr>
          </a:p>
          <a:p>
            <a:pPr algn="just" eaLnBrk="0" hangingPunct="0"/>
            <a:r>
              <a:rPr lang="ru-RU" sz="1400" b="1">
                <a:solidFill>
                  <a:srgbClr val="1F497D"/>
                </a:solidFill>
                <a:latin typeface="Arial Black" pitchFamily="34" charset="0"/>
                <a:ea typeface="Calibri" pitchFamily="34" charset="0"/>
                <a:cs typeface="TimesNewRomanPSMT"/>
              </a:rPr>
              <a:t>                                                                             </a:t>
            </a:r>
            <a:r>
              <a:rPr lang="ru-RU" sz="1400" b="1" u="sng">
                <a:solidFill>
                  <a:srgbClr val="1F497D"/>
                </a:solidFill>
                <a:latin typeface="Arial Black" pitchFamily="34" charset="0"/>
                <a:ea typeface="Calibri" pitchFamily="34" charset="0"/>
                <a:cs typeface="TimesNewRomanPSMT"/>
              </a:rPr>
              <a:t>не жаль  </a:t>
            </a:r>
            <a:endParaRPr lang="ru-RU">
              <a:ea typeface="Calibri" pitchFamily="34" charset="0"/>
              <a:cs typeface="TimesNewRomanPSMT"/>
            </a:endParaRPr>
          </a:p>
        </p:txBody>
      </p:sp>
      <p:sp>
        <p:nvSpPr>
          <p:cNvPr id="149518" name="Text Box 14"/>
          <p:cNvSpPr txBox="1">
            <a:spLocks noChangeArrowheads="1"/>
          </p:cNvSpPr>
          <p:nvPr/>
        </p:nvSpPr>
        <p:spPr bwMode="auto">
          <a:xfrm>
            <a:off x="2214563" y="5143500"/>
            <a:ext cx="2447925" cy="1143000"/>
          </a:xfrm>
          <a:prstGeom prst="rect">
            <a:avLst/>
          </a:prstGeom>
          <a:gradFill rotWithShape="0">
            <a:gsLst>
              <a:gs pos="0">
                <a:srgbClr val="FFFE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100">
                <a:latin typeface="Arial Black" pitchFamily="34" charset="0"/>
                <a:ea typeface="Calibri" pitchFamily="34" charset="0"/>
                <a:cs typeface="Times New Roman" pitchFamily="18" charset="0"/>
              </a:rPr>
              <a:t>Пошлая,</a:t>
            </a:r>
            <a:endParaRPr lang="ru-RU" sz="900">
              <a:ea typeface="Calibri" pitchFamily="34" charset="0"/>
            </a:endParaRPr>
          </a:p>
          <a:p>
            <a:pPr algn="ctr" eaLnBrk="0" hangingPunct="0">
              <a:defRPr/>
            </a:pPr>
            <a:r>
              <a:rPr lang="ru-RU" sz="1100">
                <a:latin typeface="Arial Black" pitchFamily="34" charset="0"/>
                <a:ea typeface="Calibri" pitchFamily="34" charset="0"/>
                <a:cs typeface="Times New Roman" pitchFamily="18" charset="0"/>
              </a:rPr>
              <a:t>достойная осмеяния </a:t>
            </a:r>
            <a:endParaRPr lang="ru-RU" sz="900"/>
          </a:p>
          <a:p>
            <a:pPr algn="ctr" eaLnBrk="0" hangingPunct="0">
              <a:defRPr/>
            </a:pPr>
            <a:r>
              <a:rPr lang="ru-RU" sz="1100">
                <a:latin typeface="Arial Black" pitchFamily="34" charset="0"/>
                <a:cs typeface="Calibri" pitchFamily="34" charset="0"/>
              </a:rPr>
              <a:t>купеческая среда</a:t>
            </a:r>
            <a:endParaRPr lang="ru-RU" sz="900"/>
          </a:p>
          <a:p>
            <a:pPr algn="ctr" eaLnBrk="0" hangingPunct="0">
              <a:defRPr/>
            </a:pPr>
            <a:r>
              <a:rPr lang="ru-RU" sz="1100">
                <a:latin typeface="Arial Black" pitchFamily="34" charset="0"/>
                <a:cs typeface="Calibri" pitchFamily="34" charset="0"/>
              </a:rPr>
              <a:t>-------------------------------------------</a:t>
            </a:r>
            <a:endParaRPr lang="ru-RU" sz="900"/>
          </a:p>
          <a:p>
            <a:pPr algn="ctr" eaLnBrk="0" hangingPunct="0">
              <a:defRPr/>
            </a:pPr>
            <a:r>
              <a:rPr lang="ru-RU" sz="1100">
                <a:latin typeface="Arial Black" pitchFamily="34" charset="0"/>
                <a:cs typeface="Calibri" pitchFamily="34" charset="0"/>
              </a:rPr>
              <a:t>Мечта о женихе </a:t>
            </a:r>
            <a:endParaRPr lang="ru-RU" sz="900"/>
          </a:p>
          <a:p>
            <a:pPr algn="ctr" eaLnBrk="0" hangingPunct="0">
              <a:defRPr/>
            </a:pPr>
            <a:r>
              <a:rPr lang="ru-RU" sz="1100">
                <a:latin typeface="Arial Black" pitchFamily="34" charset="0"/>
                <a:cs typeface="Calibri" pitchFamily="34" charset="0"/>
              </a:rPr>
              <a:t>из благородных</a:t>
            </a:r>
            <a:endParaRPr lang="ru-RU" sz="900"/>
          </a:p>
        </p:txBody>
      </p:sp>
      <p:sp>
        <p:nvSpPr>
          <p:cNvPr id="15378" name="Text Box 13"/>
          <p:cNvSpPr txBox="1">
            <a:spLocks noChangeArrowheads="1"/>
          </p:cNvSpPr>
          <p:nvPr/>
        </p:nvSpPr>
        <p:spPr bwMode="auto">
          <a:xfrm>
            <a:off x="500063" y="5786438"/>
            <a:ext cx="1362075" cy="60007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Front">
              <a:rot lat="1500000" lon="20099985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1100">
                <a:latin typeface="Arial Black" pitchFamily="34" charset="0"/>
                <a:ea typeface="Calibri" pitchFamily="34" charset="0"/>
                <a:cs typeface="Times New Roman" pitchFamily="18" charset="0"/>
              </a:rPr>
              <a:t>«Свои люди – сочтёмся»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79" name="Text Box 12"/>
          <p:cNvSpPr txBox="1">
            <a:spLocks noChangeArrowheads="1"/>
          </p:cNvSpPr>
          <p:nvPr/>
        </p:nvSpPr>
        <p:spPr bwMode="auto">
          <a:xfrm>
            <a:off x="5286375" y="5786438"/>
            <a:ext cx="1190625" cy="51435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1100">
                <a:latin typeface="Arial Black" pitchFamily="34" charset="0"/>
                <a:ea typeface="Calibri" pitchFamily="34" charset="0"/>
                <a:cs typeface="Times New Roman" pitchFamily="18" charset="0"/>
              </a:rPr>
              <a:t>«Женитьба»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8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5381" name="Rectangle 17"/>
          <p:cNvSpPr>
            <a:spLocks noChangeArrowheads="1"/>
          </p:cNvSpPr>
          <p:nvPr/>
        </p:nvSpPr>
        <p:spPr bwMode="auto">
          <a:xfrm>
            <a:off x="714375" y="5143500"/>
            <a:ext cx="6429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solidFill>
                  <a:srgbClr val="1F497D"/>
                </a:solidFill>
                <a:latin typeface="Arial Black" pitchFamily="34" charset="0"/>
                <a:ea typeface="Calibri" pitchFamily="34" charset="0"/>
                <a:cs typeface="TimesNewRomanPSMT"/>
              </a:rPr>
              <a:t>   </a:t>
            </a:r>
            <a:r>
              <a:rPr lang="ru-RU" sz="1400" b="1" u="sng">
                <a:solidFill>
                  <a:srgbClr val="1F497D"/>
                </a:solidFill>
                <a:latin typeface="Arial Black" pitchFamily="34" charset="0"/>
                <a:ea typeface="Calibri" pitchFamily="34" charset="0"/>
                <a:cs typeface="TimesNewRomanPSMT"/>
              </a:rPr>
              <a:t>Липочка</a:t>
            </a:r>
            <a:r>
              <a:rPr lang="ru-RU" sz="1400" b="1">
                <a:solidFill>
                  <a:srgbClr val="1F497D"/>
                </a:solidFill>
                <a:latin typeface="Arial Black" pitchFamily="34" charset="0"/>
                <a:ea typeface="Calibri" pitchFamily="34" charset="0"/>
                <a:cs typeface="TimesNewRomanPSMT"/>
              </a:rPr>
              <a:t>                                                  Агафья Тихоновна</a:t>
            </a:r>
            <a:endParaRPr lang="ru-RU" sz="900">
              <a:ea typeface="Calibri" pitchFamily="34" charset="0"/>
              <a:cs typeface="TimesNewRomanPSMT"/>
            </a:endParaRPr>
          </a:p>
          <a:p>
            <a:pPr eaLnBrk="0" hangingPunct="0"/>
            <a:endParaRPr lang="ru-RU">
              <a:ea typeface="Calibri" pitchFamily="34" charset="0"/>
              <a:cs typeface="TimesNewRomanPSMT"/>
            </a:endParaRPr>
          </a:p>
        </p:txBody>
      </p:sp>
      <p:sp>
        <p:nvSpPr>
          <p:cNvPr id="15382" name="Rectangle 20"/>
          <p:cNvSpPr>
            <a:spLocks noChangeArrowheads="1"/>
          </p:cNvSpPr>
          <p:nvPr/>
        </p:nvSpPr>
        <p:spPr bwMode="auto">
          <a:xfrm>
            <a:off x="357188" y="6215063"/>
            <a:ext cx="6215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 u="sng">
                <a:ea typeface="Calibri" pitchFamily="34" charset="0"/>
                <a:cs typeface="TimesNewRomanPSMT"/>
              </a:rPr>
              <a:t>------------------------------------------------------------------------------------------------------</a:t>
            </a:r>
            <a:endParaRPr lang="ru-RU" sz="900">
              <a:ea typeface="Calibri" pitchFamily="34" charset="0"/>
              <a:cs typeface="TimesNewRomanPSMT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14313" y="1000125"/>
            <a:ext cx="8715375" cy="5000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800" b="1" i="1" dirty="0">
                <a:solidFill>
                  <a:schemeClr val="tx1"/>
                </a:solidFill>
                <a:latin typeface="Monotype Corsiva" pitchFamily="66" charset="0"/>
              </a:rPr>
              <a:t>                                      </a:t>
            </a:r>
            <a:r>
              <a:rPr lang="ru-RU" sz="3200" b="1" i="1" dirty="0">
                <a:solidFill>
                  <a:schemeClr val="tx1"/>
                </a:solidFill>
                <a:latin typeface="Monotype Corsiva" pitchFamily="66" charset="0"/>
              </a:rPr>
              <a:t>Мир как текст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14678" y="4286256"/>
            <a:ext cx="2095500" cy="36988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u="sng" dirty="0">
                <a:hlinkClick r:id="rId2"/>
              </a:rPr>
              <a:t>http://www.ebdb.ru</a:t>
            </a:r>
            <a:endParaRPr lang="ru-RU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000232" y="3643314"/>
            <a:ext cx="457200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228600" algn="ctr">
              <a:defRPr/>
            </a:pPr>
            <a:r>
              <a:rPr lang="ru-RU" sz="1400" dirty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обучение  работе со справочной литературой в электронном формате</a:t>
            </a:r>
            <a:r>
              <a:rPr lang="ru-RU" sz="9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4786322"/>
            <a:ext cx="4929187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Формирование  лингвистической и культурологической эрудиции учащихся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3071810"/>
            <a:ext cx="10636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Цель: 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643042" y="5643578"/>
            <a:ext cx="5143500" cy="738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Цели использования ИКТ на уроке – конкурсе: </a:t>
            </a:r>
          </a:p>
          <a:p>
            <a:pPr eaLnBrk="0" hangingPunct="0">
              <a:buFontTx/>
              <a:buChar char="•"/>
              <a:defRPr/>
            </a:pPr>
            <a:r>
              <a:rPr lang="ru-RU" sz="1400" dirty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структурно-организационная</a:t>
            </a:r>
            <a:endParaRPr lang="ru-RU" sz="1400" dirty="0">
              <a:solidFill>
                <a:srgbClr val="C00000"/>
              </a:solidFill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dirty="0">
                <a:solidFill>
                  <a:srgbClr val="C000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иллюстративная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4179886" y="2892420"/>
            <a:ext cx="355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14290"/>
            <a:ext cx="3157467" cy="2371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4" descr="PC20007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060" t="8217" r="55639" b="28040"/>
          <a:stretch>
            <a:fillRect/>
          </a:stretch>
        </p:blipFill>
        <p:spPr>
          <a:xfrm>
            <a:off x="142875" y="214313"/>
            <a:ext cx="1357313" cy="31432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Рисунок 5" descr="img042.jpg"/>
          <p:cNvPicPr>
            <a:picLocks noChangeAspect="1"/>
          </p:cNvPicPr>
          <p:nvPr/>
        </p:nvPicPr>
        <p:blipFill>
          <a:blip r:embed="rId4" cstate="print"/>
          <a:srcRect l="13870" t="57291" r="16772" b="13542"/>
          <a:stretch>
            <a:fillRect/>
          </a:stretch>
        </p:blipFill>
        <p:spPr bwMode="auto">
          <a:xfrm>
            <a:off x="3714744" y="142852"/>
            <a:ext cx="3571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8" descr="img056.jpg"/>
          <p:cNvPicPr>
            <a:picLocks noChangeAspect="1"/>
          </p:cNvPicPr>
          <p:nvPr/>
        </p:nvPicPr>
        <p:blipFill>
          <a:blip r:embed="rId5" cstate="print"/>
          <a:srcRect l="18089" t="23813"/>
          <a:stretch>
            <a:fillRect/>
          </a:stretch>
        </p:blipFill>
        <p:spPr bwMode="auto">
          <a:xfrm>
            <a:off x="214313" y="4000500"/>
            <a:ext cx="42322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43108" y="2428868"/>
            <a:ext cx="562731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Играем Островского</a:t>
            </a:r>
            <a:endParaRPr lang="ru-RU" sz="4800" dirty="0"/>
          </a:p>
        </p:txBody>
      </p:sp>
      <p:pic>
        <p:nvPicPr>
          <p:cNvPr id="9" name="Picture 5" descr="PB200083"/>
          <p:cNvPicPr>
            <a:picLocks noChangeAspect="1" noChangeArrowheads="1"/>
          </p:cNvPicPr>
          <p:nvPr/>
        </p:nvPicPr>
        <p:blipFill>
          <a:blip r:embed="rId6" cstate="print"/>
          <a:srcRect l="6001" t="4000" b="13999"/>
          <a:stretch>
            <a:fillRect/>
          </a:stretch>
        </p:blipFill>
        <p:spPr bwMode="auto">
          <a:xfrm>
            <a:off x="4572000" y="3857625"/>
            <a:ext cx="43672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214313" y="3143250"/>
            <a:ext cx="2571750" cy="1323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Содружество</a:t>
            </a:r>
          </a:p>
          <a:p>
            <a:pPr algn="ctr">
              <a:defRPr/>
            </a:pPr>
            <a:endParaRPr lang="ru-RU" sz="32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3500438" y="3214688"/>
            <a:ext cx="1714500" cy="1262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Знания</a:t>
            </a:r>
          </a:p>
          <a:p>
            <a:pPr algn="ctr">
              <a:defRPr/>
            </a:pP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6000750" y="3071813"/>
            <a:ext cx="3000375" cy="1631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endParaRPr lang="ru-RU" sz="3200" dirty="0">
              <a:solidFill>
                <a:schemeClr val="tx1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Творчество</a:t>
            </a:r>
          </a:p>
          <a:p>
            <a:pPr algn="ctr">
              <a:defRPr/>
            </a:pP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Крест 4"/>
          <p:cNvSpPr/>
          <p:nvPr/>
        </p:nvSpPr>
        <p:spPr bwMode="auto">
          <a:xfrm>
            <a:off x="2857500" y="3571875"/>
            <a:ext cx="557213" cy="628650"/>
          </a:xfrm>
          <a:prstGeom prst="plus">
            <a:avLst>
              <a:gd name="adj" fmla="val 3281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400" i="1">
              <a:solidFill>
                <a:schemeClr val="tx1"/>
              </a:solidFill>
            </a:endParaRPr>
          </a:p>
        </p:txBody>
      </p:sp>
      <p:sp>
        <p:nvSpPr>
          <p:cNvPr id="6" name="Крест 5"/>
          <p:cNvSpPr/>
          <p:nvPr/>
        </p:nvSpPr>
        <p:spPr bwMode="auto">
          <a:xfrm>
            <a:off x="5357813" y="3571875"/>
            <a:ext cx="557212" cy="628650"/>
          </a:xfrm>
          <a:prstGeom prst="plus">
            <a:avLst>
              <a:gd name="adj" fmla="val 3281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sz="14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u="sng" smtClean="0">
                <a:solidFill>
                  <a:srgbClr val="FF0000"/>
                </a:solidFill>
                <a:latin typeface="Arial Black" pitchFamily="34" charset="0"/>
              </a:rPr>
              <a:t>Цель  работы</a:t>
            </a:r>
            <a:endParaRPr lang="ru-RU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3033713"/>
          </a:xfrm>
        </p:spPr>
        <p:txBody>
          <a:bodyPr/>
          <a:lstStyle/>
          <a:p>
            <a:pPr algn="just" eaLnBrk="1" hangingPunct="1"/>
            <a:r>
              <a:rPr lang="ru-RU" sz="3600" smtClean="0">
                <a:solidFill>
                  <a:srgbClr val="C00000"/>
                </a:solidFill>
                <a:latin typeface="Arial Black" pitchFamily="34" charset="0"/>
              </a:rPr>
              <a:t>Углубление  представления учащихся об искусстве как о способе целостного познания мира разными средствами.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01000" cy="87790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Словарь</a:t>
            </a:r>
            <a:endParaRPr lang="ru-RU" sz="5400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00063" y="1752600"/>
            <a:ext cx="8215312" cy="4267200"/>
          </a:xfrm>
        </p:spPr>
        <p:txBody>
          <a:bodyPr/>
          <a:lstStyle/>
          <a:p>
            <a:pPr algn="ctr" eaLnBrk="1" hangingPunct="1"/>
            <a:r>
              <a:rPr lang="ru-RU" sz="4800" smtClean="0">
                <a:solidFill>
                  <a:srgbClr val="C00000"/>
                </a:solidFill>
                <a:latin typeface="Arial Black" pitchFamily="34" charset="0"/>
              </a:rPr>
              <a:t>Интеграция</a:t>
            </a:r>
            <a:r>
              <a:rPr lang="ru-RU" sz="3200" smtClean="0">
                <a:solidFill>
                  <a:srgbClr val="C00000"/>
                </a:solidFill>
                <a:latin typeface="Arial Black" pitchFamily="34" charset="0"/>
              </a:rPr>
              <a:t>-(лат) восстановление, восполнение, объединение частей в целое (integer - целый), причем, не механическое соединение, а взаимопроникновение, взаимодействие, взаимовидение.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Рисунок 15"/>
          <p:cNvSpPr>
            <a:spLocks noGrp="1" noTextEdit="1"/>
          </p:cNvSpPr>
          <p:nvPr>
            <p:ph type="pic" idx="1"/>
          </p:nvPr>
        </p:nvSpPr>
        <p:spPr>
          <a:xfrm>
            <a:off x="142875" y="142875"/>
            <a:ext cx="9001125" cy="3786188"/>
          </a:xfrm>
        </p:spPr>
      </p:sp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500063" y="4714875"/>
            <a:ext cx="8358187" cy="14573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Знания каких предметных областей помогут максимально полно воспринять содержание текста и затем транслировать его?</a:t>
            </a:r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42875" y="285750"/>
          <a:ext cx="4429125" cy="3519488"/>
        </p:xfrm>
        <a:graphic>
          <a:graphicData uri="http://schemas.openxmlformats.org/presentationml/2006/ole">
            <p:oleObj spid="_x0000_s1026" name="Слайд" r:id="rId3" imgW="4570610" imgH="3427576" progId="PowerPoint.Slide.12">
              <p:embed/>
            </p:oleObj>
          </a:graphicData>
        </a:graphic>
      </p:graphicFrame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Verdana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214813" y="285750"/>
          <a:ext cx="4810125" cy="3608388"/>
        </p:xfrm>
        <a:graphic>
          <a:graphicData uri="http://schemas.openxmlformats.org/presentationml/2006/ole">
            <p:oleObj spid="_x0000_s1027" name="Слайд" r:id="rId4" imgW="4570610" imgH="3427576" progId="PowerPoint.Slide.12">
              <p:embed/>
            </p:oleObj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428860" y="4071942"/>
            <a:ext cx="3714776" cy="428628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</a:t>
            </a:r>
            <a:b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</a:t>
            </a:r>
            <a:b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Модели интеграции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smtClean="0">
                <a:solidFill>
                  <a:schemeClr val="accent2"/>
                </a:solidFill>
                <a:latin typeface="Arial Black" pitchFamily="34" charset="0"/>
              </a:rPr>
              <a:t>Прогнозируемые результаты</a:t>
            </a:r>
            <a:endParaRPr lang="ru-RU" sz="4000" smtClean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sz="2000" u="sng" dirty="0" smtClean="0">
                <a:solidFill>
                  <a:schemeClr val="accent6"/>
                </a:solidFill>
                <a:latin typeface="Arial Black" pitchFamily="34" charset="0"/>
              </a:rPr>
              <a:t>знания</a:t>
            </a:r>
            <a:r>
              <a:rPr lang="ru-RU" sz="2000" dirty="0" smtClean="0">
                <a:solidFill>
                  <a:schemeClr val="accent6"/>
                </a:solidFill>
                <a:latin typeface="Arial Black" pitchFamily="34" charset="0"/>
              </a:rPr>
              <a:t> становятся системными;</a:t>
            </a:r>
          </a:p>
          <a:p>
            <a:pPr algn="just" eaLnBrk="1" hangingPunct="1">
              <a:defRPr/>
            </a:pPr>
            <a:r>
              <a:rPr lang="ru-RU" sz="2000" u="sng" dirty="0" smtClean="0">
                <a:solidFill>
                  <a:schemeClr val="accent6"/>
                </a:solidFill>
                <a:latin typeface="Arial Black" pitchFamily="34" charset="0"/>
              </a:rPr>
              <a:t>умения</a:t>
            </a:r>
            <a:r>
              <a:rPr lang="ru-RU" sz="2000" dirty="0" smtClean="0">
                <a:solidFill>
                  <a:schemeClr val="accent6"/>
                </a:solidFill>
                <a:latin typeface="Arial Black" pitchFamily="34" charset="0"/>
              </a:rPr>
              <a:t> - обобщенные, способствующие комплексному применению знаний, их синтезу, переносу идей и методов из одной науки в другую, что лежит в основе творческого подхода к научной художественной деятельности человека в современных условиях;</a:t>
            </a:r>
          </a:p>
          <a:p>
            <a:pPr algn="just" eaLnBrk="1" hangingPunct="1">
              <a:defRPr/>
            </a:pPr>
            <a:r>
              <a:rPr lang="ru-RU" sz="2000" dirty="0" smtClean="0">
                <a:solidFill>
                  <a:schemeClr val="accent6"/>
                </a:solidFill>
                <a:latin typeface="Arial Black" pitchFamily="34" charset="0"/>
              </a:rPr>
              <a:t>усиливается </a:t>
            </a:r>
            <a:r>
              <a:rPr lang="ru-RU" sz="2000" u="sng" dirty="0" smtClean="0">
                <a:solidFill>
                  <a:schemeClr val="accent6"/>
                </a:solidFill>
                <a:latin typeface="Arial Black" pitchFamily="34" charset="0"/>
              </a:rPr>
              <a:t>мировоззренческая направленность</a:t>
            </a:r>
            <a:r>
              <a:rPr lang="ru-RU" sz="2000" dirty="0" smtClean="0">
                <a:solidFill>
                  <a:schemeClr val="accent6"/>
                </a:solidFill>
                <a:latin typeface="Arial Black" pitchFamily="34" charset="0"/>
              </a:rPr>
              <a:t> познавательных интересов учащихся;</a:t>
            </a:r>
          </a:p>
          <a:p>
            <a:pPr algn="just" eaLnBrk="1" hangingPunct="1">
              <a:defRPr/>
            </a:pPr>
            <a:r>
              <a:rPr lang="ru-RU" sz="2000" dirty="0" smtClean="0">
                <a:solidFill>
                  <a:schemeClr val="accent6"/>
                </a:solidFill>
                <a:latin typeface="Arial Black" pitchFamily="34" charset="0"/>
              </a:rPr>
              <a:t>более эффективно формируются их </a:t>
            </a:r>
            <a:r>
              <a:rPr lang="ru-RU" sz="2000" u="sng" dirty="0" smtClean="0">
                <a:solidFill>
                  <a:schemeClr val="accent6"/>
                </a:solidFill>
                <a:latin typeface="Arial Black" pitchFamily="34" charset="0"/>
              </a:rPr>
              <a:t>убеждения</a:t>
            </a:r>
            <a:r>
              <a:rPr lang="ru-RU" sz="2000" dirty="0" smtClean="0">
                <a:solidFill>
                  <a:schemeClr val="accent6"/>
                </a:solidFill>
                <a:latin typeface="Arial Black" pitchFamily="34" charset="0"/>
              </a:rPr>
              <a:t> и достигается </a:t>
            </a:r>
            <a:r>
              <a:rPr lang="ru-RU" sz="2000" u="sng" dirty="0" smtClean="0">
                <a:solidFill>
                  <a:schemeClr val="accent6"/>
                </a:solidFill>
                <a:latin typeface="Arial Black" pitchFamily="34" charset="0"/>
              </a:rPr>
              <a:t>всестороннее</a:t>
            </a:r>
            <a:r>
              <a:rPr lang="ru-RU" sz="20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ru-RU" sz="2000" u="sng" dirty="0" smtClean="0">
                <a:solidFill>
                  <a:schemeClr val="accent6"/>
                </a:solidFill>
                <a:latin typeface="Arial Black" pitchFamily="34" charset="0"/>
              </a:rPr>
              <a:t>развитие личности.</a:t>
            </a:r>
            <a:endParaRPr lang="ru-RU" sz="2000" dirty="0" smtClean="0">
              <a:solidFill>
                <a:schemeClr val="accent6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42852"/>
          <a:ext cx="9144000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214313" y="214313"/>
            <a:ext cx="8716962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Активный </a:t>
            </a:r>
            <a:r>
              <a:rPr lang="ru-RU" sz="3200" b="1" i="1" dirty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диалог ученика с текстом</a:t>
            </a:r>
            <a:endParaRPr lang="ru-RU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38" y="1214438"/>
            <a:ext cx="7888287" cy="4770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u="sng" dirty="0">
                <a:solidFill>
                  <a:srgbClr val="C00000"/>
                </a:solidFill>
              </a:rPr>
              <a:t>умение отбирать информацию разной семантики</a:t>
            </a:r>
            <a:r>
              <a:rPr lang="ru-RU" sz="2000" u="sng" dirty="0">
                <a:solidFill>
                  <a:srgbClr val="C00000"/>
                </a:solidFill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историко-биографической,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историко-литературной,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религиозно-философской,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/>
              <a:t>лингво-семиотической</a:t>
            </a:r>
            <a:r>
              <a:rPr lang="ru-RU" sz="2000" b="1" dirty="0"/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структурно-функциональной;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===========================================================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rgbClr val="C00000"/>
                </a:solidFill>
              </a:rPr>
              <a:t>умение ориентироваться в информации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о репрезентации данного произведения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средствами других искусств;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=============================================================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C00000"/>
                </a:solidFill>
              </a:rPr>
              <a:t>трехчастная организация комментария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(</a:t>
            </a:r>
            <a:r>
              <a:rPr lang="ru-RU" b="1" dirty="0" err="1"/>
              <a:t>предкоммуникативная</a:t>
            </a:r>
            <a:r>
              <a:rPr lang="ru-RU" b="1" dirty="0"/>
              <a:t>, коммуникативная и </a:t>
            </a:r>
            <a:r>
              <a:rPr lang="ru-RU" b="1" dirty="0" err="1"/>
              <a:t>посткоммуникативная</a:t>
            </a:r>
            <a:r>
              <a:rPr lang="ru-RU" b="1" dirty="0"/>
              <a:t> фазы).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714375"/>
          <a:ext cx="8429684" cy="464347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286148"/>
                <a:gridCol w="2571768"/>
                <a:gridCol w="2571768"/>
              </a:tblGrid>
              <a:tr h="9120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 Black" pitchFamily="34" charset="0"/>
                        </a:rPr>
                        <a:t>известное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 Black" pitchFamily="34" charset="0"/>
                        </a:rPr>
                        <a:t>новое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 Black" pitchFamily="34" charset="0"/>
                        </a:rPr>
                        <a:t>О пьесе «Банкрот»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3146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 Black" pitchFamily="34" charset="0"/>
                        </a:rPr>
                        <a:t>М.П.Погодин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Arial Black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Arial Black" pitchFamily="34" charset="0"/>
                        </a:rPr>
                        <a:t>Гоголь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Arial Black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Arial Black" pitchFamily="34" charset="0"/>
                        </a:rPr>
                        <a:t>Шевырёв</a:t>
                      </a:r>
                      <a:endParaRPr lang="ru-RU" sz="2400" dirty="0" smtClean="0">
                        <a:latin typeface="Arial Black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Arial Black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 Black" pitchFamily="34" charset="0"/>
                        </a:rPr>
                        <a:t>Евдокия </a:t>
                      </a:r>
                      <a:r>
                        <a:rPr lang="ru-RU" sz="2400" dirty="0" err="1">
                          <a:latin typeface="Arial Black" pitchFamily="34" charset="0"/>
                        </a:rPr>
                        <a:t>Ростопчина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Arial Black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latin typeface="Arial Black" pitchFamily="34" charset="0"/>
                        </a:rPr>
                        <a:t>Мей</a:t>
                      </a:r>
                      <a:endParaRPr lang="ru-RU" sz="2400" dirty="0" smtClean="0">
                        <a:latin typeface="Arial Black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Arial Black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Arial Black" pitchFamily="34" charset="0"/>
                        </a:rPr>
                        <a:t>Пров</a:t>
                      </a:r>
                      <a:r>
                        <a:rPr lang="ru-RU" sz="2400" dirty="0">
                          <a:latin typeface="Arial Black" pitchFamily="34" charset="0"/>
                        </a:rPr>
                        <a:t> Садовский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 Black" pitchFamily="34" charset="0"/>
                        </a:rPr>
                        <a:t>…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 Black" pitchFamily="34" charset="0"/>
                        </a:rPr>
                        <a:t>…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 Black" pitchFamily="34" charset="0"/>
                        </a:rPr>
                        <a:t>…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 Black" pitchFamily="34" charset="0"/>
                        </a:rPr>
                        <a:t>…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 Black" pitchFamily="34" charset="0"/>
                        </a:rPr>
                        <a:t>…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Arial Black" pitchFamily="34" charset="0"/>
                        </a:rPr>
                        <a:t>…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Западники и славянофилы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img199.jpg"/>
          <p:cNvPicPr>
            <a:picLocks noChangeAspect="1"/>
          </p:cNvPicPr>
          <p:nvPr/>
        </p:nvPicPr>
        <p:blipFill>
          <a:blip r:embed="rId2" cstate="print"/>
          <a:srcRect l="20417" t="37767" r="14252"/>
          <a:stretch>
            <a:fillRect/>
          </a:stretch>
        </p:blipFill>
        <p:spPr>
          <a:xfrm>
            <a:off x="2928938" y="2357438"/>
            <a:ext cx="3429000" cy="200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63" y="4857750"/>
            <a:ext cx="8286750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Пример фрагмента урока. Страницы пьесы Е. </a:t>
            </a:r>
            <a:r>
              <a:rPr lang="ru-RU" dirty="0" err="1">
                <a:solidFill>
                  <a:srgbClr val="C00000"/>
                </a:solidFill>
                <a:latin typeface="Arial Black" pitchFamily="34" charset="0"/>
              </a:rPr>
              <a:t>Ростопчиной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Спор героев: западников и славянофилов.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Обращается внимание учащихся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i="1" dirty="0">
                <a:solidFill>
                  <a:srgbClr val="C00000"/>
                </a:solidFill>
                <a:latin typeface="Arial Black" pitchFamily="34" charset="0"/>
              </a:rPr>
              <a:t>на опорные слова в речи героев, детали костюмов.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777</TotalTime>
  <Words>428</Words>
  <Application>Microsoft Office PowerPoint</Application>
  <PresentationFormat>Экран (4:3)</PresentationFormat>
  <Paragraphs>120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1_Тема1</vt:lpstr>
      <vt:lpstr>Слайд</vt:lpstr>
      <vt:lpstr> Интеграционные технологии  в работе учителя -  словесника при изучении творчества А.Н.Островского. </vt:lpstr>
      <vt:lpstr>Цель  работы</vt:lpstr>
      <vt:lpstr>Словарь</vt:lpstr>
      <vt:lpstr>                                            Модели интеграции</vt:lpstr>
      <vt:lpstr>Прогнозируемые результаты</vt:lpstr>
      <vt:lpstr>Слайд 6</vt:lpstr>
      <vt:lpstr>Слайд 7</vt:lpstr>
      <vt:lpstr>Слайд 8</vt:lpstr>
      <vt:lpstr>Западники и славянофилы</vt:lpstr>
      <vt:lpstr>Слайд 10</vt:lpstr>
      <vt:lpstr>   Интегративные  культурологические парадигмы (модели, кластеры) 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Neo</dc:creator>
  <cp:lastModifiedBy>Neo</cp:lastModifiedBy>
  <cp:revision>137</cp:revision>
  <dcterms:modified xsi:type="dcterms:W3CDTF">2012-03-18T20:01:42Z</dcterms:modified>
</cp:coreProperties>
</file>