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556" autoAdjust="0"/>
  </p:normalViewPr>
  <p:slideViewPr>
    <p:cSldViewPr>
      <p:cViewPr varScale="1">
        <p:scale>
          <a:sx n="41" d="100"/>
          <a:sy n="41" d="100"/>
        </p:scale>
        <p:origin x="-132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78C4841-49C7-44B2-9A02-9D738FB82C53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55F70FE-396C-4007-BDA2-3F15F9C306A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5832648"/>
          </a:xfrm>
        </p:spPr>
        <p:txBody>
          <a:bodyPr/>
          <a:lstStyle/>
          <a:p>
            <a:r>
              <a:rPr lang="ru-RU" b="1" dirty="0"/>
              <a:t> Тема урока:  </a:t>
            </a:r>
            <a:r>
              <a:rPr lang="ru-RU" dirty="0"/>
              <a:t> “Раздельное написание не с деепричастиями”.</a:t>
            </a:r>
            <a:br>
              <a:rPr lang="ru-RU" dirty="0"/>
            </a:br>
            <a:r>
              <a:rPr lang="ru-RU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01532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8172400" cy="6059548"/>
          </a:xfrm>
        </p:spPr>
        <p:txBody>
          <a:bodyPr/>
          <a:lstStyle/>
          <a:p>
            <a:pPr marL="182880" indent="0">
              <a:buNone/>
            </a:pPr>
            <a:r>
              <a:rPr lang="ru-RU" sz="3600" smtClean="0">
                <a:effectLst/>
              </a:rPr>
              <a:t>1.Познакомить </a:t>
            </a:r>
            <a:r>
              <a:rPr lang="ru-RU" sz="3600" dirty="0">
                <a:effectLst/>
              </a:rPr>
              <a:t>учащихся с правилом правописания </a:t>
            </a:r>
            <a:r>
              <a:rPr lang="ru-RU" sz="3600" i="1" u="heavy" dirty="0">
                <a:effectLst/>
              </a:rPr>
              <a:t>не</a:t>
            </a:r>
            <a:r>
              <a:rPr lang="ru-RU" sz="3600" dirty="0">
                <a:effectLst/>
              </a:rPr>
              <a:t> с деепричастиями</a:t>
            </a:r>
            <a:r>
              <a:rPr lang="ru-RU" dirty="0">
                <a:effectLst/>
              </a:rPr>
              <a:t>.</a:t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 </a:t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                         </a:t>
            </a:r>
            <a:r>
              <a:rPr lang="ru-RU" sz="4000" dirty="0" smtClean="0">
                <a:effectLst/>
              </a:rPr>
              <a:t>2.Сформировать </a:t>
            </a:r>
            <a:r>
              <a:rPr lang="ru-RU" sz="4000" dirty="0">
                <a:effectLst/>
              </a:rPr>
              <a:t>навык правописания </a:t>
            </a:r>
            <a:r>
              <a:rPr lang="ru-RU" sz="4000" i="1" u="heavy" dirty="0">
                <a:effectLst/>
              </a:rPr>
              <a:t>не</a:t>
            </a:r>
            <a:r>
              <a:rPr lang="ru-RU" sz="4000" dirty="0">
                <a:effectLst/>
              </a:rPr>
              <a:t> с деепричастиями </a:t>
            </a:r>
            <a:br>
              <a:rPr lang="ru-RU" sz="4000" dirty="0">
                <a:effectLst/>
              </a:rPr>
            </a:br>
            <a:r>
              <a:rPr lang="ru-RU" sz="4000" dirty="0">
                <a:effectLst/>
              </a:rPr>
              <a:t>.</a:t>
            </a:r>
            <a:br>
              <a:rPr lang="ru-RU" sz="4000" dirty="0">
                <a:effectLst/>
              </a:rPr>
            </a:br>
            <a:r>
              <a:rPr lang="ru-RU" sz="4000" dirty="0">
                <a:effectLst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29215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280920" cy="6120680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3200" dirty="0"/>
              <a:t>5.сравним два предложения:</a:t>
            </a:r>
          </a:p>
          <a:p>
            <a:pPr marL="45720" indent="0">
              <a:buNone/>
            </a:pPr>
            <a:r>
              <a:rPr lang="ru-RU" sz="3200" dirty="0"/>
              <a:t>                  </a:t>
            </a:r>
            <a:endParaRPr lang="ru-RU" sz="3200" dirty="0" smtClean="0"/>
          </a:p>
          <a:p>
            <a:endParaRPr lang="ru-RU" dirty="0"/>
          </a:p>
          <a:p>
            <a:r>
              <a:rPr lang="ru-RU" sz="4000" dirty="0" smtClean="0"/>
              <a:t> </a:t>
            </a:r>
            <a:r>
              <a:rPr lang="ru-RU" sz="4000" dirty="0"/>
              <a:t>Когда ребята выкупались, они стали загорать.</a:t>
            </a:r>
          </a:p>
          <a:p>
            <a:pPr marL="45720" indent="0">
              <a:buNone/>
            </a:pPr>
            <a:r>
              <a:rPr lang="ru-RU" sz="4000" dirty="0"/>
              <a:t>                 </a:t>
            </a:r>
            <a:endParaRPr lang="ru-RU" sz="4000" dirty="0" smtClean="0"/>
          </a:p>
          <a:p>
            <a:r>
              <a:rPr lang="ru-RU" sz="4000" dirty="0" smtClean="0"/>
              <a:t>  </a:t>
            </a:r>
            <a:r>
              <a:rPr lang="ru-RU" sz="4000" dirty="0"/>
              <a:t>Выкупавшись, ребята стали загорать.</a:t>
            </a:r>
          </a:p>
        </p:txBody>
      </p:sp>
    </p:spTree>
    <p:extLst>
      <p:ext uri="{BB962C8B-B14F-4D97-AF65-F5344CB8AC3E}">
        <p14:creationId xmlns:p14="http://schemas.microsoft.com/office/powerpoint/2010/main" val="2811235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7920880" cy="5760640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     </a:t>
            </a:r>
            <a:r>
              <a:rPr lang="ru-RU" sz="4000" dirty="0" smtClean="0"/>
              <a:t>Не </a:t>
            </a:r>
            <a:r>
              <a:rPr lang="ru-RU" sz="4000" dirty="0"/>
              <a:t>спешить – не спеша</a:t>
            </a:r>
          </a:p>
          <a:p>
            <a:r>
              <a:rPr lang="ru-RU" sz="4000" dirty="0"/>
              <a:t>     </a:t>
            </a:r>
            <a:r>
              <a:rPr lang="ru-RU" sz="4000" dirty="0" smtClean="0"/>
              <a:t>Не </a:t>
            </a:r>
            <a:r>
              <a:rPr lang="ru-RU" sz="4000" dirty="0"/>
              <a:t>заметить – не заметив</a:t>
            </a:r>
          </a:p>
          <a:p>
            <a:r>
              <a:rPr lang="ru-RU" sz="4000" dirty="0"/>
              <a:t>    </a:t>
            </a:r>
            <a:r>
              <a:rPr lang="ru-RU" sz="4000" dirty="0" smtClean="0"/>
              <a:t>  </a:t>
            </a:r>
            <a:r>
              <a:rPr lang="ru-RU" sz="4000" dirty="0"/>
              <a:t>Не торопиться – не торопясь</a:t>
            </a:r>
          </a:p>
          <a:p>
            <a:r>
              <a:rPr lang="ru-RU" sz="4000" dirty="0"/>
              <a:t>     </a:t>
            </a:r>
            <a:r>
              <a:rPr lang="ru-RU" sz="4000" dirty="0" smtClean="0"/>
              <a:t> </a:t>
            </a:r>
            <a:r>
              <a:rPr lang="ru-RU" sz="4000" dirty="0"/>
              <a:t>Не сделать – не сделав</a:t>
            </a:r>
          </a:p>
          <a:p>
            <a:r>
              <a:rPr lang="ru-RU" sz="4000" dirty="0"/>
              <a:t>         </a:t>
            </a:r>
          </a:p>
          <a:p>
            <a:r>
              <a:rPr lang="ru-RU" sz="4000" dirty="0"/>
              <a:t>      </a:t>
            </a:r>
            <a:r>
              <a:rPr lang="ru-RU" sz="4000" dirty="0" smtClean="0"/>
              <a:t> </a:t>
            </a:r>
            <a:r>
              <a:rPr lang="ru-RU" sz="4000" dirty="0"/>
              <a:t>Ненавидеть – ненавидя                                    </a:t>
            </a:r>
          </a:p>
          <a:p>
            <a:r>
              <a:rPr lang="ru-RU" sz="4000" dirty="0"/>
              <a:t>     </a:t>
            </a:r>
            <a:r>
              <a:rPr lang="ru-RU" sz="4000" dirty="0" smtClean="0"/>
              <a:t>  </a:t>
            </a:r>
            <a:r>
              <a:rPr lang="ru-RU" sz="4000" dirty="0"/>
              <a:t>Негодовать – негодуя                  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43134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8280920" cy="5472608"/>
          </a:xfrm>
        </p:spPr>
        <p:txBody>
          <a:bodyPr>
            <a:normAutofit fontScale="85000" lnSpcReduction="10000"/>
          </a:bodyPr>
          <a:lstStyle/>
          <a:p>
            <a:r>
              <a:rPr lang="ru-RU" sz="4800" dirty="0" smtClean="0"/>
              <a:t>      Непрочитанная </a:t>
            </a:r>
            <a:r>
              <a:rPr lang="ru-RU" sz="4800" dirty="0"/>
              <a:t>книга.</a:t>
            </a:r>
          </a:p>
          <a:p>
            <a:r>
              <a:rPr lang="ru-RU" sz="4800" dirty="0"/>
              <a:t>      </a:t>
            </a:r>
            <a:r>
              <a:rPr lang="ru-RU" sz="4800" dirty="0" smtClean="0"/>
              <a:t> Не </a:t>
            </a:r>
            <a:r>
              <a:rPr lang="ru-RU" sz="4800" dirty="0"/>
              <a:t>прочитанная мною книга.</a:t>
            </a:r>
          </a:p>
          <a:p>
            <a:r>
              <a:rPr lang="ru-RU" sz="4800" dirty="0"/>
              <a:t>      </a:t>
            </a:r>
            <a:r>
              <a:rPr lang="ru-RU" sz="4800" dirty="0" smtClean="0"/>
              <a:t> Не </a:t>
            </a:r>
            <a:r>
              <a:rPr lang="ru-RU" sz="4800" dirty="0"/>
              <a:t>прочитанная, а просмотренная книга.</a:t>
            </a:r>
          </a:p>
          <a:p>
            <a:r>
              <a:rPr lang="ru-RU" sz="4800" dirty="0"/>
              <a:t>       </a:t>
            </a:r>
            <a:r>
              <a:rPr lang="ru-RU" sz="4800" dirty="0" smtClean="0"/>
              <a:t> </a:t>
            </a:r>
            <a:r>
              <a:rPr lang="ru-RU" sz="4800" dirty="0"/>
              <a:t>Книга не прочитана.</a:t>
            </a:r>
          </a:p>
          <a:p>
            <a:r>
              <a:rPr lang="ru-RU" sz="4800" dirty="0"/>
              <a:t>        </a:t>
            </a:r>
            <a:r>
              <a:rPr lang="ru-RU" sz="4800" dirty="0" smtClean="0"/>
              <a:t>Недоумевающий </a:t>
            </a:r>
            <a:r>
              <a:rPr lang="ru-RU" sz="4800" dirty="0"/>
              <a:t>взгляд.</a:t>
            </a:r>
          </a:p>
          <a:p>
            <a:r>
              <a:rPr lang="ru-RU" sz="48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94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136904" cy="612068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    ( не</a:t>
            </a:r>
            <a:r>
              <a:rPr lang="ru-RU" sz="4400" dirty="0"/>
              <a:t>) продают (продать)</a:t>
            </a:r>
          </a:p>
          <a:p>
            <a:r>
              <a:rPr lang="ru-RU" sz="4400" dirty="0"/>
              <a:t>   (не) поглядев (глядя)</a:t>
            </a:r>
          </a:p>
          <a:p>
            <a:r>
              <a:rPr lang="ru-RU" sz="4400" dirty="0"/>
              <a:t>   (не) поклоняясь (поклон)</a:t>
            </a:r>
          </a:p>
          <a:p>
            <a:r>
              <a:rPr lang="ru-RU" sz="4400" dirty="0"/>
              <a:t>   Грибка (грибы)</a:t>
            </a:r>
          </a:p>
          <a:p>
            <a:r>
              <a:rPr lang="ru-RU" sz="4400" dirty="0"/>
              <a:t>   (не) подымешь (1 </a:t>
            </a:r>
            <a:r>
              <a:rPr lang="ru-RU" sz="4400" dirty="0" err="1"/>
              <a:t>спр</a:t>
            </a:r>
            <a:r>
              <a:rPr lang="ru-RU" sz="4400" dirty="0"/>
              <a:t>)</a:t>
            </a:r>
          </a:p>
          <a:p>
            <a:r>
              <a:rPr lang="ru-RU" sz="4400" dirty="0"/>
              <a:t>   (не) работая</a:t>
            </a:r>
          </a:p>
          <a:p>
            <a:r>
              <a:rPr lang="ru-RU" sz="4400" dirty="0"/>
              <a:t>   (не) будешь</a:t>
            </a:r>
          </a:p>
        </p:txBody>
      </p:sp>
    </p:spTree>
    <p:extLst>
      <p:ext uri="{BB962C8B-B14F-4D97-AF65-F5344CB8AC3E}">
        <p14:creationId xmlns:p14="http://schemas.microsoft.com/office/powerpoint/2010/main" val="903061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8208912" cy="5778976"/>
          </a:xfrm>
        </p:spPr>
        <p:txBody>
          <a:bodyPr>
            <a:normAutofit/>
          </a:bodyPr>
          <a:lstStyle/>
          <a:p>
            <a:r>
              <a:rPr lang="ru-RU" sz="4400" dirty="0"/>
              <a:t>Поклоняясь, наклоняясь, </a:t>
            </a:r>
            <a:r>
              <a:rPr lang="ru-RU" sz="4400" dirty="0" smtClean="0"/>
              <a:t>  уклоняясь.</a:t>
            </a:r>
          </a:p>
          <a:p>
            <a:r>
              <a:rPr lang="ru-RU" sz="4400" dirty="0" smtClean="0"/>
              <a:t> </a:t>
            </a:r>
            <a:r>
              <a:rPr lang="ru-RU" sz="4400" dirty="0"/>
              <a:t>Наклон, поклон, уклон.</a:t>
            </a:r>
          </a:p>
          <a:p>
            <a:r>
              <a:rPr lang="ru-RU" sz="4400" dirty="0"/>
              <a:t> </a:t>
            </a:r>
            <a:r>
              <a:rPr lang="ru-RU" sz="4400" dirty="0" smtClean="0"/>
              <a:t>Поклонение</a:t>
            </a:r>
            <a:r>
              <a:rPr lang="ru-RU" sz="4400" dirty="0"/>
              <a:t>, наклонение, уклонение.</a:t>
            </a:r>
          </a:p>
          <a:p>
            <a:pPr marL="45720" indent="0">
              <a:buNone/>
            </a:pPr>
            <a:r>
              <a:rPr lang="ru-RU" sz="4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6907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620688"/>
            <a:ext cx="8208912" cy="570696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</a:t>
            </a:r>
            <a:r>
              <a:rPr lang="ru-RU" sz="5400" dirty="0"/>
              <a:t>Опорные слова: птицы, белки, зайцы, лиса; облака, тучи, туман; берёзы, сосны, ели; плывущие, улетая, улетевшие, опавшие, оставляя, падая.</a:t>
            </a:r>
          </a:p>
        </p:txBody>
      </p:sp>
    </p:spTree>
    <p:extLst>
      <p:ext uri="{BB962C8B-B14F-4D97-AF65-F5344CB8AC3E}">
        <p14:creationId xmlns:p14="http://schemas.microsoft.com/office/powerpoint/2010/main" val="3210253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8352928" cy="5976664"/>
          </a:xfrm>
        </p:spPr>
        <p:txBody>
          <a:bodyPr>
            <a:normAutofit/>
          </a:bodyPr>
          <a:lstStyle/>
          <a:p>
            <a:pPr marL="1783080" lvl="6" indent="0">
              <a:buNone/>
            </a:pPr>
            <a:r>
              <a:rPr lang="ru-RU" sz="5400" b="1" dirty="0"/>
              <a:t>Задание на дом</a:t>
            </a:r>
            <a:r>
              <a:rPr lang="ru-RU" sz="5400" b="1" dirty="0" smtClean="0"/>
              <a:t>:</a:t>
            </a:r>
            <a:endParaRPr lang="ru-RU" sz="5400" dirty="0"/>
          </a:p>
          <a:p>
            <a:pPr marL="1783080" lvl="6" indent="0">
              <a:buNone/>
            </a:pPr>
            <a:r>
              <a:rPr lang="ru-RU" sz="5400" dirty="0" smtClean="0"/>
              <a:t>§</a:t>
            </a:r>
            <a:r>
              <a:rPr lang="ru-RU" sz="5400" dirty="0"/>
              <a:t>28, упражнение 173. Раскрыть скобки, расставит</a:t>
            </a:r>
            <a:r>
              <a:rPr lang="ru-RU" sz="5400" b="1" dirty="0"/>
              <a:t>ь запятые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608806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</TotalTime>
  <Words>222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 Тема урока:   “Раздельное написание не с деепричастиями”.     </vt:lpstr>
      <vt:lpstr>1.Познакомить учащихся с правилом правописания не с деепричастиями.                            2.Сформировать навык правописания не с деепричастиями  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урока:   “Раздельное написание не с деепричастиями”.     </dc:title>
  <dc:creator>админ</dc:creator>
  <cp:lastModifiedBy>админ</cp:lastModifiedBy>
  <cp:revision>7</cp:revision>
  <dcterms:created xsi:type="dcterms:W3CDTF">2011-12-13T18:03:42Z</dcterms:created>
  <dcterms:modified xsi:type="dcterms:W3CDTF">2011-12-13T19:24:46Z</dcterms:modified>
</cp:coreProperties>
</file>