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72" r:id="rId9"/>
    <p:sldId id="273" r:id="rId10"/>
    <p:sldId id="275" r:id="rId11"/>
    <p:sldId id="270" r:id="rId12"/>
    <p:sldId id="269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5387B-55F4-452F-B305-00F2281CD876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55B2D-6340-463C-9354-9BEDE54D4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55B2D-6340-463C-9354-9BEDE54D47A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72;&#1084;&#1072;\&#1089;&#1090;&#1072;&#1090;&#1100;&#1080;\&#1050;&#1048;&#1040;-%202011\Griboedov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8029604" cy="295753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9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Проектная деятельность </a:t>
            </a:r>
            <a:br>
              <a:rPr lang="ru-RU" sz="49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9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уроке литературы </a:t>
            </a:r>
            <a:br>
              <a:rPr lang="ru-RU" sz="49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9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 изучении историко-литературного материала</a:t>
            </a:r>
            <a:r>
              <a:rPr lang="ru-R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643446"/>
            <a:ext cx="6400800" cy="1752600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русского языка и литературы </a:t>
            </a:r>
          </a:p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высшей категории</a:t>
            </a:r>
          </a:p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МОУ лицея № 82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Сормовского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 города Нижнего Новгорода </a:t>
            </a:r>
          </a:p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Ирина Александровна Кожина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43956" cy="2584491"/>
          </a:xfrm>
          <a:prstGeom prst="rect">
            <a:avLst/>
          </a:prstGeom>
        </p:spPr>
      </p:pic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3190" y="0"/>
            <a:ext cx="3370810" cy="2529631"/>
          </a:xfrm>
          <a:prstGeom prst="rect">
            <a:avLst/>
          </a:prstGeom>
        </p:spPr>
      </p:pic>
      <p:pic>
        <p:nvPicPr>
          <p:cNvPr id="9" name="Рисунок 8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2985" y="2322667"/>
            <a:ext cx="2938029" cy="2212665"/>
          </a:xfrm>
          <a:prstGeom prst="rect">
            <a:avLst/>
          </a:prstGeom>
        </p:spPr>
      </p:pic>
      <p:pic>
        <p:nvPicPr>
          <p:cNvPr id="10" name="Рисунок 9" descr="Рисунок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28369"/>
            <a:ext cx="3370810" cy="2529631"/>
          </a:xfrm>
          <a:prstGeom prst="rect">
            <a:avLst/>
          </a:prstGeom>
        </p:spPr>
      </p:pic>
      <p:pic>
        <p:nvPicPr>
          <p:cNvPr id="11" name="Рисунок 10" descr="Рисунок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19482" y="4438088"/>
            <a:ext cx="3224518" cy="24199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439718"/>
          </a:xfrm>
        </p:spPr>
        <p:txBody>
          <a:bodyPr>
            <a:noAutofit/>
          </a:bodyPr>
          <a:lstStyle/>
          <a:p>
            <a:r>
              <a:rPr lang="ru-RU" u="sng" dirty="0" smtClean="0">
                <a:solidFill>
                  <a:schemeClr val="accent1"/>
                </a:solidFill>
                <a:latin typeface="Zubilo BlackCTT" pitchFamily="82" charset="0"/>
                <a:ea typeface="Calibri" pitchFamily="34" charset="0"/>
                <a:cs typeface="TimesNewRomanPSMT"/>
              </a:rPr>
              <a:t>Функции рефлексии: </a:t>
            </a:r>
            <a:endParaRPr lang="ru-RU" sz="1000" u="sng" dirty="0">
              <a:solidFill>
                <a:schemeClr val="accent1"/>
              </a:solidFill>
              <a:latin typeface="Zubilo BlackCTT" pitchFamily="82" charset="0"/>
              <a:ea typeface="Calibri" pitchFamily="34" charset="0"/>
              <a:cs typeface="TimesNewRomanPSMT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42844" y="1153336"/>
            <a:ext cx="8675719" cy="5490374"/>
            <a:chOff x="432" y="1083"/>
            <a:chExt cx="5123" cy="2758"/>
          </a:xfrm>
        </p:grpSpPr>
        <p:sp>
          <p:nvSpPr>
            <p:cNvPr id="179204" name="Freeform 4"/>
            <p:cNvSpPr>
              <a:spLocks/>
            </p:cNvSpPr>
            <p:nvPr/>
          </p:nvSpPr>
          <p:spPr bwMode="gray">
            <a:xfrm>
              <a:off x="5129" y="1392"/>
              <a:ext cx="421" cy="6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205" name="Freeform 5"/>
            <p:cNvSpPr>
              <a:spLocks/>
            </p:cNvSpPr>
            <p:nvPr/>
          </p:nvSpPr>
          <p:spPr bwMode="gray">
            <a:xfrm>
              <a:off x="3113" y="1392"/>
              <a:ext cx="2442" cy="403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206" name="Freeform 6"/>
            <p:cNvSpPr>
              <a:spLocks/>
            </p:cNvSpPr>
            <p:nvPr/>
          </p:nvSpPr>
          <p:spPr bwMode="gray">
            <a:xfrm>
              <a:off x="4706" y="2017"/>
              <a:ext cx="420" cy="626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207" name="Freeform 7"/>
            <p:cNvSpPr>
              <a:spLocks/>
            </p:cNvSpPr>
            <p:nvPr/>
          </p:nvSpPr>
          <p:spPr bwMode="gray">
            <a:xfrm>
              <a:off x="2505" y="2017"/>
              <a:ext cx="2626" cy="402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208" name="Freeform 8"/>
            <p:cNvSpPr>
              <a:spLocks/>
            </p:cNvSpPr>
            <p:nvPr/>
          </p:nvSpPr>
          <p:spPr bwMode="gray">
            <a:xfrm>
              <a:off x="4281" y="2636"/>
              <a:ext cx="419" cy="629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209" name="Freeform 9"/>
            <p:cNvSpPr>
              <a:spLocks/>
            </p:cNvSpPr>
            <p:nvPr/>
          </p:nvSpPr>
          <p:spPr bwMode="gray">
            <a:xfrm>
              <a:off x="3859" y="3211"/>
              <a:ext cx="422" cy="630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210" name="Freeform 10"/>
            <p:cNvSpPr>
              <a:spLocks/>
            </p:cNvSpPr>
            <p:nvPr/>
          </p:nvSpPr>
          <p:spPr bwMode="gray">
            <a:xfrm>
              <a:off x="1299" y="3216"/>
              <a:ext cx="2982" cy="402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211" name="Line 11"/>
            <p:cNvSpPr>
              <a:spLocks noChangeShapeType="1"/>
            </p:cNvSpPr>
            <p:nvPr/>
          </p:nvSpPr>
          <p:spPr bwMode="auto">
            <a:xfrm flipH="1">
              <a:off x="432" y="3838"/>
              <a:ext cx="86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12" name="Line 12"/>
            <p:cNvSpPr>
              <a:spLocks noChangeShapeType="1"/>
            </p:cNvSpPr>
            <p:nvPr/>
          </p:nvSpPr>
          <p:spPr bwMode="auto">
            <a:xfrm flipH="1">
              <a:off x="432" y="3256"/>
              <a:ext cx="147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13" name="Line 13"/>
            <p:cNvSpPr>
              <a:spLocks noChangeShapeType="1"/>
            </p:cNvSpPr>
            <p:nvPr/>
          </p:nvSpPr>
          <p:spPr bwMode="auto">
            <a:xfrm flipH="1">
              <a:off x="432" y="2639"/>
              <a:ext cx="207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14" name="Line 14"/>
            <p:cNvSpPr>
              <a:spLocks noChangeShapeType="1"/>
            </p:cNvSpPr>
            <p:nvPr/>
          </p:nvSpPr>
          <p:spPr bwMode="auto">
            <a:xfrm flipH="1">
              <a:off x="432" y="2023"/>
              <a:ext cx="26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15" name="Line 15"/>
            <p:cNvSpPr>
              <a:spLocks noChangeShapeType="1"/>
            </p:cNvSpPr>
            <p:nvPr/>
          </p:nvSpPr>
          <p:spPr bwMode="auto">
            <a:xfrm flipH="1">
              <a:off x="432" y="1396"/>
              <a:ext cx="32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16" name="Line 16"/>
            <p:cNvSpPr>
              <a:spLocks noChangeShapeType="1"/>
            </p:cNvSpPr>
            <p:nvPr/>
          </p:nvSpPr>
          <p:spPr bwMode="auto">
            <a:xfrm>
              <a:off x="564" y="1392"/>
              <a:ext cx="0" cy="64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17" name="Line 17"/>
            <p:cNvSpPr>
              <a:spLocks noChangeShapeType="1"/>
            </p:cNvSpPr>
            <p:nvPr/>
          </p:nvSpPr>
          <p:spPr bwMode="auto">
            <a:xfrm>
              <a:off x="564" y="2041"/>
              <a:ext cx="0" cy="60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18" name="Line 18"/>
            <p:cNvSpPr>
              <a:spLocks noChangeShapeType="1"/>
            </p:cNvSpPr>
            <p:nvPr/>
          </p:nvSpPr>
          <p:spPr bwMode="auto">
            <a:xfrm>
              <a:off x="564" y="2648"/>
              <a:ext cx="0" cy="60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19" name="Line 19"/>
            <p:cNvSpPr>
              <a:spLocks noChangeShapeType="1"/>
            </p:cNvSpPr>
            <p:nvPr/>
          </p:nvSpPr>
          <p:spPr bwMode="auto">
            <a:xfrm>
              <a:off x="563" y="3232"/>
              <a:ext cx="0" cy="6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0" name="Freeform 20"/>
            <p:cNvSpPr>
              <a:spLocks/>
            </p:cNvSpPr>
            <p:nvPr/>
          </p:nvSpPr>
          <p:spPr bwMode="gray">
            <a:xfrm rot="275123">
              <a:off x="1648" y="1083"/>
              <a:ext cx="1838" cy="2401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221" name="Rectangle 21"/>
            <p:cNvSpPr>
              <a:spLocks noChangeArrowheads="1"/>
            </p:cNvSpPr>
            <p:nvPr/>
          </p:nvSpPr>
          <p:spPr bwMode="gray">
            <a:xfrm>
              <a:off x="3117" y="1795"/>
              <a:ext cx="2022" cy="226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u="sng" dirty="0" smtClean="0">
                  <a:solidFill>
                    <a:srgbClr val="C00000"/>
                  </a:solidFill>
                  <a:cs typeface="Calibri" pitchFamily="34" charset="0"/>
                </a:rPr>
                <a:t>4. Оценочная</a:t>
              </a:r>
              <a:endParaRPr lang="en-US" u="sng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9222" name="Rectangle 22"/>
            <p:cNvSpPr>
              <a:spLocks noChangeArrowheads="1"/>
            </p:cNvSpPr>
            <p:nvPr/>
          </p:nvSpPr>
          <p:spPr bwMode="gray">
            <a:xfrm>
              <a:off x="2506" y="2419"/>
              <a:ext cx="2204" cy="222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u="sng" dirty="0" smtClean="0">
                  <a:solidFill>
                    <a:srgbClr val="002060"/>
                  </a:solidFill>
                  <a:cs typeface="Calibri" pitchFamily="34" charset="0"/>
                </a:rPr>
                <a:t>3. Мотивационная</a:t>
              </a:r>
              <a:endParaRPr lang="en-US" u="sng" dirty="0">
                <a:solidFill>
                  <a:srgbClr val="002060"/>
                </a:solidFill>
                <a:latin typeface="Verdana" pitchFamily="34" charset="0"/>
              </a:endParaRPr>
            </a:p>
          </p:txBody>
        </p:sp>
        <p:sp>
          <p:nvSpPr>
            <p:cNvPr id="179223" name="Freeform 23"/>
            <p:cNvSpPr>
              <a:spLocks/>
            </p:cNvSpPr>
            <p:nvPr/>
          </p:nvSpPr>
          <p:spPr bwMode="gray">
            <a:xfrm>
              <a:off x="1903" y="2636"/>
              <a:ext cx="2802" cy="406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224" name="Rectangle 24"/>
            <p:cNvSpPr>
              <a:spLocks noChangeArrowheads="1"/>
            </p:cNvSpPr>
            <p:nvPr/>
          </p:nvSpPr>
          <p:spPr bwMode="gray">
            <a:xfrm>
              <a:off x="1905" y="3041"/>
              <a:ext cx="2385" cy="222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u="sng" dirty="0" smtClean="0">
                  <a:solidFill>
                    <a:srgbClr val="C00000"/>
                  </a:solidFill>
                  <a:cs typeface="Calibri" pitchFamily="34" charset="0"/>
                </a:rPr>
                <a:t>2. Информационная</a:t>
              </a:r>
              <a:endParaRPr lang="en-US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9225" name="Rectangle 25"/>
            <p:cNvSpPr>
              <a:spLocks noChangeArrowheads="1"/>
            </p:cNvSpPr>
            <p:nvPr/>
          </p:nvSpPr>
          <p:spPr bwMode="gray">
            <a:xfrm>
              <a:off x="1298" y="3619"/>
              <a:ext cx="2567" cy="221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u="sng" dirty="0" smtClean="0">
                  <a:solidFill>
                    <a:srgbClr val="C00000"/>
                  </a:solidFill>
                  <a:ea typeface="Calibri" pitchFamily="34" charset="0"/>
                  <a:cs typeface="TimesNewRomanPSMT"/>
                </a:rPr>
                <a:t>1. Коммуникационная</a:t>
              </a:r>
              <a:endParaRPr lang="ru-RU" b="1" u="sng" dirty="0">
                <a:solidFill>
                  <a:srgbClr val="C00000"/>
                </a:solidFill>
                <a:ea typeface="Calibri" pitchFamily="34" charset="0"/>
                <a:cs typeface="TimesNewRomanPSMT"/>
              </a:endParaRPr>
            </a:p>
          </p:txBody>
        </p:sp>
        <p:sp>
          <p:nvSpPr>
            <p:cNvPr id="179226" name="Text Box 26"/>
            <p:cNvSpPr txBox="1">
              <a:spLocks noChangeArrowheads="1"/>
            </p:cNvSpPr>
            <p:nvPr/>
          </p:nvSpPr>
          <p:spPr bwMode="auto">
            <a:xfrm>
              <a:off x="575" y="1488"/>
              <a:ext cx="9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solidFill>
                    <a:srgbClr val="FFFFFF"/>
                  </a:solidFill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179227" name="Text Box 27"/>
            <p:cNvSpPr txBox="1">
              <a:spLocks noChangeArrowheads="1"/>
            </p:cNvSpPr>
            <p:nvPr/>
          </p:nvSpPr>
          <p:spPr bwMode="auto">
            <a:xfrm>
              <a:off x="575" y="2112"/>
              <a:ext cx="9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dirty="0">
                  <a:solidFill>
                    <a:srgbClr val="FFFFFF"/>
                  </a:solidFill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179228" name="Text Box 28"/>
            <p:cNvSpPr txBox="1">
              <a:spLocks noChangeArrowheads="1"/>
            </p:cNvSpPr>
            <p:nvPr/>
          </p:nvSpPr>
          <p:spPr bwMode="auto">
            <a:xfrm>
              <a:off x="575" y="2736"/>
              <a:ext cx="9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solidFill>
                    <a:srgbClr val="FFFFFF"/>
                  </a:solidFill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179229" name="Text Box 29"/>
            <p:cNvSpPr txBox="1">
              <a:spLocks noChangeArrowheads="1"/>
            </p:cNvSpPr>
            <p:nvPr/>
          </p:nvSpPr>
          <p:spPr bwMode="auto">
            <a:xfrm>
              <a:off x="575" y="3350"/>
              <a:ext cx="9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solidFill>
                    <a:srgbClr val="FFFFFF"/>
                  </a:solidFill>
                  <a:latin typeface="Verdana" pitchFamily="34" charset="0"/>
                </a:rPr>
                <a:t>Add Your Text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071802" y="5500702"/>
            <a:ext cx="2351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ea typeface="Calibri" pitchFamily="34" charset="0"/>
                <a:cs typeface="TimesNewRomanPSMT"/>
              </a:rPr>
              <a:t>обмен мнениями </a:t>
            </a:r>
          </a:p>
          <a:p>
            <a:pPr algn="ctr"/>
            <a:r>
              <a:rPr lang="ru-RU" b="1" dirty="0" smtClean="0">
                <a:ea typeface="Calibri" pitchFamily="34" charset="0"/>
                <a:cs typeface="TimesNewRomanPSMT"/>
              </a:rPr>
              <a:t>о новой информации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143372" y="4286256"/>
            <a:ext cx="1671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cs typeface="Calibri" pitchFamily="34" charset="0"/>
              </a:rPr>
              <a:t>приобретения </a:t>
            </a:r>
          </a:p>
          <a:p>
            <a:pPr algn="ctr"/>
            <a:r>
              <a:rPr lang="ru-RU" b="1" dirty="0" smtClean="0">
                <a:cs typeface="Calibri" pitchFamily="34" charset="0"/>
              </a:rPr>
              <a:t>нового знания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143372" y="3000372"/>
            <a:ext cx="32147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cs typeface="Calibri" pitchFamily="34" charset="0"/>
              </a:rPr>
              <a:t>побуждение </a:t>
            </a:r>
          </a:p>
          <a:p>
            <a:pPr algn="ctr" eaLnBrk="0" hangingPunct="0"/>
            <a:r>
              <a:rPr lang="ru-RU" sz="1600" b="1" dirty="0" smtClean="0">
                <a:cs typeface="Calibri" pitchFamily="34" charset="0"/>
              </a:rPr>
              <a:t>к дальнейшему расширению </a:t>
            </a:r>
          </a:p>
          <a:p>
            <a:pPr algn="ctr" eaLnBrk="0" hangingPunct="0"/>
            <a:r>
              <a:rPr lang="ru-RU" sz="1600" b="1" dirty="0" smtClean="0">
                <a:cs typeface="Calibri" pitchFamily="34" charset="0"/>
              </a:rPr>
              <a:t>информационного поля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286380" y="857232"/>
            <a:ext cx="3071834" cy="1569660"/>
          </a:xfrm>
          <a:prstGeom prst="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cs typeface="Calibri" pitchFamily="34" charset="0"/>
              </a:rPr>
              <a:t>Соотнесение новой информации и имеющихся знаний, </a:t>
            </a:r>
          </a:p>
          <a:p>
            <a:pPr algn="ctr" eaLnBrk="0" hangingPunct="0"/>
            <a:r>
              <a:rPr lang="ru-RU" sz="1600" b="1" dirty="0" smtClean="0">
                <a:cs typeface="Calibri" pitchFamily="34" charset="0"/>
              </a:rPr>
              <a:t>выработка собственной позиции,</a:t>
            </a:r>
          </a:p>
          <a:p>
            <a:pPr algn="ctr" eaLnBrk="0" hangingPunct="0"/>
            <a:r>
              <a:rPr lang="ru-RU" sz="1600" b="1" dirty="0" smtClean="0">
                <a:cs typeface="Calibri" pitchFamily="34" charset="0"/>
              </a:rPr>
              <a:t> оценка процесса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1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Активный </a:t>
            </a:r>
            <a:r>
              <a:rPr lang="ru-RU" sz="3100" b="1" i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диалог ученика с текстом</a:t>
            </a: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14282" y="1000108"/>
            <a:ext cx="3062318" cy="5019692"/>
            <a:chOff x="960" y="1104"/>
            <a:chExt cx="1104" cy="2688"/>
          </a:xfrm>
        </p:grpSpPr>
        <p:sp>
          <p:nvSpPr>
            <p:cNvPr id="388126" name="AutoShape 30"/>
            <p:cNvSpPr>
              <a:spLocks noChangeArrowheads="1"/>
            </p:cNvSpPr>
            <p:nvPr/>
          </p:nvSpPr>
          <p:spPr bwMode="gray">
            <a:xfrm>
              <a:off x="1008" y="2112"/>
              <a:ext cx="1008" cy="1680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rgbClr val="8C7AF8">
                    <a:gamma/>
                    <a:shade val="57647"/>
                    <a:invGamma/>
                  </a:srgbClr>
                </a:gs>
                <a:gs pos="100000">
                  <a:srgbClr val="8C7AF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B2B2B2"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27" name="Text Box 31"/>
            <p:cNvSpPr txBox="1">
              <a:spLocks noChangeArrowheads="1"/>
            </p:cNvSpPr>
            <p:nvPr/>
          </p:nvSpPr>
          <p:spPr bwMode="gray">
            <a:xfrm>
              <a:off x="1012" y="2558"/>
              <a:ext cx="1030" cy="8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/>
                <a:t>историко-биографической,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/>
                <a:t>историко-литературной,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/>
                <a:t>религиозно-философской,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 smtClean="0"/>
                <a:t>лингво</a:t>
              </a:r>
              <a:r>
                <a:rPr lang="ru-RU" sz="1600" b="1" dirty="0" smtClean="0"/>
                <a:t> - семиотической,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/>
                <a:t>структурно-функциональной</a:t>
              </a:r>
            </a:p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8128" name="AutoShape 32"/>
            <p:cNvSpPr>
              <a:spLocks noChangeArrowheads="1"/>
            </p:cNvSpPr>
            <p:nvPr/>
          </p:nvSpPr>
          <p:spPr bwMode="gray">
            <a:xfrm>
              <a:off x="960" y="1104"/>
              <a:ext cx="1104" cy="1296"/>
            </a:xfrm>
            <a:prstGeom prst="roundRect">
              <a:avLst>
                <a:gd name="adj" fmla="val 17509"/>
              </a:avLst>
            </a:prstGeom>
            <a:solidFill>
              <a:srgbClr val="8C7AF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29" name="AutoShape 33"/>
            <p:cNvSpPr>
              <a:spLocks noChangeArrowheads="1"/>
            </p:cNvSpPr>
            <p:nvPr/>
          </p:nvSpPr>
          <p:spPr bwMode="gray">
            <a:xfrm>
              <a:off x="986" y="2044"/>
              <a:ext cx="1056" cy="32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C7AF8">
                    <a:alpha val="0"/>
                  </a:srgbClr>
                </a:gs>
                <a:gs pos="100000">
                  <a:srgbClr val="8C7AF8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30" name="AutoShape 34"/>
            <p:cNvSpPr>
              <a:spLocks noChangeArrowheads="1"/>
            </p:cNvSpPr>
            <p:nvPr/>
          </p:nvSpPr>
          <p:spPr bwMode="gray">
            <a:xfrm>
              <a:off x="986" y="1118"/>
              <a:ext cx="1056" cy="3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C7AF8">
                    <a:gamma/>
                    <a:tint val="21176"/>
                    <a:invGamma/>
                  </a:srgbClr>
                </a:gs>
                <a:gs pos="100000">
                  <a:srgbClr val="8C7AF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31" name="Text Box 35"/>
            <p:cNvSpPr txBox="1">
              <a:spLocks noChangeArrowheads="1"/>
            </p:cNvSpPr>
            <p:nvPr/>
          </p:nvSpPr>
          <p:spPr bwMode="gray">
            <a:xfrm>
              <a:off x="1115" y="1142"/>
              <a:ext cx="725" cy="12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u="sng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умение </a:t>
              </a:r>
            </a:p>
            <a:p>
              <a:pPr algn="ctr"/>
              <a:r>
                <a:rPr lang="ru-RU" sz="2400" b="1" u="sng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отбирать </a:t>
              </a:r>
            </a:p>
            <a:p>
              <a:pPr algn="ctr"/>
              <a:r>
                <a:rPr lang="ru-RU" sz="2400" b="1" u="sng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информацию</a:t>
              </a:r>
            </a:p>
            <a:p>
              <a:pPr algn="ctr"/>
              <a:r>
                <a:rPr lang="ru-RU" sz="2400" b="1" u="sng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разной </a:t>
              </a:r>
            </a:p>
            <a:p>
              <a:pPr algn="ctr"/>
              <a:r>
                <a:rPr lang="ru-RU" sz="2400" b="1" u="sng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семантики</a:t>
              </a:r>
              <a:r>
                <a:rPr lang="ru-RU" sz="2000" b="1" u="sng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: </a:t>
              </a:r>
            </a:p>
            <a:p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88132" name="AutoShape 36"/>
            <p:cNvSpPr>
              <a:spLocks noChangeArrowheads="1"/>
            </p:cNvSpPr>
            <p:nvPr/>
          </p:nvSpPr>
          <p:spPr bwMode="gray">
            <a:xfrm flipV="1">
              <a:off x="1077" y="3582"/>
              <a:ext cx="864" cy="14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8C7AF8">
                    <a:gamma/>
                    <a:tint val="45490"/>
                    <a:invGamma/>
                  </a:srgbClr>
                </a:gs>
                <a:gs pos="100000">
                  <a:srgbClr val="8C7AF8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6059488" y="928670"/>
            <a:ext cx="2870230" cy="5091130"/>
            <a:chOff x="3817" y="1536"/>
            <a:chExt cx="1079" cy="2256"/>
          </a:xfrm>
        </p:grpSpPr>
        <p:sp>
          <p:nvSpPr>
            <p:cNvPr id="388134" name="AutoShape 38"/>
            <p:cNvSpPr>
              <a:spLocks noChangeArrowheads="1"/>
            </p:cNvSpPr>
            <p:nvPr/>
          </p:nvSpPr>
          <p:spPr bwMode="gray">
            <a:xfrm>
              <a:off x="3856" y="2400"/>
              <a:ext cx="1008" cy="1392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rgbClr val="F08010">
                    <a:gamma/>
                    <a:shade val="46275"/>
                    <a:invGamma/>
                  </a:srgbClr>
                </a:gs>
                <a:gs pos="100000">
                  <a:srgbClr val="F0801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1">
                <a:srgbClr val="B2B2B2"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35" name="Text Box 39"/>
            <p:cNvSpPr txBox="1">
              <a:spLocks noChangeArrowheads="1"/>
            </p:cNvSpPr>
            <p:nvPr/>
          </p:nvSpPr>
          <p:spPr bwMode="gray">
            <a:xfrm>
              <a:off x="3875" y="2812"/>
              <a:ext cx="994" cy="5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err="1" smtClean="0"/>
                <a:t>предкоммуникативная</a:t>
              </a:r>
              <a:r>
                <a:rPr lang="ru-RU" b="1" dirty="0" smtClean="0"/>
                <a:t>, коммуникативная и </a:t>
              </a:r>
              <a:r>
                <a:rPr lang="ru-RU" b="1" dirty="0" err="1" smtClean="0"/>
                <a:t>посткоммуникативная</a:t>
              </a:r>
              <a:r>
                <a:rPr lang="ru-RU" b="1" dirty="0" smtClean="0"/>
                <a:t> фазы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8137" name="AutoShape 41"/>
            <p:cNvSpPr>
              <a:spLocks noChangeArrowheads="1"/>
            </p:cNvSpPr>
            <p:nvPr/>
          </p:nvSpPr>
          <p:spPr bwMode="gray">
            <a:xfrm>
              <a:off x="3817" y="1536"/>
              <a:ext cx="1079" cy="1198"/>
            </a:xfrm>
            <a:prstGeom prst="roundRect">
              <a:avLst>
                <a:gd name="adj" fmla="val 17509"/>
              </a:avLst>
            </a:prstGeom>
            <a:solidFill>
              <a:srgbClr val="FA822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38" name="AutoShape 42"/>
            <p:cNvSpPr>
              <a:spLocks noChangeArrowheads="1"/>
            </p:cNvSpPr>
            <p:nvPr/>
          </p:nvSpPr>
          <p:spPr bwMode="gray">
            <a:xfrm>
              <a:off x="3842" y="2405"/>
              <a:ext cx="1033" cy="29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A8228">
                    <a:alpha val="0"/>
                  </a:srgbClr>
                </a:gs>
                <a:gs pos="100000">
                  <a:srgbClr val="FA8228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39" name="AutoShape 43"/>
            <p:cNvSpPr>
              <a:spLocks noChangeArrowheads="1"/>
            </p:cNvSpPr>
            <p:nvPr/>
          </p:nvSpPr>
          <p:spPr bwMode="gray">
            <a:xfrm>
              <a:off x="3842" y="1549"/>
              <a:ext cx="1033" cy="2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A8228">
                    <a:gamma/>
                    <a:tint val="15294"/>
                    <a:invGamma/>
                  </a:srgbClr>
                </a:gs>
                <a:gs pos="100000">
                  <a:srgbClr val="FA822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40" name="Text Box 44"/>
            <p:cNvSpPr txBox="1">
              <a:spLocks noChangeArrowheads="1"/>
            </p:cNvSpPr>
            <p:nvPr/>
          </p:nvSpPr>
          <p:spPr bwMode="gray">
            <a:xfrm>
              <a:off x="3991" y="1726"/>
              <a:ext cx="786" cy="6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</a:rPr>
                <a:t>*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</a:rPr>
                <a:t>трехчастная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</a:rPr>
                <a:t>организация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</a:rPr>
                <a:t>комментария 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88141" name="AutoShape 45"/>
            <p:cNvSpPr>
              <a:spLocks noChangeArrowheads="1"/>
            </p:cNvSpPr>
            <p:nvPr/>
          </p:nvSpPr>
          <p:spPr bwMode="gray">
            <a:xfrm flipV="1">
              <a:off x="3936" y="3600"/>
              <a:ext cx="864" cy="14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A8228">
                    <a:gamma/>
                    <a:tint val="39216"/>
                    <a:invGamma/>
                  </a:srgbClr>
                </a:gs>
                <a:gs pos="100000">
                  <a:srgbClr val="FA8228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358079" y="1000108"/>
            <a:ext cx="2642681" cy="5019692"/>
            <a:chOff x="2386" y="1296"/>
            <a:chExt cx="1118" cy="2496"/>
          </a:xfrm>
        </p:grpSpPr>
        <p:sp>
          <p:nvSpPr>
            <p:cNvPr id="388143" name="AutoShape 47"/>
            <p:cNvSpPr>
              <a:spLocks noChangeArrowheads="1"/>
            </p:cNvSpPr>
            <p:nvPr/>
          </p:nvSpPr>
          <p:spPr bwMode="gray">
            <a:xfrm>
              <a:off x="2464" y="2304"/>
              <a:ext cx="1008" cy="1488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rgbClr val="0BB4C1">
                    <a:gamma/>
                    <a:shade val="60784"/>
                    <a:invGamma/>
                  </a:srgbClr>
                </a:gs>
                <a:gs pos="100000">
                  <a:srgbClr val="0BB4C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45" name="AutoShape 49"/>
            <p:cNvSpPr>
              <a:spLocks noChangeArrowheads="1"/>
            </p:cNvSpPr>
            <p:nvPr/>
          </p:nvSpPr>
          <p:spPr bwMode="gray">
            <a:xfrm>
              <a:off x="2416" y="1296"/>
              <a:ext cx="1088" cy="1248"/>
            </a:xfrm>
            <a:prstGeom prst="roundRect">
              <a:avLst>
                <a:gd name="adj" fmla="val 17509"/>
              </a:avLst>
            </a:prstGeom>
            <a:solidFill>
              <a:srgbClr val="0BB4C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46" name="AutoShape 50"/>
            <p:cNvSpPr>
              <a:spLocks noChangeArrowheads="1"/>
            </p:cNvSpPr>
            <p:nvPr/>
          </p:nvSpPr>
          <p:spPr bwMode="gray">
            <a:xfrm>
              <a:off x="2442" y="2202"/>
              <a:ext cx="1040" cy="31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BB4C1"/>
                </a:gs>
                <a:gs pos="100000">
                  <a:srgbClr val="0BB4C1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47" name="AutoShape 51"/>
            <p:cNvSpPr>
              <a:spLocks noChangeArrowheads="1"/>
            </p:cNvSpPr>
            <p:nvPr/>
          </p:nvSpPr>
          <p:spPr bwMode="gray">
            <a:xfrm>
              <a:off x="2442" y="1311"/>
              <a:ext cx="1040" cy="3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BB4C1">
                    <a:gamma/>
                    <a:tint val="18039"/>
                    <a:invGamma/>
                  </a:srgbClr>
                </a:gs>
                <a:gs pos="100000">
                  <a:srgbClr val="0BB4C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48" name="Text Box 52"/>
            <p:cNvSpPr txBox="1">
              <a:spLocks noChangeArrowheads="1"/>
            </p:cNvSpPr>
            <p:nvPr/>
          </p:nvSpPr>
          <p:spPr bwMode="gray">
            <a:xfrm>
              <a:off x="2537" y="2688"/>
              <a:ext cx="907" cy="5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/>
                <a:t>  репрезентация данного материала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/>
                <a:t> средствами других искусств</a:t>
              </a:r>
              <a:endParaRPr lang="ru-RU" b="1" dirty="0"/>
            </a:p>
          </p:txBody>
        </p:sp>
        <p:sp>
          <p:nvSpPr>
            <p:cNvPr id="388149" name="Text Box 53"/>
            <p:cNvSpPr txBox="1">
              <a:spLocks noChangeArrowheads="1"/>
            </p:cNvSpPr>
            <p:nvPr/>
          </p:nvSpPr>
          <p:spPr bwMode="gray">
            <a:xfrm>
              <a:off x="2386" y="1616"/>
              <a:ext cx="1118" cy="5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</a:rPr>
                <a:t>умение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</a:rPr>
                <a:t>ориентироваться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</a:rPr>
                <a:t>в информации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88150" name="AutoShape 54"/>
            <p:cNvSpPr>
              <a:spLocks noChangeArrowheads="1"/>
            </p:cNvSpPr>
            <p:nvPr/>
          </p:nvSpPr>
          <p:spPr bwMode="gray">
            <a:xfrm flipV="1">
              <a:off x="2544" y="3600"/>
              <a:ext cx="864" cy="14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BB4C1">
                    <a:gamma/>
                    <a:tint val="30196"/>
                    <a:invGamma/>
                  </a:srgbClr>
                </a:gs>
                <a:gs pos="100000">
                  <a:srgbClr val="0BB4C1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297180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ubilo BlackCTT" pitchFamily="82" charset="0"/>
              </a:rPr>
              <a:t>Интегративный культурологический комментарий текста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ubilo BlackCTT" pitchFamily="82" charset="0"/>
              </a:rPr>
              <a:t> - один из способов формирования общекультурной компетентности учащихся, способствующий воспитанию «человека культуры»</a:t>
            </a: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malch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4429132"/>
            <a:ext cx="1602480" cy="2233941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4714884"/>
            <a:ext cx="72866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3200" b="1" i="0" u="sng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аким</a:t>
            </a:r>
            <a:r>
              <a:rPr kumimoji="0" lang="ru-RU" sz="2800" b="1" i="0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 надо быть, чтобы </a:t>
            </a:r>
            <a:r>
              <a:rPr kumimoji="0" lang="ru-RU" sz="3200" b="1" i="0" u="sng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так</a:t>
            </a:r>
            <a:r>
              <a:rPr kumimoji="0" lang="ru-RU" sz="2800" b="1" i="0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 понимать русскую литературу?</a:t>
            </a:r>
            <a:endParaRPr kumimoji="0" lang="ru-RU" sz="3600" b="1" i="0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Zubilo BlackCTT" pitchFamily="82" charset="0"/>
              </a:rPr>
              <a:t>Цели использования ИКТ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Zubilo BlackCTT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Zubilo BlackCTT" pitchFamily="82" charset="0"/>
            </a:endParaRPr>
          </a:p>
          <a:p>
            <a:pPr lvl="0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ubilo BlackCTT" pitchFamily="82" charset="0"/>
              </a:rPr>
              <a:t>структурно-организационная</a:t>
            </a:r>
          </a:p>
          <a:p>
            <a:pPr lvl="0"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Zubilo BlackCTT" pitchFamily="82" charset="0"/>
            </a:endParaRPr>
          </a:p>
          <a:p>
            <a:pPr lvl="0"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ubilo BlackCTT" pitchFamily="82" charset="0"/>
              </a:rPr>
              <a:t>иллюстративная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Zubilo BlackCT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7970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Интегративный культурологический комментарий с использованием ИКТ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143248"/>
            <a:ext cx="8229600" cy="1357322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технология развития критического мышления.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86248" y="2143116"/>
            <a:ext cx="484632" cy="107157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Культурологический комментарий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1 группа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: имена;</a:t>
            </a:r>
          </a:p>
          <a:p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2 группа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: топонимы, памятники архитектуры города; </a:t>
            </a:r>
          </a:p>
          <a:p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3 группа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: слова с семантикой исторического времени, особо отмечаются слова с неизвестным лексическим значением.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4900618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Zubilo BlackCTT" pitchFamily="82" charset="0"/>
              </a:rPr>
              <a:t>Первая группа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Zubilo BlackCTT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1973617" cy="58477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Segoe Script" pitchFamily="34" charset="0"/>
              </a:rPr>
              <a:t>Пример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gray">
          <a:xfrm>
            <a:off x="428596" y="1643050"/>
            <a:ext cx="3971924" cy="4525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Zubilo BlackCTT" pitchFamily="82" charset="0"/>
              </a:rPr>
              <a:t>Известное</a:t>
            </a:r>
          </a:p>
          <a:p>
            <a:pPr>
              <a:buNone/>
            </a:pPr>
            <a:r>
              <a:rPr lang="ru-RU" b="1" dirty="0" smtClean="0">
                <a:solidFill>
                  <a:srgbClr val="FFFFFF"/>
                </a:solidFill>
              </a:rPr>
              <a:t>------------------------------</a:t>
            </a:r>
            <a:endParaRPr lang="en-US" b="1" dirty="0">
              <a:solidFill>
                <a:srgbClr val="FFFFFF"/>
              </a:solidFill>
            </a:endParaRPr>
          </a:p>
          <a:p>
            <a:pPr algn="ctr">
              <a:buNone/>
            </a:pPr>
            <a:r>
              <a:rPr lang="ru-RU" b="1" dirty="0" smtClean="0"/>
              <a:t>В.Кюхельбекер</a:t>
            </a:r>
          </a:p>
          <a:p>
            <a:pPr algn="ctr">
              <a:buNone/>
            </a:pPr>
            <a:r>
              <a:rPr lang="ru-RU" b="1" dirty="0" err="1" smtClean="0"/>
              <a:t>А.Дельвиг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В.А.Жуковский</a:t>
            </a:r>
          </a:p>
          <a:p>
            <a:pPr algn="ctr">
              <a:buNone/>
            </a:pPr>
            <a:r>
              <a:rPr lang="ru-RU" b="1" dirty="0" smtClean="0"/>
              <a:t>И.А.Крылов</a:t>
            </a:r>
          </a:p>
          <a:p>
            <a:pPr algn="ctr">
              <a:buNone/>
            </a:pPr>
            <a:r>
              <a:rPr lang="ru-RU" b="1" dirty="0" smtClean="0"/>
              <a:t>…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4429124" y="1714488"/>
            <a:ext cx="4000528" cy="45005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1857364"/>
            <a:ext cx="37147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Zubilo BlackCTT" pitchFamily="82" charset="0"/>
              </a:rPr>
              <a:t>Новое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Zubilo BlackCTT" pitchFamily="82" charset="0"/>
              </a:rPr>
              <a:t>----------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П.В.Анненков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Гнедич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Плетнёв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Zubilo BlackCTT" pitchFamily="82" charset="0"/>
              </a:rPr>
              <a:t>архитектор</a:t>
            </a:r>
            <a:r>
              <a:rPr lang="ru-RU" sz="2800" dirty="0" smtClean="0"/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Ринальди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Всеволожский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Фёдор Глинка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…</a:t>
            </a:r>
            <a:endParaRPr lang="ru-RU" sz="2800" b="1" dirty="0">
              <a:solidFill>
                <a:schemeClr val="bg1"/>
              </a:solidFill>
              <a:latin typeface="Zubilo BlackCTT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6211669"/>
            <a:ext cx="79296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Zubilo BlackCTT" pitchFamily="82" charset="0"/>
              </a:rPr>
              <a:t>71 имя…</a:t>
            </a:r>
            <a:endParaRPr lang="ru-RU" sz="3600" dirty="0">
              <a:solidFill>
                <a:schemeClr val="accent1"/>
              </a:solidFill>
              <a:latin typeface="Zubilo BlackCT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Zubilo BlackCTT" pitchFamily="82" charset="0"/>
              </a:rPr>
              <a:t>Вторая группа</a:t>
            </a:r>
            <a:endParaRPr lang="ru-RU" dirty="0">
              <a:solidFill>
                <a:srgbClr val="FFFF00"/>
              </a:solidFill>
              <a:latin typeface="Zubilo BlackCTT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572140"/>
            <a:ext cx="8858312" cy="55402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Zubilo BlackCTT" pitchFamily="82" charset="0"/>
              </a:rPr>
              <a:t>38 слов, рисующих архитектурный портрет города</a:t>
            </a:r>
            <a:endParaRPr lang="ru-RU" sz="2800" dirty="0">
              <a:solidFill>
                <a:schemeClr val="tx2"/>
              </a:solidFill>
              <a:latin typeface="Zubilo BlackCTT" pitchFamily="8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643050"/>
          <a:ext cx="8143902" cy="364333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071936"/>
                <a:gridCol w="4071966"/>
              </a:tblGrid>
              <a:tr h="7155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 Black" pitchFamily="34" charset="0"/>
                        </a:rPr>
                        <a:t>известное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 Black" pitchFamily="34" charset="0"/>
                        </a:rPr>
                        <a:t>новое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2776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…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 Black" pitchFamily="34" charset="0"/>
                        </a:rPr>
                        <a:t>…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14290"/>
            <a:ext cx="5286412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Zubilo BlackCTT" pitchFamily="82" charset="0"/>
              </a:rPr>
              <a:t>Темы проекта</a:t>
            </a:r>
            <a:endParaRPr lang="ru-RU" sz="5400" dirty="0">
              <a:solidFill>
                <a:schemeClr val="bg1"/>
              </a:solidFill>
              <a:latin typeface="Zubilo BlackCTT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571612"/>
            <a:ext cx="7072362" cy="509746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sz="4000" dirty="0" smtClean="0">
                <a:solidFill>
                  <a:schemeClr val="bg1"/>
                </a:solidFill>
                <a:latin typeface="Zubilo BlackCTT" pitchFamily="82" charset="0"/>
              </a:rPr>
              <a:t>Какие места Санкт-Петербурга были дороги А.С.Пушкину?</a:t>
            </a:r>
          </a:p>
          <a:p>
            <a:pPr lvl="0"/>
            <a:r>
              <a:rPr lang="ru-RU" sz="4000" dirty="0" smtClean="0">
                <a:solidFill>
                  <a:schemeClr val="bg1"/>
                </a:solidFill>
                <a:latin typeface="Zubilo BlackCTT" pitchFamily="82" charset="0"/>
              </a:rPr>
              <a:t>Один из петербургских знакомых А.С.Пушкина.</a:t>
            </a:r>
          </a:p>
          <a:p>
            <a:pPr lvl="0"/>
            <a:r>
              <a:rPr lang="ru-RU" sz="4000" dirty="0" smtClean="0">
                <a:solidFill>
                  <a:schemeClr val="bg1"/>
                </a:solidFill>
                <a:latin typeface="Zubilo BlackCTT" pitchFamily="82" charset="0"/>
              </a:rPr>
              <a:t>Друзья-лицеисты.</a:t>
            </a:r>
          </a:p>
          <a:p>
            <a:pPr lvl="0"/>
            <a:r>
              <a:rPr lang="ru-RU" sz="4000" dirty="0" smtClean="0">
                <a:solidFill>
                  <a:schemeClr val="bg1"/>
                </a:solidFill>
                <a:latin typeface="Zubilo BlackCTT" pitchFamily="82" charset="0"/>
              </a:rPr>
              <a:t>Интерес поэта к театру.</a:t>
            </a:r>
          </a:p>
          <a:p>
            <a:pPr lvl="0"/>
            <a:r>
              <a:rPr lang="ru-RU" sz="4000" dirty="0" smtClean="0">
                <a:solidFill>
                  <a:schemeClr val="bg1"/>
                </a:solidFill>
                <a:latin typeface="Zubilo BlackCTT" pitchFamily="82" charset="0"/>
              </a:rPr>
              <a:t>Словарь пушкинской эпохи.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6"/>
            <a:ext cx="581121" cy="52864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wordArtVert" wrap="square">
            <a:spAutoFit/>
          </a:bodyPr>
          <a:lstStyle/>
          <a:p>
            <a:r>
              <a:rPr lang="ru-RU" sz="2000" dirty="0" smtClean="0">
                <a:latin typeface="Zubilo BlackCTT" pitchFamily="82" charset="0"/>
              </a:rPr>
              <a:t>Форма проекта</a:t>
            </a:r>
            <a:endParaRPr lang="ru-RU" sz="2000" dirty="0">
              <a:latin typeface="Zubilo BlackCT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Zubilo BlackCTT" pitchFamily="82" charset="0"/>
              </a:rPr>
              <a:t>1. Фаза осмысления содержания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Zubilo BlackCTT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86454"/>
            <a:ext cx="8229600" cy="900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Zubilo BlackCTT" pitchFamily="82" charset="0"/>
              </a:rPr>
              <a:t>2. Переход к фазе рефлексии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Zubilo BlackCT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Zubilo BlackCTT" pitchFamily="82" charset="0"/>
              </a:rPr>
              <a:t>Защита проектов</a:t>
            </a:r>
            <a:br>
              <a:rPr lang="ru-RU" dirty="0" smtClean="0">
                <a:latin typeface="Zubilo BlackCTT" pitchFamily="82" charset="0"/>
              </a:rPr>
            </a:br>
            <a:r>
              <a:rPr lang="ru-RU" dirty="0" smtClean="0">
                <a:latin typeface="Zubilo BlackCTT" pitchFamily="82" charset="0"/>
              </a:rPr>
              <a:t>Использование ИКТ</a:t>
            </a:r>
            <a:endParaRPr lang="ru-RU" dirty="0">
              <a:latin typeface="Zubilo BlackCTT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86808" cy="5429288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lvl="0"/>
            <a:r>
              <a:rPr lang="ru-RU" u="sng" dirty="0" smtClean="0">
                <a:latin typeface="Arial Black" pitchFamily="34" charset="0"/>
              </a:rPr>
              <a:t>зрительный (иллюстративный) ряд</a:t>
            </a:r>
            <a:r>
              <a:rPr lang="ru-RU" dirty="0" smtClean="0">
                <a:latin typeface="Arial Black" pitchFamily="34" charset="0"/>
              </a:rPr>
              <a:t>: </a:t>
            </a:r>
          </a:p>
          <a:p>
            <a:pPr lvl="0">
              <a:buNone/>
            </a:pPr>
            <a:r>
              <a:rPr lang="ru-RU" dirty="0" smtClean="0">
                <a:latin typeface="Arial Black" pitchFamily="34" charset="0"/>
              </a:rPr>
              <a:t>памятники архитектуры, скульптурные</a:t>
            </a:r>
          </a:p>
          <a:p>
            <a:pPr lvl="0">
              <a:buNone/>
            </a:pPr>
            <a:r>
              <a:rPr lang="ru-RU" dirty="0" smtClean="0">
                <a:latin typeface="Arial Black" pitchFamily="34" charset="0"/>
              </a:rPr>
              <a:t>изображения, портреты, репродукции</a:t>
            </a:r>
          </a:p>
          <a:p>
            <a:pPr lvl="0">
              <a:buNone/>
            </a:pPr>
            <a:r>
              <a:rPr lang="ru-RU" dirty="0" smtClean="0">
                <a:latin typeface="Arial Black" pitchFamily="34" charset="0"/>
              </a:rPr>
              <a:t>картин  </a:t>
            </a:r>
          </a:p>
          <a:p>
            <a:pPr lvl="0"/>
            <a:r>
              <a:rPr lang="ru-RU" u="sng" dirty="0" smtClean="0">
                <a:latin typeface="Arial Black" pitchFamily="34" charset="0"/>
              </a:rPr>
              <a:t>звуковой (музыкальный) ряд</a:t>
            </a:r>
            <a:r>
              <a:rPr lang="ru-RU" dirty="0" smtClean="0">
                <a:latin typeface="Arial Black" pitchFamily="34" charset="0"/>
              </a:rPr>
              <a:t>: </a:t>
            </a:r>
          </a:p>
          <a:p>
            <a:pPr lvl="0">
              <a:buNone/>
            </a:pPr>
            <a:r>
              <a:rPr lang="ru-RU" dirty="0" smtClean="0">
                <a:latin typeface="Arial Black" pitchFamily="34" charset="0"/>
              </a:rPr>
              <a:t>вальсы А. С. </a:t>
            </a:r>
            <a:r>
              <a:rPr lang="ru-RU" dirty="0" err="1" smtClean="0">
                <a:latin typeface="Arial Black" pitchFamily="34" charset="0"/>
              </a:rPr>
              <a:t>Грибоедова</a:t>
            </a:r>
            <a:r>
              <a:rPr lang="ru-RU" dirty="0" smtClean="0">
                <a:latin typeface="Arial Black" pitchFamily="34" charset="0"/>
              </a:rPr>
              <a:t>, </a:t>
            </a:r>
          </a:p>
          <a:p>
            <a:pPr lvl="0">
              <a:buNone/>
            </a:pPr>
            <a:r>
              <a:rPr lang="ru-RU" dirty="0" smtClean="0">
                <a:latin typeface="Arial Black" pitchFamily="34" charset="0"/>
              </a:rPr>
              <a:t>романс на стихи </a:t>
            </a:r>
            <a:r>
              <a:rPr lang="ru-RU" dirty="0" err="1" smtClean="0">
                <a:latin typeface="Arial Black" pitchFamily="34" charset="0"/>
              </a:rPr>
              <a:t>А.Дельвига</a:t>
            </a:r>
            <a:r>
              <a:rPr lang="ru-RU" dirty="0" smtClean="0">
                <a:latin typeface="Arial Black" pitchFamily="34" charset="0"/>
              </a:rPr>
              <a:t> «Соловей», </a:t>
            </a:r>
          </a:p>
          <a:p>
            <a:pPr lvl="0">
              <a:buNone/>
            </a:pPr>
            <a:r>
              <a:rPr lang="ru-RU" dirty="0" smtClean="0">
                <a:latin typeface="Arial Black" pitchFamily="34" charset="0"/>
              </a:rPr>
              <a:t>романсы на стихи А.С.Пушкина, </a:t>
            </a:r>
          </a:p>
          <a:p>
            <a:pPr lvl="0">
              <a:buNone/>
            </a:pPr>
            <a:r>
              <a:rPr lang="ru-RU" dirty="0" smtClean="0">
                <a:latin typeface="Arial Black" pitchFamily="34" charset="0"/>
              </a:rPr>
              <a:t>в том числе и современные</a:t>
            </a:r>
          </a:p>
          <a:p>
            <a:r>
              <a:rPr lang="ru-RU" dirty="0" smtClean="0">
                <a:latin typeface="Arial Black" pitchFamily="34" charset="0"/>
              </a:rPr>
              <a:t>Звучат и </a:t>
            </a:r>
            <a:r>
              <a:rPr lang="ru-RU" u="sng" dirty="0" smtClean="0">
                <a:latin typeface="Arial Black" pitchFamily="34" charset="0"/>
              </a:rPr>
              <a:t>стихотворения А.С.Пушкина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с элементами культурологического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Анализа</a:t>
            </a:r>
          </a:p>
          <a:p>
            <a:r>
              <a:rPr lang="ru-RU" dirty="0" smtClean="0">
                <a:latin typeface="Arial Black" pitchFamily="34" charset="0"/>
              </a:rPr>
              <a:t>Формат фильма </a:t>
            </a:r>
          </a:p>
          <a:p>
            <a:endParaRPr lang="ru-RU" dirty="0"/>
          </a:p>
        </p:txBody>
      </p:sp>
      <p:pic>
        <p:nvPicPr>
          <p:cNvPr id="4" name="Griboed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329</Words>
  <Application>Microsoft Office PowerPoint</Application>
  <PresentationFormat>Экран (4:3)</PresentationFormat>
  <Paragraphs>107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Проектная деятельность  на уроке литературы   при изучении историко-литературного материала </vt:lpstr>
      <vt:lpstr>Цели использования ИКТ</vt:lpstr>
      <vt:lpstr>Интегративный культурологический комментарий с использованием ИКТ</vt:lpstr>
      <vt:lpstr>Культурологический комментарий</vt:lpstr>
      <vt:lpstr>Первая группа</vt:lpstr>
      <vt:lpstr>Вторая группа</vt:lpstr>
      <vt:lpstr>Темы проекта</vt:lpstr>
      <vt:lpstr>1. Фаза осмысления содержания</vt:lpstr>
      <vt:lpstr>Защита проектов Использование ИКТ</vt:lpstr>
      <vt:lpstr>Слайд 10</vt:lpstr>
      <vt:lpstr>Функции рефлексии: </vt:lpstr>
      <vt:lpstr> Активный диалог ученика с текстом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Кожина И.А.</dc:creator>
  <cp:lastModifiedBy>Neo</cp:lastModifiedBy>
  <cp:revision>47</cp:revision>
  <dcterms:created xsi:type="dcterms:W3CDTF">2011-02-06T11:10:36Z</dcterms:created>
  <dcterms:modified xsi:type="dcterms:W3CDTF">2012-03-18T20:26:03Z</dcterms:modified>
</cp:coreProperties>
</file>