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61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AB50-8515-4D26-91E5-DE2BB7EB8E9D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CB242-AFBE-4D3F-BF4C-4D023F3C6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B242-AFBE-4D3F-BF4C-4D023F3C69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B242-AFBE-4D3F-BF4C-4D023F3C698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B242-AFBE-4D3F-BF4C-4D023F3C698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533400"/>
            <a:ext cx="6492556" cy="2868168"/>
          </a:xfrm>
        </p:spPr>
        <p:txBody>
          <a:bodyPr numCol="1">
            <a:normAutofit/>
          </a:bodyPr>
          <a:lstStyle/>
          <a:p>
            <a:pPr algn="ctr"/>
            <a:r>
              <a:rPr lang="ru-RU" dirty="0" smtClean="0"/>
              <a:t>Литературная игра для девятиклассников.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Брейн</a:t>
            </a:r>
            <a:r>
              <a:rPr lang="ru-RU" dirty="0" smtClean="0"/>
              <a:t> – ринг по роману А.С. Пушкина «Евгений Онегин»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5157192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Горбова Л.В., учитель русского языка и </a:t>
            </a:r>
          </a:p>
          <a:p>
            <a:r>
              <a:rPr lang="ru-RU" dirty="0" smtClean="0"/>
              <a:t>литературы, МБОУ Максатихинская средняя </a:t>
            </a:r>
          </a:p>
          <a:p>
            <a:r>
              <a:rPr lang="ru-RU" dirty="0" smtClean="0"/>
              <a:t>общеобразовательная школа №1, пос. Максатиха. Тверской области.</a:t>
            </a:r>
          </a:p>
          <a:p>
            <a:endParaRPr lang="ru-RU" dirty="0"/>
          </a:p>
        </p:txBody>
      </p:sp>
      <p:pic>
        <p:nvPicPr>
          <p:cNvPr id="6" name="Рисунок 5" descr="i[9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212976"/>
            <a:ext cx="2016224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33400"/>
            <a:ext cx="7140628" cy="519336"/>
          </a:xfrm>
        </p:spPr>
        <p:txBody>
          <a:bodyPr/>
          <a:lstStyle/>
          <a:p>
            <a:pPr algn="ctr"/>
            <a:r>
              <a:rPr lang="ru-RU" dirty="0" smtClean="0"/>
              <a:t>3 </a:t>
            </a:r>
            <a:r>
              <a:rPr lang="ru-RU" dirty="0" err="1" smtClean="0"/>
              <a:t>брейн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217700" cy="5112568"/>
          </a:xfrm>
        </p:spPr>
        <p:txBody>
          <a:bodyPr>
            <a:normAutofit fontScale="70000" lnSpcReduction="20000"/>
          </a:bodyPr>
          <a:lstStyle/>
          <a:p>
            <a:pPr marL="457200" indent="-457200" algn="l"/>
            <a:r>
              <a:rPr lang="ru-RU" dirty="0" smtClean="0"/>
              <a:t>1. Кто и что:</a:t>
            </a:r>
          </a:p>
          <a:p>
            <a:pPr marL="457200" indent="-457200" algn="ctr"/>
            <a:r>
              <a:rPr lang="ru-RU" dirty="0" smtClean="0"/>
              <a:t>Изображен довольно верно</a:t>
            </a:r>
          </a:p>
          <a:p>
            <a:pPr marL="457200" indent="-457200" algn="ctr"/>
            <a:r>
              <a:rPr lang="ru-RU" dirty="0" smtClean="0"/>
              <a:t>С его безнравственной душой,</a:t>
            </a:r>
          </a:p>
          <a:p>
            <a:pPr marL="457200" indent="-457200" algn="ctr"/>
            <a:r>
              <a:rPr lang="ru-RU" dirty="0" smtClean="0"/>
              <a:t>Себялюбивой и сухой,</a:t>
            </a:r>
          </a:p>
          <a:p>
            <a:pPr marL="457200" indent="-457200" algn="ctr"/>
            <a:r>
              <a:rPr lang="ru-RU" dirty="0" smtClean="0"/>
              <a:t>Мечтанью преданный безмерно,</a:t>
            </a:r>
          </a:p>
          <a:p>
            <a:pPr marL="457200" indent="-457200" algn="ctr"/>
            <a:r>
              <a:rPr lang="ru-RU" dirty="0" smtClean="0"/>
              <a:t>С его озлобленным умом,</a:t>
            </a:r>
          </a:p>
          <a:p>
            <a:pPr marL="457200" indent="-457200" algn="ctr"/>
            <a:r>
              <a:rPr lang="ru-RU" dirty="0" smtClean="0"/>
              <a:t>Кипящим в действии пустом.</a:t>
            </a:r>
          </a:p>
          <a:p>
            <a:pPr marL="457200" indent="-457200" algn="l"/>
            <a:r>
              <a:rPr lang="ru-RU" dirty="0" smtClean="0"/>
              <a:t>Ответ: «век и современный человек»</a:t>
            </a:r>
          </a:p>
          <a:p>
            <a:pPr marL="457200" indent="-457200" algn="l"/>
            <a:r>
              <a:rPr lang="ru-RU" dirty="0" smtClean="0"/>
              <a:t>2. Ответьте на вопросы:</a:t>
            </a:r>
          </a:p>
          <a:p>
            <a:pPr marL="457200" indent="-457200" algn="l"/>
            <a:r>
              <a:rPr lang="ru-RU" dirty="0" smtClean="0"/>
              <a:t>	Кого ж любить? Кому же верить?</a:t>
            </a:r>
          </a:p>
          <a:p>
            <a:pPr marL="457200" indent="-457200" algn="l"/>
            <a:r>
              <a:rPr lang="ru-RU" dirty="0" smtClean="0"/>
              <a:t>	Кто  не изменит нам один?</a:t>
            </a:r>
          </a:p>
          <a:p>
            <a:pPr marL="457200" indent="-457200" algn="l"/>
            <a:r>
              <a:rPr lang="ru-RU" dirty="0" smtClean="0"/>
              <a:t>	Кто все дела, все речи мерит</a:t>
            </a:r>
          </a:p>
          <a:p>
            <a:pPr marL="457200" indent="-457200" algn="l"/>
            <a:r>
              <a:rPr lang="ru-RU" dirty="0" smtClean="0"/>
              <a:t>	Услужливо на наш аршин?</a:t>
            </a:r>
          </a:p>
          <a:p>
            <a:pPr marL="457200" indent="-457200" algn="l"/>
            <a:r>
              <a:rPr lang="ru-RU" dirty="0" smtClean="0"/>
              <a:t>	Кто  клеветы на нас не</a:t>
            </a:r>
            <a:r>
              <a:rPr lang="en-US" dirty="0" smtClean="0"/>
              <a:t> </a:t>
            </a:r>
            <a:r>
              <a:rPr lang="ru-RU" dirty="0" smtClean="0"/>
              <a:t>сеет.</a:t>
            </a:r>
          </a:p>
          <a:p>
            <a:pPr marL="457200" indent="-457200" algn="l"/>
            <a:r>
              <a:rPr lang="ru-RU" dirty="0" smtClean="0"/>
              <a:t>Ответ: </a:t>
            </a:r>
          </a:p>
          <a:p>
            <a:pPr marL="457200" indent="-457200" algn="l"/>
            <a:r>
              <a:rPr lang="ru-RU" dirty="0" smtClean="0"/>
              <a:t>Любите самого себя,</a:t>
            </a:r>
          </a:p>
          <a:p>
            <a:pPr marL="457200" indent="-457200" algn="l"/>
            <a:r>
              <a:rPr lang="ru-RU" dirty="0" smtClean="0"/>
              <a:t>Достопочтенный мой приятель!</a:t>
            </a:r>
          </a:p>
          <a:p>
            <a:pPr marL="457200" indent="-457200" algn="l"/>
            <a:endParaRPr lang="ru-RU" dirty="0" smtClean="0"/>
          </a:p>
          <a:p>
            <a:pPr marL="457200" indent="-457200" algn="l"/>
            <a:r>
              <a:rPr lang="ru-RU" dirty="0" smtClean="0"/>
              <a:t> </a:t>
            </a:r>
          </a:p>
          <a:p>
            <a:pPr marL="457200" indent="-457200" algn="l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217700" cy="5904656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3. Татьяну везут в Москву на ярмарку невест. Женихи, сватавшиеся к Татьяне в деревне, получили отказ. А кто же к ней сватался?</a:t>
            </a:r>
          </a:p>
          <a:p>
            <a:pPr algn="l"/>
            <a:r>
              <a:rPr lang="ru-RU" dirty="0" smtClean="0"/>
              <a:t>Ответ:</a:t>
            </a:r>
          </a:p>
          <a:p>
            <a:pPr algn="ctr"/>
            <a:r>
              <a:rPr lang="ru-RU" dirty="0" smtClean="0"/>
              <a:t>Буянов сватался – отказ.</a:t>
            </a:r>
          </a:p>
          <a:p>
            <a:pPr algn="ctr"/>
            <a:r>
              <a:rPr lang="ru-RU" dirty="0" smtClean="0"/>
              <a:t>Ивану Петушкову – тоже.</a:t>
            </a:r>
          </a:p>
          <a:p>
            <a:pPr algn="ctr"/>
            <a:r>
              <a:rPr lang="ru-RU" dirty="0" smtClean="0"/>
              <a:t>Гусар </a:t>
            </a:r>
            <a:r>
              <a:rPr lang="ru-RU" dirty="0" err="1" smtClean="0"/>
              <a:t>Пыхтин</a:t>
            </a:r>
            <a:r>
              <a:rPr lang="ru-RU" dirty="0" smtClean="0"/>
              <a:t> гостил у нас;</a:t>
            </a:r>
          </a:p>
          <a:p>
            <a:pPr algn="ctr"/>
            <a:r>
              <a:rPr lang="ru-RU" dirty="0" smtClean="0"/>
              <a:t>Уж как он Танею прельщался,</a:t>
            </a:r>
          </a:p>
          <a:p>
            <a:pPr algn="ctr"/>
            <a:r>
              <a:rPr lang="ru-RU" dirty="0" smtClean="0"/>
              <a:t>Как мелким бесом рассыпался!</a:t>
            </a:r>
          </a:p>
          <a:p>
            <a:pPr algn="ctr"/>
            <a:r>
              <a:rPr lang="ru-RU" dirty="0" smtClean="0"/>
              <a:t>Я думала пойдет авось;</a:t>
            </a:r>
          </a:p>
          <a:p>
            <a:pPr algn="ctr"/>
            <a:r>
              <a:rPr lang="ru-RU" dirty="0" smtClean="0"/>
              <a:t>Куда! И снова дело врозь…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289708" cy="597666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4. Чьими именами поклонялась « прямо </a:t>
            </a:r>
            <a:r>
              <a:rPr lang="ru-RU" dirty="0" err="1" smtClean="0"/>
              <a:t>геттингенская</a:t>
            </a:r>
            <a:r>
              <a:rPr lang="ru-RU" dirty="0" smtClean="0"/>
              <a:t>» душа Ленского? Кому он поклонялся?</a:t>
            </a:r>
          </a:p>
          <a:p>
            <a:pPr algn="l"/>
            <a:r>
              <a:rPr lang="ru-RU" dirty="0" smtClean="0"/>
              <a:t>Ответ:</a:t>
            </a:r>
          </a:p>
          <a:p>
            <a:pPr algn="ctr"/>
            <a:r>
              <a:rPr lang="ru-RU" dirty="0" smtClean="0"/>
              <a:t>Поклонник Канта и поэт…</a:t>
            </a:r>
          </a:p>
          <a:p>
            <a:pPr algn="ctr"/>
            <a:r>
              <a:rPr lang="ru-RU" dirty="0" smtClean="0"/>
              <a:t>Под небом Шиллера и Гете</a:t>
            </a:r>
          </a:p>
          <a:p>
            <a:pPr algn="ctr"/>
            <a:r>
              <a:rPr lang="ru-RU" dirty="0" smtClean="0"/>
              <a:t>Их поэтическим огнем</a:t>
            </a:r>
          </a:p>
          <a:p>
            <a:pPr algn="ctr"/>
            <a:r>
              <a:rPr lang="ru-RU" dirty="0" smtClean="0"/>
              <a:t>Душа воспламенялась в нем.</a:t>
            </a:r>
          </a:p>
          <a:p>
            <a:pPr algn="l"/>
            <a:r>
              <a:rPr lang="ru-RU" dirty="0" smtClean="0"/>
              <a:t>5. Как звали ключницу Онегина? </a:t>
            </a:r>
          </a:p>
          <a:p>
            <a:pPr algn="l"/>
            <a:r>
              <a:rPr lang="ru-RU" dirty="0" smtClean="0"/>
              <a:t>Анисья.</a:t>
            </a:r>
          </a:p>
          <a:p>
            <a:pPr algn="l"/>
            <a:r>
              <a:rPr lang="ru-RU" dirty="0" smtClean="0"/>
              <a:t>6. Во время гаданья Татьяна повстречала прохожего. Как его звали?</a:t>
            </a:r>
          </a:p>
          <a:p>
            <a:pPr algn="l"/>
            <a:r>
              <a:rPr lang="ru-RU" dirty="0" err="1" smtClean="0"/>
              <a:t>Агафон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7. О ком:</a:t>
            </a:r>
          </a:p>
          <a:p>
            <a:pPr>
              <a:buNone/>
            </a:pPr>
            <a:r>
              <a:rPr lang="ru-RU" dirty="0" smtClean="0"/>
              <a:t>		Но в них не видно перемены;</a:t>
            </a:r>
          </a:p>
          <a:p>
            <a:pPr>
              <a:buNone/>
            </a:pPr>
            <a:r>
              <a:rPr lang="ru-RU" dirty="0" smtClean="0"/>
              <a:t>		Все в них на  старый образ…</a:t>
            </a:r>
          </a:p>
          <a:p>
            <a:pPr>
              <a:buNone/>
            </a:pPr>
            <a:r>
              <a:rPr lang="ru-RU" dirty="0" smtClean="0"/>
              <a:t>		… Не вспыхнет мысли в целы сутки?</a:t>
            </a:r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О московском дворянстве.</a:t>
            </a:r>
          </a:p>
          <a:p>
            <a:pPr>
              <a:buNone/>
            </a:pPr>
            <a:r>
              <a:rPr lang="ru-RU" dirty="0" smtClean="0"/>
              <a:t>8. Кто он? Откуда?</a:t>
            </a:r>
          </a:p>
          <a:p>
            <a:pPr>
              <a:buNone/>
            </a:pPr>
            <a:r>
              <a:rPr lang="ru-RU" dirty="0" smtClean="0"/>
              <a:t>		возвратился и попал,</a:t>
            </a:r>
          </a:p>
          <a:p>
            <a:pPr>
              <a:buNone/>
            </a:pPr>
            <a:r>
              <a:rPr lang="ru-RU" dirty="0" smtClean="0"/>
              <a:t>		Как Чацкий, с корабля на бал.</a:t>
            </a:r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 Онегин, из путешествия.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9. Продолжите:</a:t>
            </a:r>
          </a:p>
          <a:p>
            <a:pPr>
              <a:buNone/>
            </a:pPr>
            <a:r>
              <a:rPr lang="ru-RU" dirty="0" smtClean="0"/>
              <a:t>Но грустно думать, что напрасно…</a:t>
            </a:r>
          </a:p>
          <a:p>
            <a:pPr>
              <a:buNone/>
            </a:pPr>
            <a:r>
              <a:rPr lang="ru-RU" dirty="0" smtClean="0"/>
              <a:t>Ответ: </a:t>
            </a:r>
          </a:p>
          <a:p>
            <a:pPr>
              <a:buNone/>
            </a:pPr>
            <a:r>
              <a:rPr lang="ru-RU" dirty="0" smtClean="0"/>
              <a:t>Была нам молодость дана.</a:t>
            </a:r>
          </a:p>
          <a:p>
            <a:pPr>
              <a:buNone/>
            </a:pPr>
            <a:r>
              <a:rPr lang="ru-RU" dirty="0" smtClean="0"/>
              <a:t>10. О ком строки:</a:t>
            </a:r>
          </a:p>
          <a:p>
            <a:pPr>
              <a:buNone/>
            </a:pPr>
            <a:r>
              <a:rPr lang="ru-RU" dirty="0" smtClean="0"/>
              <a:t>		Люблю я час</a:t>
            </a:r>
          </a:p>
          <a:p>
            <a:pPr>
              <a:buNone/>
            </a:pPr>
            <a:r>
              <a:rPr lang="ru-RU" dirty="0" smtClean="0"/>
              <a:t>		Определять обедом, чаем</a:t>
            </a:r>
          </a:p>
          <a:p>
            <a:pPr>
              <a:buNone/>
            </a:pPr>
            <a:r>
              <a:rPr lang="ru-RU" dirty="0" smtClean="0"/>
              <a:t>		И ужином…</a:t>
            </a:r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Автор.</a:t>
            </a:r>
          </a:p>
          <a:p>
            <a:pPr>
              <a:buNone/>
            </a:pPr>
            <a:r>
              <a:rPr lang="ru-RU" dirty="0" smtClean="0"/>
              <a:t>11. О чем речь:</a:t>
            </a:r>
          </a:p>
          <a:p>
            <a:pPr>
              <a:buNone/>
            </a:pPr>
            <a:r>
              <a:rPr lang="ru-RU" dirty="0" smtClean="0"/>
              <a:t>		Да Ольга слово уж дала</a:t>
            </a:r>
          </a:p>
          <a:p>
            <a:pPr>
              <a:buNone/>
            </a:pPr>
            <a:r>
              <a:rPr lang="ru-RU" dirty="0" smtClean="0"/>
              <a:t>		Онегину. О боже, боже!</a:t>
            </a:r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Ольга  пообещала Онегину танец.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145692" cy="4380464"/>
          </a:xfrm>
        </p:spPr>
        <p:txBody>
          <a:bodyPr/>
          <a:lstStyle/>
          <a:p>
            <a:pPr algn="l"/>
            <a:r>
              <a:rPr lang="ru-RU" dirty="0" smtClean="0"/>
              <a:t>12. О чьей судьбе речь</a:t>
            </a:r>
            <a:r>
              <a:rPr lang="ru-RU" dirty="0" smtClean="0"/>
              <a:t>:</a:t>
            </a:r>
            <a:endParaRPr lang="en-US" dirty="0" smtClean="0"/>
          </a:p>
          <a:p>
            <a:pPr algn="l"/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ru-RU" dirty="0" smtClean="0"/>
              <a:t>Пистолетов пара,</a:t>
            </a:r>
          </a:p>
          <a:p>
            <a:pPr algn="l"/>
            <a:r>
              <a:rPr lang="ru-RU" dirty="0" smtClean="0"/>
              <a:t>	</a:t>
            </a:r>
            <a:r>
              <a:rPr lang="ru-RU" dirty="0" smtClean="0"/>
              <a:t>	Две пули – больше ничего –</a:t>
            </a:r>
          </a:p>
          <a:p>
            <a:pPr algn="l"/>
            <a:r>
              <a:rPr lang="ru-RU" dirty="0" smtClean="0"/>
              <a:t>	</a:t>
            </a:r>
            <a:r>
              <a:rPr lang="ru-RU" dirty="0" smtClean="0"/>
              <a:t>	Вдруг разрешат судьбу его.</a:t>
            </a:r>
          </a:p>
          <a:p>
            <a:pPr algn="l"/>
            <a:r>
              <a:rPr lang="ru-RU" dirty="0" smtClean="0"/>
              <a:t>Ответ: о судьбе Ленского.</a:t>
            </a:r>
          </a:p>
          <a:p>
            <a:pPr algn="l"/>
            <a:r>
              <a:rPr lang="ru-RU" dirty="0" smtClean="0"/>
              <a:t>13. О какой победе идет речь:</a:t>
            </a:r>
          </a:p>
          <a:p>
            <a:pPr algn="l"/>
            <a:r>
              <a:rPr lang="ru-RU" dirty="0" smtClean="0"/>
              <a:t>	</a:t>
            </a:r>
            <a:r>
              <a:rPr lang="ru-RU" dirty="0" smtClean="0"/>
              <a:t>	Но здесь с победою поздравим</a:t>
            </a:r>
          </a:p>
          <a:p>
            <a:pPr algn="l"/>
            <a:r>
              <a:rPr lang="ru-RU" dirty="0" smtClean="0"/>
              <a:t>	</a:t>
            </a:r>
            <a:r>
              <a:rPr lang="ru-RU" dirty="0" smtClean="0"/>
              <a:t>	Татьяну милую мою…</a:t>
            </a:r>
          </a:p>
          <a:p>
            <a:pPr algn="l"/>
            <a:r>
              <a:rPr lang="ru-RU" dirty="0" smtClean="0"/>
              <a:t>Ответ: к ней сватается генерал.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Привлечь внимание старшеклассников к лучшему творению классической литературы;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Сосредоточить внимание учащихся на содержании произведения</a:t>
            </a:r>
            <a:endParaRPr lang="ru-RU" dirty="0"/>
          </a:p>
        </p:txBody>
      </p:sp>
      <p:pic>
        <p:nvPicPr>
          <p:cNvPr id="6" name="Рисунок 5" descr="i[8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293096"/>
            <a:ext cx="3672408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527448"/>
          </a:xfrm>
        </p:spPr>
        <p:txBody>
          <a:bodyPr/>
          <a:lstStyle/>
          <a:p>
            <a:r>
              <a:rPr lang="ru-RU" dirty="0" smtClean="0"/>
              <a:t>Правила  игры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924944"/>
            <a:ext cx="5114778" cy="20162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Данная разработка игры </a:t>
            </a:r>
            <a:r>
              <a:rPr lang="ru-RU" dirty="0" err="1" smtClean="0"/>
              <a:t>предпологает</a:t>
            </a:r>
            <a:r>
              <a:rPr lang="ru-RU" dirty="0" smtClean="0"/>
              <a:t> участие в ней 4х команд. По результатам предварительной жеребьевки в 1ом </a:t>
            </a:r>
            <a:r>
              <a:rPr lang="ru-RU" dirty="0" err="1" smtClean="0"/>
              <a:t>брейне</a:t>
            </a:r>
            <a:r>
              <a:rPr lang="ru-RU" dirty="0" smtClean="0"/>
              <a:t> участвуют 2 команды, игра продолжается до 3х очков; во 2ом </a:t>
            </a:r>
            <a:r>
              <a:rPr lang="ru-RU" dirty="0" err="1" smtClean="0"/>
              <a:t>брейне</a:t>
            </a:r>
            <a:r>
              <a:rPr lang="ru-RU" dirty="0" smtClean="0"/>
              <a:t> участвуют другие 2 команды, игра – до 3х очков; в 3ем </a:t>
            </a:r>
            <a:r>
              <a:rPr lang="ru-RU" dirty="0" err="1" smtClean="0"/>
              <a:t>брейне</a:t>
            </a:r>
            <a:r>
              <a:rPr lang="ru-RU" dirty="0" smtClean="0"/>
              <a:t> участвуют команды – победительницы 1ого и 2ого </a:t>
            </a:r>
            <a:r>
              <a:rPr lang="ru-RU" dirty="0" err="1" smtClean="0"/>
              <a:t>брейнов</a:t>
            </a:r>
            <a:r>
              <a:rPr lang="ru-RU" dirty="0" smtClean="0"/>
              <a:t>, игра – до 6 очков.</a:t>
            </a:r>
            <a:endParaRPr lang="ru-RU" dirty="0"/>
          </a:p>
        </p:txBody>
      </p:sp>
      <p:pic>
        <p:nvPicPr>
          <p:cNvPr id="9218" name="Picture 2" descr="http://im4-tub-ru.yandex.net/i?id=178346721-4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180020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</a:t>
            </a:r>
            <a:r>
              <a:rPr lang="ru-RU" dirty="0" err="1" smtClean="0"/>
              <a:t>брейн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Вопросы:</a:t>
            </a:r>
          </a:p>
          <a:p>
            <a:pPr marL="514350" indent="-514350">
              <a:buNone/>
            </a:pPr>
            <a:r>
              <a:rPr lang="ru-RU" dirty="0" smtClean="0"/>
              <a:t>1. Продолжите: </a:t>
            </a:r>
          </a:p>
          <a:p>
            <a:pPr marL="514350" indent="-514350">
              <a:buNone/>
            </a:pPr>
            <a:r>
              <a:rPr lang="ru-RU" dirty="0" smtClean="0"/>
              <a:t>Онегин, добрый мой приятель…</a:t>
            </a:r>
          </a:p>
          <a:p>
            <a:pPr marL="514350" indent="-514350">
              <a:buNone/>
            </a:pPr>
            <a:r>
              <a:rPr lang="ru-RU" dirty="0" smtClean="0"/>
              <a:t>Родился на брегах Невы.</a:t>
            </a:r>
          </a:p>
          <a:p>
            <a:pPr marL="514350" indent="-514350">
              <a:buNone/>
            </a:pPr>
            <a:r>
              <a:rPr lang="ru-RU" dirty="0" smtClean="0"/>
              <a:t>2. Продолжите:</a:t>
            </a:r>
          </a:p>
          <a:p>
            <a:pPr marL="514350" indent="-514350">
              <a:buNone/>
            </a:pPr>
            <a:r>
              <a:rPr lang="ru-RU" dirty="0" smtClean="0"/>
              <a:t>Судьба Евгения хранила…</a:t>
            </a:r>
          </a:p>
          <a:p>
            <a:pPr marL="514350" indent="-514350">
              <a:buNone/>
            </a:pPr>
            <a:r>
              <a:rPr lang="ru-RU" dirty="0" smtClean="0"/>
              <a:t>Сперва мадам за ним ходила.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33400"/>
            <a:ext cx="7284644" cy="217552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3</a:t>
            </a:r>
            <a:r>
              <a:rPr lang="ru-RU" sz="2800" dirty="0" smtClean="0"/>
              <a:t>.Обратимся к быту  великосветского и мелко поместного дворянства. Когда поэт  описывает время препровождение  Онегина, он говорит: 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145692" cy="3384376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Уж темно: в санки он садится</a:t>
            </a:r>
          </a:p>
          <a:p>
            <a:pPr algn="ctr"/>
            <a:r>
              <a:rPr lang="ru-RU" sz="1400" dirty="0" smtClean="0"/>
              <a:t>«Пади, пади!»- раздался крик;</a:t>
            </a:r>
          </a:p>
          <a:p>
            <a:pPr algn="ctr"/>
            <a:r>
              <a:rPr lang="ru-RU" sz="1400" dirty="0" smtClean="0"/>
              <a:t>Морозной пылью серебрится</a:t>
            </a:r>
          </a:p>
          <a:p>
            <a:pPr algn="ctr"/>
            <a:r>
              <a:rPr lang="ru-RU" sz="1400" dirty="0" smtClean="0"/>
              <a:t>Его  бобровый воротник.</a:t>
            </a:r>
          </a:p>
          <a:p>
            <a:pPr algn="ctr"/>
            <a:r>
              <a:rPr lang="en-US" sz="1400" dirty="0" smtClean="0"/>
              <a:t>K Talon</a:t>
            </a:r>
            <a:r>
              <a:rPr lang="ru-RU" sz="1400" dirty="0" smtClean="0"/>
              <a:t>  помчался: он уверен,</a:t>
            </a:r>
          </a:p>
          <a:p>
            <a:pPr algn="ctr"/>
            <a:r>
              <a:rPr lang="ru-RU" sz="1400" dirty="0" smtClean="0"/>
              <a:t>Что там уж ждет его Каверин…</a:t>
            </a:r>
          </a:p>
          <a:p>
            <a:pPr algn="l"/>
            <a:r>
              <a:rPr lang="ru-RU" sz="1400" dirty="0" smtClean="0"/>
              <a:t> Вопрос: Чем потчевали гурманов в ресторации у Талона?</a:t>
            </a:r>
          </a:p>
          <a:p>
            <a:pPr algn="l"/>
            <a:r>
              <a:rPr lang="ru-RU" sz="1400" dirty="0" smtClean="0"/>
              <a:t>Ответ: «Вино к</a:t>
            </a:r>
            <a:r>
              <a:rPr lang="en-US" sz="1400" dirty="0" smtClean="0"/>
              <a:t>o</a:t>
            </a:r>
            <a:r>
              <a:rPr lang="ru-RU" sz="1400" dirty="0" smtClean="0"/>
              <a:t>меты», «</a:t>
            </a:r>
            <a:r>
              <a:rPr lang="en-US" sz="1400" dirty="0" smtClean="0"/>
              <a:t>roast</a:t>
            </a:r>
            <a:r>
              <a:rPr lang="ru-RU" sz="1400" dirty="0" smtClean="0"/>
              <a:t> -  </a:t>
            </a:r>
            <a:r>
              <a:rPr lang="en-US" sz="1400" dirty="0" smtClean="0"/>
              <a:t>beef</a:t>
            </a:r>
            <a:r>
              <a:rPr lang="ru-RU" sz="1400" dirty="0" smtClean="0"/>
              <a:t>, окровавленный», трюфли, «Страсбурга пирог нетленный, лимбургский сыр»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274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Дополнительный вопрос:</a:t>
            </a:r>
            <a:br>
              <a:rPr lang="ru-RU" sz="2800" dirty="0" smtClean="0"/>
            </a:br>
            <a:r>
              <a:rPr lang="ru-RU" sz="2800" dirty="0" smtClean="0"/>
              <a:t>Что это за блюда?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Ответ: Вино кометы – вино сбора винограда 1811 года, когда в небе была видна большая комета. Ростбиф – особо приготовленное мясо, которое не дожаривалось до готовности и оставалось с кровью. Страсбурга пирог нетленный – паштет из гусиной печени, который производился в консервированном виде (нетленный), что было в то время модной новинкой (консервы были изображены во время наполеоновской войны). Лимбургский сыр – импортирующийся из большого города Лимбурга острый сыр, с сильным запахом. Он очень мягок и при разрезании растекается (живой) сыр: покрытый слоем «живой пыли», образуемой микробами.</a:t>
            </a:r>
            <a:endParaRPr lang="ru-RU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4. В каком саду  гулял Евгений?</a:t>
            </a:r>
          </a:p>
          <a:p>
            <a:pPr>
              <a:buNone/>
            </a:pPr>
            <a:r>
              <a:rPr lang="ru-RU" sz="2000" dirty="0" smtClean="0"/>
              <a:t>Ответ: В летнем.</a:t>
            </a:r>
          </a:p>
          <a:p>
            <a:pPr>
              <a:buNone/>
            </a:pPr>
            <a:r>
              <a:rPr lang="ru-RU" sz="2000" dirty="0" smtClean="0"/>
              <a:t>5. Кто из авторов, актрис, балетмейстеров блистал в старые годы в «волшебном краю», на сцене театра?</a:t>
            </a:r>
          </a:p>
          <a:p>
            <a:pPr>
              <a:buNone/>
            </a:pPr>
            <a:r>
              <a:rPr lang="ru-RU" sz="2000" dirty="0" smtClean="0"/>
              <a:t>Ответ: Драматурги: Фонвизин, Княжнин, Озеров, Катенин, Шаховской. </a:t>
            </a:r>
          </a:p>
          <a:p>
            <a:pPr>
              <a:buNone/>
            </a:pPr>
            <a:r>
              <a:rPr lang="ru-RU" sz="2000" dirty="0" smtClean="0"/>
              <a:t>Актрисы: Семенова, Истомина. Балетмейстер Дидло.</a:t>
            </a:r>
          </a:p>
          <a:p>
            <a:pPr>
              <a:buNone/>
            </a:pPr>
            <a:r>
              <a:rPr lang="ru-RU" sz="2000" dirty="0" smtClean="0"/>
              <a:t>6. Как звали няню Татьяны и ее жениха?</a:t>
            </a:r>
          </a:p>
          <a:p>
            <a:pPr>
              <a:buNone/>
            </a:pPr>
            <a:r>
              <a:rPr lang="ru-RU" sz="2000" dirty="0" smtClean="0"/>
              <a:t>Ответ: Филиппьевна, Ваня.</a:t>
            </a:r>
          </a:p>
          <a:p>
            <a:pPr>
              <a:buNone/>
            </a:pPr>
            <a:r>
              <a:rPr lang="ru-RU" sz="2000" dirty="0" smtClean="0"/>
              <a:t> Дополнительные вопросы:</a:t>
            </a:r>
          </a:p>
          <a:p>
            <a:pPr>
              <a:buNone/>
            </a:pPr>
            <a:r>
              <a:rPr lang="ru-RU" sz="2000" dirty="0" smtClean="0"/>
              <a:t>Продолжи: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Бывало, он еще в постели…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Они сошлись. Волна и пламень…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Он пел поблекший жизни цвет…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Уж небо осенью дышало…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33400"/>
            <a:ext cx="7644684" cy="735360"/>
          </a:xfrm>
        </p:spPr>
        <p:txBody>
          <a:bodyPr/>
          <a:lstStyle/>
          <a:p>
            <a:pPr algn="ctr"/>
            <a:r>
              <a:rPr lang="ru-RU" dirty="0" smtClean="0"/>
              <a:t>2 брэйн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001676" cy="4608512"/>
          </a:xfrm>
        </p:spPr>
        <p:txBody>
          <a:bodyPr>
            <a:normAutofit fontScale="77500" lnSpcReduction="20000"/>
          </a:bodyPr>
          <a:lstStyle/>
          <a:p>
            <a:pPr marL="457200" indent="-457200" algn="l"/>
            <a:r>
              <a:rPr lang="ru-RU" sz="1800" dirty="0" smtClean="0"/>
              <a:t>1. Продолжи:</a:t>
            </a:r>
          </a:p>
          <a:p>
            <a:pPr marL="457200" indent="-457200" algn="l"/>
            <a:r>
              <a:rPr lang="ru-RU" sz="1800" dirty="0" smtClean="0"/>
              <a:t>Татьяна, русская душою…</a:t>
            </a:r>
          </a:p>
          <a:p>
            <a:pPr marL="457200" indent="-457200" algn="l"/>
            <a:r>
              <a:rPr lang="ru-RU" sz="1800" dirty="0" smtClean="0"/>
              <a:t>Сама не зная почему…</a:t>
            </a:r>
          </a:p>
          <a:p>
            <a:pPr marL="457200" indent="-457200" algn="l"/>
            <a:r>
              <a:rPr lang="ru-RU" sz="1800" dirty="0" smtClean="0"/>
              <a:t>2. Продолжи:</a:t>
            </a:r>
          </a:p>
          <a:p>
            <a:pPr marL="457200" indent="-457200" algn="l"/>
            <a:r>
              <a:rPr lang="ru-RU" sz="1800" dirty="0" smtClean="0"/>
              <a:t>Татьяна верила преданьям…</a:t>
            </a:r>
          </a:p>
          <a:p>
            <a:pPr marL="457200" indent="-457200" algn="l"/>
            <a:r>
              <a:rPr lang="ru-RU" sz="1800" dirty="0" smtClean="0"/>
              <a:t>«Простонародной старины»</a:t>
            </a:r>
          </a:p>
          <a:p>
            <a:pPr marL="457200" indent="-457200" algn="l"/>
            <a:r>
              <a:rPr lang="ru-RU" sz="1800" dirty="0" smtClean="0"/>
              <a:t>3. Когда Онегин поселился в деревне, «сначала все к нему езжали», но вскоре «все дружбу прекратили с ним». Какие претензии предъявлял Онегину «общий глас»?</a:t>
            </a:r>
          </a:p>
          <a:p>
            <a:pPr marL="457200" indent="-457200" algn="l"/>
            <a:r>
              <a:rPr lang="ru-RU" sz="1800" dirty="0" smtClean="0"/>
              <a:t>Ответ:		Сосед наш неуч; сумасбродит;</a:t>
            </a:r>
          </a:p>
          <a:p>
            <a:pPr marL="457200" indent="-457200" algn="l"/>
            <a:r>
              <a:rPr lang="ru-RU" sz="1800" dirty="0" smtClean="0"/>
              <a:t>			Он фармазон; он пьет одно</a:t>
            </a:r>
          </a:p>
          <a:p>
            <a:pPr marL="457200" indent="-457200" algn="l"/>
            <a:r>
              <a:rPr lang="ru-RU" sz="1800" dirty="0" smtClean="0"/>
              <a:t>			Стаканом красное вино;</a:t>
            </a:r>
          </a:p>
          <a:p>
            <a:pPr marL="457200" indent="-457200" algn="l"/>
            <a:r>
              <a:rPr lang="ru-RU" sz="1800" dirty="0" smtClean="0"/>
              <a:t>			Он к дамам к ручке не подходит;</a:t>
            </a:r>
          </a:p>
          <a:p>
            <a:pPr marL="457200" indent="-457200" algn="l"/>
            <a:r>
              <a:rPr lang="ru-RU" sz="1800" dirty="0" smtClean="0"/>
              <a:t>			Все да </a:t>
            </a:r>
            <a:r>
              <a:rPr lang="ru-RU" sz="1800" dirty="0" err="1" smtClean="0"/>
              <a:t>да</a:t>
            </a:r>
            <a:r>
              <a:rPr lang="ru-RU" sz="1800" dirty="0" smtClean="0"/>
              <a:t> нет; не скажет да – с</a:t>
            </a:r>
          </a:p>
          <a:p>
            <a:pPr marL="457200" indent="-457200" algn="l"/>
            <a:r>
              <a:rPr lang="ru-RU" sz="1800" dirty="0" smtClean="0"/>
              <a:t>			Иль нет- с. Таков был общий глас.</a:t>
            </a:r>
          </a:p>
          <a:p>
            <a:pPr marL="457200" indent="-457200" algn="l"/>
            <a:r>
              <a:rPr lang="ru-RU" sz="1800" dirty="0" smtClean="0"/>
              <a:t>4. Что нужно ставить в конце письма?</a:t>
            </a:r>
          </a:p>
          <a:p>
            <a:pPr marL="457200" indent="-457200" algn="l"/>
            <a:r>
              <a:rPr lang="en-US" sz="1800" dirty="0" smtClean="0"/>
              <a:t>Vale </a:t>
            </a:r>
            <a:r>
              <a:rPr lang="ru-RU" sz="1800" dirty="0" smtClean="0"/>
              <a:t>(лат) – будь здоров.</a:t>
            </a:r>
          </a:p>
          <a:p>
            <a:pPr marL="457200" indent="-457200" algn="l"/>
            <a:r>
              <a:rPr lang="ru-RU" sz="1800" dirty="0" smtClean="0"/>
              <a:t>5. Нимфы вод, реки – наяды.</a:t>
            </a:r>
          </a:p>
          <a:p>
            <a:pPr marL="457200" indent="-457200" algn="l"/>
            <a:r>
              <a:rPr lang="ru-RU" sz="1800" dirty="0" smtClean="0"/>
              <a:t>6. Как звали родителей Татьяны?</a:t>
            </a:r>
          </a:p>
          <a:p>
            <a:pPr marL="457200" indent="-457200" algn="l"/>
            <a:r>
              <a:rPr lang="ru-RU" sz="1800" dirty="0" smtClean="0"/>
              <a:t>Дмитрий и Прасковья.</a:t>
            </a:r>
          </a:p>
          <a:p>
            <a:pPr marL="457200" indent="-457200" algn="l"/>
            <a:endParaRPr lang="ru-RU" sz="1800" dirty="0" smtClean="0"/>
          </a:p>
          <a:p>
            <a:pPr marL="457200" indent="-457200"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33400"/>
            <a:ext cx="8220748" cy="735360"/>
          </a:xfrm>
        </p:spPr>
        <p:txBody>
          <a:bodyPr/>
          <a:lstStyle/>
          <a:p>
            <a:r>
              <a:rPr lang="ru-RU" dirty="0" smtClean="0"/>
              <a:t>Дополнительные вопросы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641636" cy="3012312"/>
          </a:xfrm>
        </p:spPr>
        <p:txBody>
          <a:bodyPr/>
          <a:lstStyle/>
          <a:p>
            <a:pPr marL="457200" indent="-457200" algn="l"/>
            <a:r>
              <a:rPr lang="ru-RU" dirty="0" smtClean="0"/>
              <a:t>1. Как рано мог уж он тревожить…</a:t>
            </a:r>
          </a:p>
          <a:p>
            <a:pPr marL="457200" indent="-457200" algn="l"/>
            <a:r>
              <a:rPr lang="ru-RU" dirty="0" smtClean="0"/>
              <a:t>«Сердца кокеток записных»</a:t>
            </a:r>
          </a:p>
          <a:p>
            <a:pPr marL="457200" indent="-457200" algn="l"/>
            <a:r>
              <a:rPr lang="ru-RU" dirty="0" smtClean="0"/>
              <a:t>2. Он по – французки совершенно…</a:t>
            </a:r>
          </a:p>
          <a:p>
            <a:pPr marL="457200" indent="-457200" algn="l"/>
            <a:r>
              <a:rPr lang="ru-RU" dirty="0" smtClean="0"/>
              <a:t>Мог изъясняться.</a:t>
            </a:r>
          </a:p>
          <a:p>
            <a:pPr marL="457200" indent="-457200" algn="l"/>
            <a:r>
              <a:rPr lang="ru-RU" dirty="0" smtClean="0"/>
              <a:t>3. Чем меньше женщину мы любим…</a:t>
            </a:r>
          </a:p>
          <a:p>
            <a:pPr marL="457200" indent="-457200" algn="l"/>
            <a:r>
              <a:rPr lang="ru-RU" dirty="0" smtClean="0"/>
              <a:t>«Тем легче нравимся мы ей».</a:t>
            </a:r>
          </a:p>
          <a:p>
            <a:pPr marL="457200" indent="-457200" algn="l"/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307</TotalTime>
  <Words>778</Words>
  <Application>Microsoft Office PowerPoint</Application>
  <PresentationFormat>Экран (4:3)</PresentationFormat>
  <Paragraphs>146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Литературная игра для девятиклассников.</vt:lpstr>
      <vt:lpstr>Цель игры:</vt:lpstr>
      <vt:lpstr>Правила  игры</vt:lpstr>
      <vt:lpstr>1 брейн</vt:lpstr>
      <vt:lpstr>3.Обратимся к быту  великосветского и мелко поместного дворянства. Когда поэт  описывает время препровождение  Онегина, он говорит:  </vt:lpstr>
      <vt:lpstr>Дополнительный вопрос: Что это за блюда? </vt:lpstr>
      <vt:lpstr>Слайд 7</vt:lpstr>
      <vt:lpstr>2 брэйн</vt:lpstr>
      <vt:lpstr>Дополнительные вопросы</vt:lpstr>
      <vt:lpstr>3 брейн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игра для девятиклассников.</dc:title>
  <cp:lastModifiedBy>Admin_2</cp:lastModifiedBy>
  <cp:revision>37</cp:revision>
  <dcterms:modified xsi:type="dcterms:W3CDTF">2012-02-07T07:47:38Z</dcterms:modified>
</cp:coreProperties>
</file>