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5"/>
  </p:notesMasterIdLst>
  <p:sldIdLst>
    <p:sldId id="257" r:id="rId2"/>
    <p:sldId id="258" r:id="rId3"/>
    <p:sldId id="268" r:id="rId4"/>
    <p:sldId id="259" r:id="rId5"/>
    <p:sldId id="260" r:id="rId6"/>
    <p:sldId id="271" r:id="rId7"/>
    <p:sldId id="289" r:id="rId8"/>
    <p:sldId id="290" r:id="rId9"/>
    <p:sldId id="270" r:id="rId10"/>
    <p:sldId id="291" r:id="rId11"/>
    <p:sldId id="261" r:id="rId12"/>
    <p:sldId id="273" r:id="rId13"/>
    <p:sldId id="292" r:id="rId14"/>
    <p:sldId id="274" r:id="rId15"/>
    <p:sldId id="294" r:id="rId16"/>
    <p:sldId id="272" r:id="rId17"/>
    <p:sldId id="296" r:id="rId18"/>
    <p:sldId id="280" r:id="rId19"/>
    <p:sldId id="285" r:id="rId20"/>
    <p:sldId id="286" r:id="rId21"/>
    <p:sldId id="262" r:id="rId22"/>
    <p:sldId id="287" r:id="rId23"/>
    <p:sldId id="29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7C322AF0-20E9-4372-B510-D66AE31C4576}">
          <p14:sldIdLst>
            <p14:sldId id="257"/>
            <p14:sldId id="258"/>
            <p14:sldId id="268"/>
            <p14:sldId id="259"/>
            <p14:sldId id="260"/>
            <p14:sldId id="271"/>
            <p14:sldId id="289"/>
            <p14:sldId id="290"/>
            <p14:sldId id="270"/>
            <p14:sldId id="291"/>
            <p14:sldId id="261"/>
            <p14:sldId id="273"/>
            <p14:sldId id="292"/>
            <p14:sldId id="274"/>
            <p14:sldId id="278"/>
          </p14:sldIdLst>
        </p14:section>
        <p14:section name="Раздел без заголовка" id="{21A241CD-65E5-4931-9CCF-1C0B40BE3D95}">
          <p14:sldIdLst>
            <p14:sldId id="294"/>
            <p14:sldId id="276"/>
            <p14:sldId id="272"/>
            <p14:sldId id="296"/>
            <p14:sldId id="280"/>
            <p14:sldId id="282"/>
            <p14:sldId id="285"/>
            <p14:sldId id="286"/>
            <p14:sldId id="284"/>
            <p14:sldId id="262"/>
            <p14:sldId id="287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9090" autoAdjust="0"/>
  </p:normalViewPr>
  <p:slideViewPr>
    <p:cSldViewPr>
      <p:cViewPr>
        <p:scale>
          <a:sx n="60" d="100"/>
          <a:sy n="60" d="100"/>
        </p:scale>
        <p:origin x="-564" y="-11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0A6A3-B9A3-4151-8AB5-6AD46ADD67D7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343E1-D8CB-44BB-9280-4158AAF55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28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43E1-D8CB-44BB-9280-4158AAF55AB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547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43E1-D8CB-44BB-9280-4158AAF55AB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5470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060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МАДОУ  – детский сад №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370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Реализация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двигательной активности.</a:t>
            </a:r>
          </a:p>
          <a:p>
            <a:pPr marL="0" indent="0" algn="ctr">
              <a:buNone/>
            </a:pPr>
            <a:endParaRPr lang="ru-RU" sz="35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Инструктор по физической культуре (плавание):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marL="0" indent="0" algn="r">
              <a:buNone/>
            </a:pP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Даутов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Айнур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Ринатович</a:t>
            </a: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Казань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 descr="E:\d6086de322f98f66cc694f32ea284557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57650"/>
            <a:ext cx="3571868" cy="2344038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9506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опия 21 мая спартакиада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199378"/>
            <a:ext cx="4572000" cy="365862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5" name="Picture 3" descr="E:\Копия 21 мая спартакиада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0562" cy="337542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6" name="Picture 4" descr="E:\Копия 21 мая спартакиада\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14724"/>
            <a:ext cx="4500562" cy="334327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7" name="Picture 5" descr="E:\Копия 21 мая спартакиада\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48348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Форма работы с родителями</a:t>
            </a:r>
            <a:endParaRPr lang="ru-RU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8863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ClrTx/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</a:t>
            </a:r>
            <a:r>
              <a:rPr lang="ru-RU" sz="7200" b="1" dirty="0" smtClean="0">
                <a:solidFill>
                  <a:srgbClr val="002060"/>
                </a:solidFill>
                <a:latin typeface="Comic Sans MS" pitchFamily="66" charset="0"/>
              </a:rPr>
              <a:t>Необходимо, чтобы все участники педагогического процесса – педагоги, дети, родители – были вовлечены в совместную деятельность. Для этого мы использовали такие формы работы с родителями: </a:t>
            </a:r>
          </a:p>
          <a:p>
            <a:pPr lvl="0" algn="just">
              <a:lnSpc>
                <a:spcPct val="17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ru-RU" sz="7200" b="1" dirty="0" smtClean="0">
                <a:solidFill>
                  <a:srgbClr val="002060"/>
                </a:solidFill>
                <a:latin typeface="Comic Sans MS" pitchFamily="66" charset="0"/>
              </a:rPr>
              <a:t>совместные физкультурные досуги, праздники, дни здоровья;</a:t>
            </a:r>
          </a:p>
          <a:p>
            <a:pPr lvl="0" algn="just">
              <a:lnSpc>
                <a:spcPct val="17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ru-RU" sz="7200" b="1" dirty="0" smtClean="0">
                <a:solidFill>
                  <a:srgbClr val="002060"/>
                </a:solidFill>
                <a:latin typeface="Comic Sans MS" pitchFamily="66" charset="0"/>
              </a:rPr>
              <a:t>просмотр режимных моментов в детском саду (утренней гимнастики, образовательной деятельности по физической культуре и т.д.);</a:t>
            </a:r>
          </a:p>
          <a:p>
            <a:pPr lvl="0" algn="just">
              <a:lnSpc>
                <a:spcPct val="17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ru-RU" sz="7200" b="1" dirty="0" smtClean="0">
                <a:solidFill>
                  <a:srgbClr val="002060"/>
                </a:solidFill>
                <a:latin typeface="Comic Sans MS" pitchFamily="66" charset="0"/>
              </a:rPr>
              <a:t>индивидуальные и групповые консультации специалистов дошкольного учреждения (инструктора по физкультуре, медицинской сестры, психолога);</a:t>
            </a:r>
          </a:p>
          <a:p>
            <a:pPr lvl="0" algn="just">
              <a:lnSpc>
                <a:spcPct val="17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ru-RU" sz="7200" b="1" dirty="0" smtClean="0">
                <a:solidFill>
                  <a:srgbClr val="002060"/>
                </a:solidFill>
                <a:latin typeface="Comic Sans MS" pitchFamily="66" charset="0"/>
              </a:rPr>
              <a:t>наглядную агитацию, консультации, рекомендации, памятки размещены в информационном уголке для родителей.</a:t>
            </a:r>
          </a:p>
          <a:p>
            <a:pPr marL="342900" indent="-342900">
              <a:buClrTx/>
              <a:buFont typeface="Wingdings" pitchFamily="2" charset="2"/>
              <a:buChar char="§"/>
            </a:pP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6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96342"/>
            <a:ext cx="8250139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Comic Sans MS" pitchFamily="66" charset="0"/>
              </a:rPr>
              <a:t>Занятие в бассейне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«Звездочки»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098" name="Picture 2" descr="E:\Копия 21 мая спартакиада\5739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143799" cy="5412693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359138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Копия 21 мая спартакиада\5739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27878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146" name="Picture 2" descr="E:\Копия 21 мая спартакиада\57399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34603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Копия 21 мая спартакиада\7042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2669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367676" cy="201622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Бассейн 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оснащён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оборудованием, необходимым 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для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занятий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3" name="Picture 3" descr="E:\Копия 21 мая спартакиада\WP_20150213_11_11_36_Pr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94225" y="0"/>
            <a:ext cx="4549775" cy="392906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42" name="Picture 2" descr="E:\Копия 21 мая спартакиада\WP_20150209_17_39_20_P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4866342" cy="4267213"/>
          </a:xfrm>
          <a:prstGeom prst="rect">
            <a:avLst/>
          </a:prstGeom>
          <a:noFill/>
          <a:effectLst>
            <a:softEdge rad="317500"/>
          </a:effectLst>
          <a:scene3d>
            <a:camera prst="isometricOffAxis1Right"/>
            <a:lightRig rig="threePt" dir="t"/>
          </a:scene3d>
        </p:spPr>
      </p:pic>
      <p:pic>
        <p:nvPicPr>
          <p:cNvPr id="4098" name="Picture 2" descr="E: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071942"/>
            <a:ext cx="4267200" cy="2786058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22931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Игровые занятия в бассейне.</a:t>
            </a:r>
            <a:r>
              <a:rPr lang="ru-RU" sz="36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28670"/>
            <a:ext cx="6677934" cy="566868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2000" dirty="0" smtClean="0">
                <a:latin typeface="Comic Sans MS" pitchFamily="66" charset="0"/>
              </a:rPr>
              <a:t>Продолжительность занятия в бассейне четко регламентируется санитарными правилами и зависит от возраста ребенка: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В ясельной группе 10-15 минут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В младшей группе 15-20 минут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В средней группе 20-25 минут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В старшей группе 25-30 минут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В подготовительной группе 25-30 минут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Дети делятся на подгруппы: младшие 6-8 человек, 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старшие 10-12 человек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Процесс обучения организован в форме занятий 1 раз в неделю.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</a:br>
            <a:endParaRPr lang="ru-RU" sz="1600" b="1" dirty="0">
              <a:solidFill>
                <a:srgbClr val="002060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ru-RU" sz="1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1266" name="Picture 2" descr="E:\Копия 21 мая спартакиада\WP_20150205_18_49_10_P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643050"/>
            <a:ext cx="3500430" cy="3071834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228756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Копия 21 мая спартакиада\574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0" y="714356"/>
            <a:ext cx="9132401" cy="51435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428604"/>
            <a:ext cx="8643998" cy="5976664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400" b="1" dirty="0" smtClean="0">
                <a:solidFill>
                  <a:srgbClr val="002060"/>
                </a:solidFill>
                <a:latin typeface="Comic Sans MS" pitchFamily="66" charset="0"/>
              </a:rPr>
              <a:t>      </a:t>
            </a: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Перед </a:t>
            </a:r>
            <a:r>
              <a:rPr lang="ru-RU" sz="6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началом занятий по плаванию с детьми </a:t>
            </a: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провожу </a:t>
            </a:r>
            <a:r>
              <a:rPr lang="ru-RU" sz="6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специальные беседы. Им </a:t>
            </a: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рассказываю </a:t>
            </a:r>
            <a:r>
              <a:rPr lang="ru-RU" sz="6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о правилах личной гигиены, которые нужно соблюдать </a:t>
            </a: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sz="6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при мытье под душем, </a:t>
            </a: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sz="6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во время пребывания в </a:t>
            </a: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воде </a:t>
            </a:r>
            <a:r>
              <a:rPr lang="ru-RU" sz="6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и после окончания занятий. 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  Также знакомлю детей с </a:t>
            </a:r>
            <a:r>
              <a:rPr lang="ru-RU" sz="6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правилами поведения в бассейне, в раздевальных, душевых, </a:t>
            </a: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объясняю </a:t>
            </a:r>
            <a:r>
              <a:rPr lang="ru-RU" sz="6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значение водных процедур, купания и плавания для укрепления здоровья, закаливания, </a:t>
            </a: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показываю </a:t>
            </a:r>
            <a:r>
              <a:rPr lang="ru-RU" sz="6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помещения бассейна, </a:t>
            </a: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рассказываю </a:t>
            </a:r>
            <a:r>
              <a:rPr lang="ru-RU" sz="6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о том, какие купальные принадлежности должен иметь каждый.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82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373216"/>
            <a:ext cx="8567683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omic Sans MS" pitchFamily="66" charset="0"/>
              </a:rPr>
              <a:t>             Игра «Фонтан»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3314" name="Picture 2" descr="E:\Копия 21 мая спартакиада\WP_20150213_11_15_01_Pr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-6962" y="47108"/>
            <a:ext cx="9150962" cy="5167842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1618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5300" dirty="0">
                <a:solidFill>
                  <a:srgbClr val="002060"/>
                </a:solidFill>
                <a:latin typeface="Comic Sans MS" pitchFamily="66" charset="0"/>
              </a:rPr>
              <a:t>Д</a:t>
            </a:r>
            <a:r>
              <a:rPr lang="ru-RU" sz="5300" dirty="0" smtClean="0">
                <a:solidFill>
                  <a:srgbClr val="002060"/>
                </a:solidFill>
                <a:latin typeface="Comic Sans MS" pitchFamily="66" charset="0"/>
              </a:rPr>
              <a:t>вигательная активность </a:t>
            </a:r>
            <a:r>
              <a:rPr lang="ru-RU" sz="2700" dirty="0"/>
              <a:t/>
            </a:r>
            <a:br>
              <a:rPr lang="ru-RU" sz="27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6462480" cy="251344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9600" dirty="0" smtClean="0">
                <a:solidFill>
                  <a:srgbClr val="002060"/>
                </a:solidFill>
                <a:latin typeface="Comic Sans MS" pitchFamily="66" charset="0"/>
              </a:rPr>
              <a:t>Двигательная </a:t>
            </a:r>
            <a:r>
              <a:rPr lang="ru-RU" sz="9600" dirty="0">
                <a:solidFill>
                  <a:srgbClr val="002060"/>
                </a:solidFill>
                <a:latin typeface="Comic Sans MS" pitchFamily="66" charset="0"/>
              </a:rPr>
              <a:t>активность </a:t>
            </a:r>
            <a:r>
              <a:rPr lang="ru-RU" sz="9600" dirty="0" smtClean="0">
                <a:solidFill>
                  <a:srgbClr val="002060"/>
                </a:solidFill>
                <a:latin typeface="Comic Sans MS" pitchFamily="66" charset="0"/>
              </a:rPr>
              <a:t>–	 </a:t>
            </a:r>
            <a:r>
              <a:rPr lang="ru-RU" sz="9600" dirty="0">
                <a:solidFill>
                  <a:srgbClr val="002060"/>
                </a:solidFill>
                <a:latin typeface="Comic Sans MS" pitchFamily="66" charset="0"/>
              </a:rPr>
              <a:t>биологическая потребность организма ребёнка, от степени удовлетворения которой зависит </a:t>
            </a:r>
            <a:r>
              <a:rPr lang="ru-RU" sz="9600" dirty="0" smtClean="0">
                <a:solidFill>
                  <a:srgbClr val="002060"/>
                </a:solidFill>
                <a:latin typeface="Comic Sans MS" pitchFamily="66" charset="0"/>
              </a:rPr>
              <a:t>здоровье, физическое </a:t>
            </a:r>
            <a:r>
              <a:rPr lang="ru-RU" sz="9600" dirty="0">
                <a:solidFill>
                  <a:srgbClr val="002060"/>
                </a:solidFill>
                <a:latin typeface="Comic Sans MS" pitchFamily="66" charset="0"/>
              </a:rPr>
              <a:t>и общее </a:t>
            </a:r>
            <a:r>
              <a:rPr lang="ru-RU" sz="9600" dirty="0" smtClean="0">
                <a:solidFill>
                  <a:srgbClr val="002060"/>
                </a:solidFill>
                <a:latin typeface="Comic Sans MS" pitchFamily="66" charset="0"/>
              </a:rPr>
              <a:t>развитие.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Comic Sans MS" pitchFamily="66" charset="0"/>
              </a:rPr>
            </a:b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50" name="Picture 2" descr="E: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670373"/>
            <a:ext cx="4429124" cy="3187627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7671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143768" y="5000636"/>
            <a:ext cx="1785950" cy="1653685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Picture 2" descr="E:\Копия 21 мая спартакиада\5739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643966" cy="6482975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15082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Вывод: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68863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     Для 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</a:rPr>
              <a:t>формирования здорового образа жизни 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должен 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</a:rPr>
              <a:t>быть доброжелательный микроклимат и пример родителей. Ведь только при взаимодействии 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ДОУ и 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</a:rPr>
              <a:t>семьи можно достичь больших результатов в укреплении физического здоровья детей. 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     Таким 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</a:rPr>
              <a:t>образом, 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созданные в ДОУ условия, 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</a:rPr>
              <a:t>разработанный 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двигательный 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</a:rPr>
              <a:t>режим обеспечил 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повышение 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</a:rPr>
              <a:t>физических навыков дошкольника, способствовал закаливанию организма ребенка, направленному на хорошее сопротивление простудным и инфекционным заболеваниям.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       Нет 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</a:rPr>
              <a:t>задачи важнее и вместе с тем сложнее, чем вырастить здорового человека. Воспитание здорового ребёнка, сохранение и укрепление его здоровья – главная задача нашего общества.</a:t>
            </a: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4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 descr="E:\Копия 21 мая спартакиада\WP_20150205_18_49_54_P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21" y="0"/>
            <a:ext cx="9107879" cy="6572272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23107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643446"/>
            <a:ext cx="4143403" cy="192882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Спасибо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за внимание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6386" name="Picture 2" descr="E:\Копия 21 мая спартакиада\5739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643446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31023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3832" y="75724"/>
            <a:ext cx="7568647" cy="657537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36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Двигательная                    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активность зависит: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</a:rPr>
              <a:t>  от организации физического воспитания детей;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</a:rPr>
              <a:t>  от уровня их двигательной подготовленности;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</a:rPr>
              <a:t>  от условий жизни;</a:t>
            </a:r>
          </a:p>
          <a:p>
            <a:pPr>
              <a:lnSpc>
                <a:spcPct val="17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</a:rPr>
              <a:t>  от индивидуальных особенностей (телосложения и функциональных 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buClrTx/>
              <a:buNone/>
            </a:pP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</a:rPr>
              <a:t>возможностей растущего организма).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</a:rPr>
              <a:t>     </a:t>
            </a:r>
            <a:endParaRPr lang="ru-RU" sz="23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074" name="Picture 2" descr="E:\3144_html_1e1ad29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8344" y="4500570"/>
            <a:ext cx="2455656" cy="2357430"/>
          </a:xfrm>
          <a:prstGeom prst="rect">
            <a:avLst/>
          </a:prstGeom>
          <a:noFill/>
        </p:spPr>
      </p:pic>
      <p:pic>
        <p:nvPicPr>
          <p:cNvPr id="3075" name="Picture 3" descr="E:\игр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928794" cy="187847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9997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060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Задачи организации двигательной активности: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904655"/>
          </a:xfrm>
        </p:spPr>
        <p:txBody>
          <a:bodyPr>
            <a:normAutofit fontScale="47500" lnSpcReduction="20000"/>
          </a:bodyPr>
          <a:lstStyle/>
          <a:p>
            <a:pPr lvl="0" algn="just">
              <a:lnSpc>
                <a:spcPct val="17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ru-RU" sz="3800" b="1" dirty="0">
                <a:solidFill>
                  <a:srgbClr val="002060"/>
                </a:solidFill>
                <a:latin typeface="Comic Sans MS" pitchFamily="66" charset="0"/>
              </a:rPr>
              <a:t>о</a:t>
            </a:r>
            <a:r>
              <a:rPr lang="ru-RU" sz="3800" b="1" dirty="0" smtClean="0">
                <a:solidFill>
                  <a:srgbClr val="002060"/>
                </a:solidFill>
                <a:latin typeface="Comic Sans MS" pitchFamily="66" charset="0"/>
              </a:rPr>
              <a:t>храна и укрепление здоровья детей;</a:t>
            </a:r>
          </a:p>
          <a:p>
            <a:pPr lvl="0" algn="just">
              <a:lnSpc>
                <a:spcPct val="17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ru-RU" sz="3800" b="1" dirty="0" smtClean="0">
                <a:solidFill>
                  <a:srgbClr val="002060"/>
                </a:solidFill>
                <a:latin typeface="Comic Sans MS" pitchFamily="66" charset="0"/>
              </a:rPr>
              <a:t>формировать жизненно необходимые двигательные умения </a:t>
            </a:r>
            <a:r>
              <a:rPr lang="ru-RU" sz="3800" b="1" dirty="0">
                <a:solidFill>
                  <a:srgbClr val="002060"/>
                </a:solidFill>
                <a:latin typeface="Comic Sans MS" pitchFamily="66" charset="0"/>
              </a:rPr>
              <a:t>и </a:t>
            </a:r>
            <a:r>
              <a:rPr lang="ru-RU" sz="3800" b="1" dirty="0" smtClean="0">
                <a:solidFill>
                  <a:srgbClr val="002060"/>
                </a:solidFill>
                <a:latin typeface="Comic Sans MS" pitchFamily="66" charset="0"/>
              </a:rPr>
              <a:t>навыки </a:t>
            </a:r>
            <a:r>
              <a:rPr lang="ru-RU" sz="3800" b="1" dirty="0">
                <a:solidFill>
                  <a:srgbClr val="002060"/>
                </a:solidFill>
                <a:latin typeface="Comic Sans MS" pitchFamily="66" charset="0"/>
              </a:rPr>
              <a:t>ребенка в соответствии с его индивидуальными особенностями, </a:t>
            </a:r>
            <a:r>
              <a:rPr lang="ru-RU" sz="3800" b="1" dirty="0" smtClean="0">
                <a:solidFill>
                  <a:srgbClr val="002060"/>
                </a:solidFill>
                <a:latin typeface="Comic Sans MS" pitchFamily="66" charset="0"/>
              </a:rPr>
              <a:t>развивать физические качества;</a:t>
            </a:r>
          </a:p>
          <a:p>
            <a:pPr lvl="0" algn="just">
              <a:lnSpc>
                <a:spcPct val="17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ru-RU" sz="3800" b="1" dirty="0" smtClean="0">
                <a:solidFill>
                  <a:srgbClr val="002060"/>
                </a:solidFill>
                <a:latin typeface="Comic Sans MS" pitchFamily="66" charset="0"/>
              </a:rPr>
              <a:t>создавать условия </a:t>
            </a:r>
            <a:r>
              <a:rPr lang="ru-RU" sz="3800" b="1" dirty="0">
                <a:solidFill>
                  <a:srgbClr val="002060"/>
                </a:solidFill>
                <a:latin typeface="Comic Sans MS" pitchFamily="66" charset="0"/>
              </a:rPr>
              <a:t>для реализации потребности детей в двигательной </a:t>
            </a:r>
            <a:r>
              <a:rPr lang="ru-RU" sz="3800" b="1" dirty="0" smtClean="0">
                <a:solidFill>
                  <a:srgbClr val="002060"/>
                </a:solidFill>
                <a:latin typeface="Comic Sans MS" pitchFamily="66" charset="0"/>
              </a:rPr>
              <a:t>активности;</a:t>
            </a:r>
          </a:p>
          <a:p>
            <a:pPr lvl="0" algn="just">
              <a:lnSpc>
                <a:spcPct val="17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ru-RU" sz="3800" b="1" dirty="0" smtClean="0">
                <a:solidFill>
                  <a:srgbClr val="002060"/>
                </a:solidFill>
                <a:latin typeface="Comic Sans MS" pitchFamily="66" charset="0"/>
              </a:rPr>
              <a:t>воспитывать потребность </a:t>
            </a:r>
            <a:r>
              <a:rPr lang="ru-RU" sz="3800" b="1" dirty="0">
                <a:solidFill>
                  <a:srgbClr val="002060"/>
                </a:solidFill>
                <a:latin typeface="Comic Sans MS" pitchFamily="66" charset="0"/>
              </a:rPr>
              <a:t>в здоровом образе </a:t>
            </a:r>
            <a:r>
              <a:rPr lang="ru-RU" sz="3800" b="1" dirty="0" smtClean="0">
                <a:solidFill>
                  <a:srgbClr val="002060"/>
                </a:solidFill>
                <a:latin typeface="Comic Sans MS" pitchFamily="66" charset="0"/>
              </a:rPr>
              <a:t>жизни;</a:t>
            </a:r>
          </a:p>
          <a:p>
            <a:pPr lvl="0" algn="just">
              <a:lnSpc>
                <a:spcPct val="17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ru-RU" sz="3800" b="1" dirty="0" smtClean="0">
                <a:solidFill>
                  <a:srgbClr val="002060"/>
                </a:solidFill>
                <a:latin typeface="Comic Sans MS" pitchFamily="66" charset="0"/>
              </a:rPr>
              <a:t>обеспечить </a:t>
            </a:r>
            <a:r>
              <a:rPr lang="ru-RU" sz="3800" b="1" dirty="0">
                <a:solidFill>
                  <a:srgbClr val="002060"/>
                </a:solidFill>
                <a:latin typeface="Comic Sans MS" pitchFamily="66" charset="0"/>
              </a:rPr>
              <a:t>физическое и психическое благополучие </a:t>
            </a:r>
            <a:r>
              <a:rPr lang="ru-RU" sz="3800" b="1" dirty="0" smtClean="0">
                <a:solidFill>
                  <a:srgbClr val="002060"/>
                </a:solidFill>
                <a:latin typeface="Comic Sans MS" pitchFamily="66" charset="0"/>
              </a:rPr>
              <a:t>дошкольников;</a:t>
            </a:r>
          </a:p>
          <a:p>
            <a:pPr lvl="0" algn="just">
              <a:lnSpc>
                <a:spcPct val="17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ru-RU" sz="3800" b="1" dirty="0" smtClean="0">
                <a:solidFill>
                  <a:srgbClr val="002060"/>
                </a:solidFill>
                <a:latin typeface="Comic Sans MS" pitchFamily="66" charset="0"/>
              </a:rPr>
              <a:t>повышать </a:t>
            </a:r>
            <a:r>
              <a:rPr lang="ru-RU" sz="3800" b="1" dirty="0">
                <a:solidFill>
                  <a:srgbClr val="002060"/>
                </a:solidFill>
                <a:latin typeface="Comic Sans MS" pitchFamily="66" charset="0"/>
              </a:rPr>
              <a:t>компетентность родителей в вопросах организации оздоровительной </a:t>
            </a:r>
            <a:r>
              <a:rPr lang="ru-RU" sz="3800" b="1" dirty="0" smtClean="0">
                <a:solidFill>
                  <a:srgbClr val="002060"/>
                </a:solidFill>
                <a:latin typeface="Comic Sans MS" pitchFamily="66" charset="0"/>
              </a:rPr>
              <a:t>работы;</a:t>
            </a:r>
          </a:p>
          <a:p>
            <a:pPr lvl="0" algn="just">
              <a:lnSpc>
                <a:spcPct val="17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ru-RU" sz="3800" b="1" dirty="0" smtClean="0">
                <a:solidFill>
                  <a:srgbClr val="002060"/>
                </a:solidFill>
                <a:latin typeface="Comic Sans MS" pitchFamily="66" charset="0"/>
              </a:rPr>
              <a:t>привлекать </a:t>
            </a:r>
            <a:r>
              <a:rPr lang="ru-RU" sz="3800" b="1" dirty="0">
                <a:solidFill>
                  <a:srgbClr val="002060"/>
                </a:solidFill>
                <a:latin typeface="Comic Sans MS" pitchFamily="66" charset="0"/>
              </a:rPr>
              <a:t>семьи к участию в воспитательном процессе, изготовлению нестандартного оборудования.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7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51304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Планирование двигательной активности: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pPr lvl="0" algn="just">
              <a:buClrTx/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 специально 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организованная деятельность (образовательная деятельность по физической культуре,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утренняя гимнастика, гимнастика после сна, ЛФК и т.д.);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  <a:p>
            <a:pPr lvl="0" algn="just">
              <a:buClrTx/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 самостоятельная 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детская деятельность в физкультурном уголке на спортивной и игровой площадке; </a:t>
            </a:r>
          </a:p>
          <a:p>
            <a:pPr lvl="0" algn="just">
              <a:buClrTx/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 совместная 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деятельность педагогов с детьми (индивидуальная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работа, подвижные 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игры, праздники, развлечения,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участие 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в соревнованиях);</a:t>
            </a:r>
          </a:p>
          <a:p>
            <a:pPr lvl="0" algn="just">
              <a:buClrTx/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 интеграция 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с другими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разделами;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 </a:t>
            </a:r>
          </a:p>
          <a:p>
            <a:pPr lvl="0" algn="just">
              <a:buClrTx/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 работа 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педагога с родителями.</a:t>
            </a:r>
          </a:p>
          <a:p>
            <a:pPr marL="342900" indent="-342900">
              <a:buClrTx/>
              <a:buFont typeface="Wingdings" pitchFamily="2" charset="2"/>
              <a:buChar char="§"/>
            </a:pP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59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Условия: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1"/>
            <a:ext cx="8784976" cy="598463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   Для 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реализации двигательной активности в ДОУ созданы следующие условия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 полностью оборудованы и укомплектованы спортивный и музыкальный залы;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 спортивная площадка;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 бассейн и т.д.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опия 21 мая спартакиада\5739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0710"/>
            <a:ext cx="8643998" cy="6482999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5069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опия 21 мая спартакиада\WP_20150603_10_35_19_P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54" y="199874"/>
            <a:ext cx="8553425" cy="6443836"/>
          </a:xfrm>
          <a:prstGeom prst="rect">
            <a:avLst/>
          </a:prstGeom>
          <a:noFill/>
          <a:effectLst>
            <a:softEdge rad="317500"/>
          </a:effectLst>
          <a:scene3d>
            <a:camera prst="perspectiveAbove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14083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Взаимодействие специалистов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     Процесс 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физического воспитания дошкольников 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многогранен. В ДОУ физкультурно-оздоровительное 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направление осуществляется на основе взаимодействия специалистов. Для физического воспитания 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созданы 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специальные условия – 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бассейн и музыкальный залы. 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Инструктор 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по физической культуре (плавание) используют 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единый подход к развитию и воспитанию 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дошкольников, который находит 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свое отражение в совершенствовании техники основных движений на занятиях 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в бассейне, 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после их разучивания и закрепления на физкультурных занятиях.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0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1199</TotalTime>
  <Words>504</Words>
  <Application>Microsoft Office PowerPoint</Application>
  <PresentationFormat>Экран (4:3)</PresentationFormat>
  <Paragraphs>76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МАДОУ  – детский сад № 370</vt:lpstr>
      <vt:lpstr> Двигательная активность  </vt:lpstr>
      <vt:lpstr>Слайд 3</vt:lpstr>
      <vt:lpstr>Задачи организации двигательной активности:</vt:lpstr>
      <vt:lpstr>Планирование двигательной активности:</vt:lpstr>
      <vt:lpstr>Условия:</vt:lpstr>
      <vt:lpstr>Слайд 7</vt:lpstr>
      <vt:lpstr>Слайд 8</vt:lpstr>
      <vt:lpstr>Взаимодействие специалистов</vt:lpstr>
      <vt:lpstr>Слайд 10</vt:lpstr>
      <vt:lpstr>Форма работы с родителями</vt:lpstr>
      <vt:lpstr>Занятие в бассейне «Звездочки»</vt:lpstr>
      <vt:lpstr>Слайд 13</vt:lpstr>
      <vt:lpstr>Слайд 14</vt:lpstr>
      <vt:lpstr>Слайд 15</vt:lpstr>
      <vt:lpstr>                                                  Бассейн оснащён оборудованием, необходимым для занятий </vt:lpstr>
      <vt:lpstr>Игровые занятия в бассейне. </vt:lpstr>
      <vt:lpstr>Слайд 18</vt:lpstr>
      <vt:lpstr>             Игра «Фонтан»</vt:lpstr>
      <vt:lpstr>Слайд 20</vt:lpstr>
      <vt:lpstr>Вывод:</vt:lpstr>
      <vt:lpstr> </vt:lpstr>
      <vt:lpstr>Спасибо 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 ДОУ центр развития ребёнка – детский сад № 137</dc:title>
  <dc:creator>User</dc:creator>
  <cp:lastModifiedBy>User</cp:lastModifiedBy>
  <cp:revision>127</cp:revision>
  <dcterms:created xsi:type="dcterms:W3CDTF">2013-12-08T02:37:22Z</dcterms:created>
  <dcterms:modified xsi:type="dcterms:W3CDTF">2015-11-18T12:47:18Z</dcterms:modified>
</cp:coreProperties>
</file>