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</p:sldMasterIdLst>
  <p:notesMasterIdLst>
    <p:notesMasterId r:id="rId10"/>
  </p:notesMasterIdLst>
  <p:sldIdLst>
    <p:sldId id="256" r:id="rId2"/>
    <p:sldId id="268" r:id="rId3"/>
    <p:sldId id="266" r:id="rId4"/>
    <p:sldId id="267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orient="horz" pos="595">
          <p15:clr>
            <a:srgbClr val="A4A3A4"/>
          </p15:clr>
        </p15:guide>
        <p15:guide id="3" pos="158">
          <p15:clr>
            <a:srgbClr val="A4A3A4"/>
          </p15:clr>
        </p15:guide>
        <p15:guide id="4" pos="5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63A35"/>
    <a:srgbClr val="3E4D1F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14" y="84"/>
      </p:cViewPr>
      <p:guideLst>
        <p:guide orient="horz" pos="142"/>
        <p:guide orient="horz" pos="595"/>
        <p:guide pos="158"/>
        <p:guide pos="56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6F9B1-5ED5-4759-AEA9-48FDC5123386}" type="doc">
      <dgm:prSet loTypeId="urn:microsoft.com/office/officeart/2005/8/layout/default#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1A6D816-CF12-44CE-AA52-E2D2CE667C2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Защита прав ребенка в семье и детском саду</a:t>
          </a:r>
          <a:endParaRPr lang="ru-RU" dirty="0">
            <a:solidFill>
              <a:srgbClr val="002060"/>
            </a:solidFill>
          </a:endParaRPr>
        </a:p>
      </dgm:t>
    </dgm:pt>
    <dgm:pt modelId="{FFEED1E4-DF7E-4E54-AB76-B64E80EDFDAF}" type="parTrans" cxnId="{0CFF1D4E-1C26-41C1-87F4-FFE621002D84}">
      <dgm:prSet/>
      <dgm:spPr/>
      <dgm:t>
        <a:bodyPr/>
        <a:lstStyle/>
        <a:p>
          <a:endParaRPr lang="ru-RU"/>
        </a:p>
      </dgm:t>
    </dgm:pt>
    <dgm:pt modelId="{D5DF0987-42E9-42C6-B526-529C4FB20961}" type="sibTrans" cxnId="{0CFF1D4E-1C26-41C1-87F4-FFE621002D84}">
      <dgm:prSet/>
      <dgm:spPr/>
      <dgm:t>
        <a:bodyPr/>
        <a:lstStyle/>
        <a:p>
          <a:endParaRPr lang="ru-RU"/>
        </a:p>
      </dgm:t>
    </dgm:pt>
    <dgm:pt modelId="{9062EDE4-B000-4CF6-81A2-504F715D69E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Детско-родительские отношения</a:t>
          </a:r>
          <a:endParaRPr lang="ru-RU" dirty="0">
            <a:solidFill>
              <a:srgbClr val="002060"/>
            </a:solidFill>
          </a:endParaRPr>
        </a:p>
      </dgm:t>
    </dgm:pt>
    <dgm:pt modelId="{58D59458-1B19-4F1A-A34F-EFC3190CE3B8}" type="parTrans" cxnId="{327308B2-7379-421F-A7EF-81EDE9D323A2}">
      <dgm:prSet/>
      <dgm:spPr/>
      <dgm:t>
        <a:bodyPr/>
        <a:lstStyle/>
        <a:p>
          <a:endParaRPr lang="ru-RU"/>
        </a:p>
      </dgm:t>
    </dgm:pt>
    <dgm:pt modelId="{571A0151-D6E3-40A0-8101-F35E32536DFC}" type="sibTrans" cxnId="{327308B2-7379-421F-A7EF-81EDE9D323A2}">
      <dgm:prSet/>
      <dgm:spPr/>
      <dgm:t>
        <a:bodyPr/>
        <a:lstStyle/>
        <a:p>
          <a:endParaRPr lang="ru-RU"/>
        </a:p>
      </dgm:t>
    </dgm:pt>
    <dgm:pt modelId="{3B7018CE-8444-46BC-A64B-A84468EDF09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Взаимоотношения детей со сверстниками и взрослыми</a:t>
          </a:r>
          <a:endParaRPr lang="ru-RU" dirty="0">
            <a:solidFill>
              <a:srgbClr val="002060"/>
            </a:solidFill>
          </a:endParaRPr>
        </a:p>
      </dgm:t>
    </dgm:pt>
    <dgm:pt modelId="{EB07E40F-79A7-4DA0-9B52-5F576B5FADDB}" type="parTrans" cxnId="{40675118-45CA-437B-9762-73E904870FEB}">
      <dgm:prSet/>
      <dgm:spPr/>
      <dgm:t>
        <a:bodyPr/>
        <a:lstStyle/>
        <a:p>
          <a:endParaRPr lang="ru-RU"/>
        </a:p>
      </dgm:t>
    </dgm:pt>
    <dgm:pt modelId="{DA77834A-8772-4ECB-9390-707809826D39}" type="sibTrans" cxnId="{40675118-45CA-437B-9762-73E904870FEB}">
      <dgm:prSet/>
      <dgm:spPr/>
      <dgm:t>
        <a:bodyPr/>
        <a:lstStyle/>
        <a:p>
          <a:endParaRPr lang="ru-RU"/>
        </a:p>
      </dgm:t>
    </dgm:pt>
    <dgm:pt modelId="{8DC0FA5D-7F8A-4BDB-AF41-FFB3F23E76A7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Коррекция  нарушений в развитии детей</a:t>
          </a:r>
          <a:endParaRPr lang="ru-RU" dirty="0">
            <a:solidFill>
              <a:srgbClr val="002060"/>
            </a:solidFill>
          </a:endParaRPr>
        </a:p>
      </dgm:t>
    </dgm:pt>
    <dgm:pt modelId="{26755115-7C52-4F43-9CF7-E0D102062674}" type="parTrans" cxnId="{1A9087DA-5FA9-4FC6-9E03-12437AA16589}">
      <dgm:prSet/>
      <dgm:spPr/>
      <dgm:t>
        <a:bodyPr/>
        <a:lstStyle/>
        <a:p>
          <a:endParaRPr lang="ru-RU"/>
        </a:p>
      </dgm:t>
    </dgm:pt>
    <dgm:pt modelId="{DDDE302B-1A33-4C51-ABAA-588AB69F3F89}" type="sibTrans" cxnId="{1A9087DA-5FA9-4FC6-9E03-12437AA16589}">
      <dgm:prSet/>
      <dgm:spPr/>
      <dgm:t>
        <a:bodyPr/>
        <a:lstStyle/>
        <a:p>
          <a:endParaRPr lang="ru-RU"/>
        </a:p>
      </dgm:t>
    </dgm:pt>
    <dgm:pt modelId="{2A80D66F-8EE8-46AA-AA3A-835A40259E8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Подготовка старших дошкольников  к  обучению в школе</a:t>
          </a:r>
          <a:endParaRPr lang="ru-RU" dirty="0">
            <a:solidFill>
              <a:srgbClr val="002060"/>
            </a:solidFill>
          </a:endParaRPr>
        </a:p>
      </dgm:t>
    </dgm:pt>
    <dgm:pt modelId="{9BF90CAE-1C44-4831-9C77-D4CCECE24EA6}" type="parTrans" cxnId="{CC646366-1F12-4F4F-BF52-F176CC56A794}">
      <dgm:prSet/>
      <dgm:spPr/>
      <dgm:t>
        <a:bodyPr/>
        <a:lstStyle/>
        <a:p>
          <a:endParaRPr lang="ru-RU"/>
        </a:p>
      </dgm:t>
    </dgm:pt>
    <dgm:pt modelId="{6DEDEBC6-7B6B-4350-BA98-533C2310BA1C}" type="sibTrans" cxnId="{CC646366-1F12-4F4F-BF52-F176CC56A794}">
      <dgm:prSet/>
      <dgm:spPr/>
      <dgm:t>
        <a:bodyPr/>
        <a:lstStyle/>
        <a:p>
          <a:endParaRPr lang="ru-RU"/>
        </a:p>
      </dgm:t>
    </dgm:pt>
    <dgm:pt modelId="{50986FA9-592E-43C3-93EE-0110F803BA56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Воспитание, развитие и оздоровление детей</a:t>
          </a:r>
          <a:endParaRPr lang="ru-RU" dirty="0">
            <a:solidFill>
              <a:srgbClr val="002060"/>
            </a:solidFill>
          </a:endParaRPr>
        </a:p>
      </dgm:t>
    </dgm:pt>
    <dgm:pt modelId="{97CFCC37-5C2E-42E8-B5DA-6925A71C546D}" type="parTrans" cxnId="{D392E484-16AD-4252-946E-1A4A66F424CB}">
      <dgm:prSet/>
      <dgm:spPr/>
      <dgm:t>
        <a:bodyPr/>
        <a:lstStyle/>
        <a:p>
          <a:endParaRPr lang="ru-RU"/>
        </a:p>
      </dgm:t>
    </dgm:pt>
    <dgm:pt modelId="{65541A94-63ED-4087-9E7E-610B5B5DC425}" type="sibTrans" cxnId="{D392E484-16AD-4252-946E-1A4A66F424CB}">
      <dgm:prSet/>
      <dgm:spPr/>
      <dgm:t>
        <a:bodyPr/>
        <a:lstStyle/>
        <a:p>
          <a:endParaRPr lang="ru-RU"/>
        </a:p>
      </dgm:t>
    </dgm:pt>
    <dgm:pt modelId="{38D807C3-B546-4DB6-BC98-56F47CA6738F}" type="pres">
      <dgm:prSet presAssocID="{11A6F9B1-5ED5-4759-AEA9-48FDC51233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421545-8C82-4892-8715-A607115C3E02}" type="pres">
      <dgm:prSet presAssocID="{51A6D816-CF12-44CE-AA52-E2D2CE667C2A}" presName="node" presStyleLbl="node1" presStyleIdx="0" presStyleCnt="6" custLinFactNeighborX="-6668" custLinFactNeighborY="-3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69FD-B54D-4D0C-8846-3F90CBAB5CC7}" type="pres">
      <dgm:prSet presAssocID="{D5DF0987-42E9-42C6-B526-529C4FB20961}" presName="sibTrans" presStyleCnt="0"/>
      <dgm:spPr/>
    </dgm:pt>
    <dgm:pt modelId="{72B0255C-D78E-4195-A178-B78154FAEE00}" type="pres">
      <dgm:prSet presAssocID="{50986FA9-592E-43C3-93EE-0110F803BA5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CF818-5689-447C-89AD-126EAEF0F887}" type="pres">
      <dgm:prSet presAssocID="{65541A94-63ED-4087-9E7E-610B5B5DC425}" presName="sibTrans" presStyleCnt="0"/>
      <dgm:spPr/>
    </dgm:pt>
    <dgm:pt modelId="{49592A36-FEB0-45C1-B728-9B962ADE58CD}" type="pres">
      <dgm:prSet presAssocID="{9062EDE4-B000-4CF6-81A2-504F715D69E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E09BB-9A07-4CBE-A769-38BFAFFFC9BE}" type="pres">
      <dgm:prSet presAssocID="{571A0151-D6E3-40A0-8101-F35E32536DFC}" presName="sibTrans" presStyleCnt="0"/>
      <dgm:spPr/>
    </dgm:pt>
    <dgm:pt modelId="{02C05BA1-CAB5-46EE-B9F6-FFA2F0B236CC}" type="pres">
      <dgm:prSet presAssocID="{3B7018CE-8444-46BC-A64B-A84468EDF09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806BC-781D-4537-9982-4E8AB36CCEC2}" type="pres">
      <dgm:prSet presAssocID="{DA77834A-8772-4ECB-9390-707809826D39}" presName="sibTrans" presStyleCnt="0"/>
      <dgm:spPr/>
    </dgm:pt>
    <dgm:pt modelId="{8E3380AC-B226-4FEA-B761-3EC778093105}" type="pres">
      <dgm:prSet presAssocID="{8DC0FA5D-7F8A-4BDB-AF41-FFB3F23E76A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9CB81-0FB9-4E36-9381-4365A7EC604B}" type="pres">
      <dgm:prSet presAssocID="{DDDE302B-1A33-4C51-ABAA-588AB69F3F89}" presName="sibTrans" presStyleCnt="0"/>
      <dgm:spPr/>
    </dgm:pt>
    <dgm:pt modelId="{2C28842A-89FC-4724-A051-74CDE7C9DD97}" type="pres">
      <dgm:prSet presAssocID="{2A80D66F-8EE8-46AA-AA3A-835A40259E8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957D03-E8E2-453B-8958-9A077E53B2E3}" type="presOf" srcId="{9062EDE4-B000-4CF6-81A2-504F715D69EC}" destId="{49592A36-FEB0-45C1-B728-9B962ADE58CD}" srcOrd="0" destOrd="0" presId="urn:microsoft.com/office/officeart/2005/8/layout/default#7"/>
    <dgm:cxn modelId="{CC646366-1F12-4F4F-BF52-F176CC56A794}" srcId="{11A6F9B1-5ED5-4759-AEA9-48FDC5123386}" destId="{2A80D66F-8EE8-46AA-AA3A-835A40259E8C}" srcOrd="5" destOrd="0" parTransId="{9BF90CAE-1C44-4831-9C77-D4CCECE24EA6}" sibTransId="{6DEDEBC6-7B6B-4350-BA98-533C2310BA1C}"/>
    <dgm:cxn modelId="{327308B2-7379-421F-A7EF-81EDE9D323A2}" srcId="{11A6F9B1-5ED5-4759-AEA9-48FDC5123386}" destId="{9062EDE4-B000-4CF6-81A2-504F715D69EC}" srcOrd="2" destOrd="0" parTransId="{58D59458-1B19-4F1A-A34F-EFC3190CE3B8}" sibTransId="{571A0151-D6E3-40A0-8101-F35E32536DFC}"/>
    <dgm:cxn modelId="{1A9087DA-5FA9-4FC6-9E03-12437AA16589}" srcId="{11A6F9B1-5ED5-4759-AEA9-48FDC5123386}" destId="{8DC0FA5D-7F8A-4BDB-AF41-FFB3F23E76A7}" srcOrd="4" destOrd="0" parTransId="{26755115-7C52-4F43-9CF7-E0D102062674}" sibTransId="{DDDE302B-1A33-4C51-ABAA-588AB69F3F89}"/>
    <dgm:cxn modelId="{40675118-45CA-437B-9762-73E904870FEB}" srcId="{11A6F9B1-5ED5-4759-AEA9-48FDC5123386}" destId="{3B7018CE-8444-46BC-A64B-A84468EDF092}" srcOrd="3" destOrd="0" parTransId="{EB07E40F-79A7-4DA0-9B52-5F576B5FADDB}" sibTransId="{DA77834A-8772-4ECB-9390-707809826D39}"/>
    <dgm:cxn modelId="{409F2D26-8E60-45A0-AB07-1F607D44F3C0}" type="presOf" srcId="{2A80D66F-8EE8-46AA-AA3A-835A40259E8C}" destId="{2C28842A-89FC-4724-A051-74CDE7C9DD97}" srcOrd="0" destOrd="0" presId="urn:microsoft.com/office/officeart/2005/8/layout/default#7"/>
    <dgm:cxn modelId="{D94B1D94-6DE5-4395-AAA2-E969D9077F51}" type="presOf" srcId="{8DC0FA5D-7F8A-4BDB-AF41-FFB3F23E76A7}" destId="{8E3380AC-B226-4FEA-B761-3EC778093105}" srcOrd="0" destOrd="0" presId="urn:microsoft.com/office/officeart/2005/8/layout/default#7"/>
    <dgm:cxn modelId="{831CFA85-5B4A-4B42-A2E7-B4E4419B47DB}" type="presOf" srcId="{11A6F9B1-5ED5-4759-AEA9-48FDC5123386}" destId="{38D807C3-B546-4DB6-BC98-56F47CA6738F}" srcOrd="0" destOrd="0" presId="urn:microsoft.com/office/officeart/2005/8/layout/default#7"/>
    <dgm:cxn modelId="{5C0EE661-226C-49F4-8D09-06571DDBF467}" type="presOf" srcId="{51A6D816-CF12-44CE-AA52-E2D2CE667C2A}" destId="{CF421545-8C82-4892-8715-A607115C3E02}" srcOrd="0" destOrd="0" presId="urn:microsoft.com/office/officeart/2005/8/layout/default#7"/>
    <dgm:cxn modelId="{D392E484-16AD-4252-946E-1A4A66F424CB}" srcId="{11A6F9B1-5ED5-4759-AEA9-48FDC5123386}" destId="{50986FA9-592E-43C3-93EE-0110F803BA56}" srcOrd="1" destOrd="0" parTransId="{97CFCC37-5C2E-42E8-B5DA-6925A71C546D}" sibTransId="{65541A94-63ED-4087-9E7E-610B5B5DC425}"/>
    <dgm:cxn modelId="{0FE5C190-218E-438B-8EFA-3204BD9B1D2F}" type="presOf" srcId="{50986FA9-592E-43C3-93EE-0110F803BA56}" destId="{72B0255C-D78E-4195-A178-B78154FAEE00}" srcOrd="0" destOrd="0" presId="urn:microsoft.com/office/officeart/2005/8/layout/default#7"/>
    <dgm:cxn modelId="{D8319540-6D9A-4625-9B29-62B6E34442A5}" type="presOf" srcId="{3B7018CE-8444-46BC-A64B-A84468EDF092}" destId="{02C05BA1-CAB5-46EE-B9F6-FFA2F0B236CC}" srcOrd="0" destOrd="0" presId="urn:microsoft.com/office/officeart/2005/8/layout/default#7"/>
    <dgm:cxn modelId="{0CFF1D4E-1C26-41C1-87F4-FFE621002D84}" srcId="{11A6F9B1-5ED5-4759-AEA9-48FDC5123386}" destId="{51A6D816-CF12-44CE-AA52-E2D2CE667C2A}" srcOrd="0" destOrd="0" parTransId="{FFEED1E4-DF7E-4E54-AB76-B64E80EDFDAF}" sibTransId="{D5DF0987-42E9-42C6-B526-529C4FB20961}"/>
    <dgm:cxn modelId="{B6F71D5C-1F53-4655-926C-E3C96ADC73A2}" type="presParOf" srcId="{38D807C3-B546-4DB6-BC98-56F47CA6738F}" destId="{CF421545-8C82-4892-8715-A607115C3E02}" srcOrd="0" destOrd="0" presId="urn:microsoft.com/office/officeart/2005/8/layout/default#7"/>
    <dgm:cxn modelId="{7CC60307-72C1-4091-9066-A8AE0FD562C5}" type="presParOf" srcId="{38D807C3-B546-4DB6-BC98-56F47CA6738F}" destId="{2B7C69FD-B54D-4D0C-8846-3F90CBAB5CC7}" srcOrd="1" destOrd="0" presId="urn:microsoft.com/office/officeart/2005/8/layout/default#7"/>
    <dgm:cxn modelId="{5144B2B7-0F79-4698-8B4E-0716EF095609}" type="presParOf" srcId="{38D807C3-B546-4DB6-BC98-56F47CA6738F}" destId="{72B0255C-D78E-4195-A178-B78154FAEE00}" srcOrd="2" destOrd="0" presId="urn:microsoft.com/office/officeart/2005/8/layout/default#7"/>
    <dgm:cxn modelId="{6D0A3A7C-B812-48E9-A68E-D3638D98E1B8}" type="presParOf" srcId="{38D807C3-B546-4DB6-BC98-56F47CA6738F}" destId="{E6BCF818-5689-447C-89AD-126EAEF0F887}" srcOrd="3" destOrd="0" presId="urn:microsoft.com/office/officeart/2005/8/layout/default#7"/>
    <dgm:cxn modelId="{C4919522-F4C2-4D2B-A32F-8370842C4CCE}" type="presParOf" srcId="{38D807C3-B546-4DB6-BC98-56F47CA6738F}" destId="{49592A36-FEB0-45C1-B728-9B962ADE58CD}" srcOrd="4" destOrd="0" presId="urn:microsoft.com/office/officeart/2005/8/layout/default#7"/>
    <dgm:cxn modelId="{60691DDC-CA80-4439-AE42-F381AB94EC17}" type="presParOf" srcId="{38D807C3-B546-4DB6-BC98-56F47CA6738F}" destId="{216E09BB-9A07-4CBE-A769-38BFAFFFC9BE}" srcOrd="5" destOrd="0" presId="urn:microsoft.com/office/officeart/2005/8/layout/default#7"/>
    <dgm:cxn modelId="{27AD8387-AEDD-4CD7-92F0-CB3BB4FA695C}" type="presParOf" srcId="{38D807C3-B546-4DB6-BC98-56F47CA6738F}" destId="{02C05BA1-CAB5-46EE-B9F6-FFA2F0B236CC}" srcOrd="6" destOrd="0" presId="urn:microsoft.com/office/officeart/2005/8/layout/default#7"/>
    <dgm:cxn modelId="{5B96F855-E92F-4833-8740-313233734498}" type="presParOf" srcId="{38D807C3-B546-4DB6-BC98-56F47CA6738F}" destId="{D6A806BC-781D-4537-9982-4E8AB36CCEC2}" srcOrd="7" destOrd="0" presId="urn:microsoft.com/office/officeart/2005/8/layout/default#7"/>
    <dgm:cxn modelId="{BFB891D3-319E-4FBF-9BF4-8E2BC2970EF0}" type="presParOf" srcId="{38D807C3-B546-4DB6-BC98-56F47CA6738F}" destId="{8E3380AC-B226-4FEA-B761-3EC778093105}" srcOrd="8" destOrd="0" presId="urn:microsoft.com/office/officeart/2005/8/layout/default#7"/>
    <dgm:cxn modelId="{3BD67D05-46A6-40F6-83F3-25C4C9141689}" type="presParOf" srcId="{38D807C3-B546-4DB6-BC98-56F47CA6738F}" destId="{3539CB81-0FB9-4E36-9381-4365A7EC604B}" srcOrd="9" destOrd="0" presId="urn:microsoft.com/office/officeart/2005/8/layout/default#7"/>
    <dgm:cxn modelId="{CD203102-3B10-4448-AAA5-C49452AEBFAD}" type="presParOf" srcId="{38D807C3-B546-4DB6-BC98-56F47CA6738F}" destId="{2C28842A-89FC-4724-A051-74CDE7C9DD97}" srcOrd="10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8CD42-D065-4BE0-8E64-57AFF78CE0DB}" type="doc">
      <dgm:prSet loTypeId="urn:microsoft.com/office/officeart/2005/8/layout/lProcess1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17980ED2-45AB-4E89-A9D3-3F72E78C2E8F}">
      <dgm:prSet phldrT="[Текст]"/>
      <dgm:spPr/>
      <dgm:t>
        <a:bodyPr/>
        <a:lstStyle/>
        <a:p>
          <a:r>
            <a:rPr lang="ru-RU" b="1" smtClean="0"/>
            <a:t>Традиционные формы взаимодействия</a:t>
          </a:r>
          <a:endParaRPr lang="ru-RU" b="1" dirty="0"/>
        </a:p>
      </dgm:t>
    </dgm:pt>
    <dgm:pt modelId="{0CBDC8F1-2732-47CA-A88A-385AD82597A2}" type="parTrans" cxnId="{3133DF74-F6E5-446B-9A52-58F028387C4F}">
      <dgm:prSet/>
      <dgm:spPr/>
      <dgm:t>
        <a:bodyPr/>
        <a:lstStyle/>
        <a:p>
          <a:endParaRPr lang="ru-RU"/>
        </a:p>
      </dgm:t>
    </dgm:pt>
    <dgm:pt modelId="{B4A99F34-2C06-4D5D-812F-970F202F8DDE}" type="sibTrans" cxnId="{3133DF74-F6E5-446B-9A52-58F028387C4F}">
      <dgm:prSet/>
      <dgm:spPr/>
      <dgm:t>
        <a:bodyPr/>
        <a:lstStyle/>
        <a:p>
          <a:endParaRPr lang="ru-RU"/>
        </a:p>
      </dgm:t>
    </dgm:pt>
    <dgm:pt modelId="{3AB1A260-5A6A-4F8E-B3E9-D32135E27CC5}">
      <dgm:prSet phldrT="[Текст]" custT="1"/>
      <dgm:spPr/>
      <dgm:t>
        <a:bodyPr/>
        <a:lstStyle/>
        <a:p>
          <a:pPr algn="l"/>
          <a:r>
            <a:rPr lang="ru-RU" sz="1200" b="1" dirty="0" smtClean="0"/>
            <a:t>1. Посещение семей</a:t>
          </a:r>
        </a:p>
        <a:p>
          <a:pPr algn="l"/>
          <a:r>
            <a:rPr lang="ru-RU" sz="1200" b="1" dirty="0" smtClean="0"/>
            <a:t>2. Беседы (индивидуальные, </a:t>
          </a:r>
        </a:p>
        <a:p>
          <a:pPr algn="l"/>
          <a:r>
            <a:rPr lang="ru-RU" sz="1200" b="1" dirty="0" smtClean="0"/>
            <a:t>     групповые)</a:t>
          </a:r>
        </a:p>
        <a:p>
          <a:pPr algn="l"/>
          <a:r>
            <a:rPr lang="ru-RU" sz="1200" b="1" dirty="0" smtClean="0"/>
            <a:t>3. Консультации(индивидуальные, </a:t>
          </a:r>
        </a:p>
        <a:p>
          <a:pPr algn="l"/>
          <a:r>
            <a:rPr lang="ru-RU" sz="1200" b="1" dirty="0" smtClean="0"/>
            <a:t>     групповые)</a:t>
          </a:r>
        </a:p>
        <a:p>
          <a:pPr algn="l"/>
          <a:r>
            <a:rPr lang="ru-RU" sz="1200" b="1" dirty="0" smtClean="0"/>
            <a:t>4. Родительские собрания</a:t>
          </a:r>
        </a:p>
        <a:p>
          <a:pPr algn="l"/>
          <a:r>
            <a:rPr lang="ru-RU" sz="1200" b="1" dirty="0" smtClean="0"/>
            <a:t>5. Пропаганда педагогических </a:t>
          </a:r>
        </a:p>
        <a:p>
          <a:pPr algn="l"/>
          <a:r>
            <a:rPr lang="ru-RU" sz="1200" b="1" dirty="0" smtClean="0"/>
            <a:t>    знаний</a:t>
          </a:r>
        </a:p>
        <a:p>
          <a:r>
            <a:rPr lang="ru-RU" sz="1200" b="1" dirty="0" smtClean="0"/>
            <a:t>6. Семинары – практикумы</a:t>
          </a:r>
        </a:p>
        <a:p>
          <a:r>
            <a:rPr lang="ru-RU" sz="1200" b="1" dirty="0" smtClean="0"/>
            <a:t>7. Родительские конференции</a:t>
          </a:r>
        </a:p>
        <a:p>
          <a:r>
            <a:rPr lang="ru-RU" sz="1200" b="1" dirty="0" smtClean="0"/>
            <a:t>И др.</a:t>
          </a:r>
        </a:p>
        <a:p>
          <a:endParaRPr lang="ru-RU" sz="1400" b="1" dirty="0" smtClean="0"/>
        </a:p>
        <a:p>
          <a:pPr algn="l"/>
          <a:endParaRPr lang="ru-RU" sz="1400" b="1" dirty="0"/>
        </a:p>
      </dgm:t>
    </dgm:pt>
    <dgm:pt modelId="{07624D22-280D-43B5-9AB0-5849FFB754B7}" type="parTrans" cxnId="{FBE5F7E5-D86B-4E83-AA63-177EC01A51D4}">
      <dgm:prSet/>
      <dgm:spPr/>
      <dgm:t>
        <a:bodyPr/>
        <a:lstStyle/>
        <a:p>
          <a:endParaRPr lang="ru-RU"/>
        </a:p>
      </dgm:t>
    </dgm:pt>
    <dgm:pt modelId="{A9722B56-F0C5-4C14-AEE5-80EB9C6EBBE5}" type="sibTrans" cxnId="{FBE5F7E5-D86B-4E83-AA63-177EC01A51D4}">
      <dgm:prSet/>
      <dgm:spPr/>
      <dgm:t>
        <a:bodyPr/>
        <a:lstStyle/>
        <a:p>
          <a:endParaRPr lang="ru-RU"/>
        </a:p>
      </dgm:t>
    </dgm:pt>
    <dgm:pt modelId="{997CC654-AAC1-4D59-843B-509A5EDDEE3F}">
      <dgm:prSet phldrT="[Текст]"/>
      <dgm:spPr/>
      <dgm:t>
        <a:bodyPr/>
        <a:lstStyle/>
        <a:p>
          <a:r>
            <a:rPr lang="ru-RU" b="1" smtClean="0"/>
            <a:t>Нетрадиционные формы взаимодействия</a:t>
          </a:r>
          <a:endParaRPr lang="ru-RU" b="1" dirty="0"/>
        </a:p>
      </dgm:t>
    </dgm:pt>
    <dgm:pt modelId="{5CF3AD99-5328-40D4-A196-C780BD17F095}" type="parTrans" cxnId="{EC95F0DF-A7F4-42F7-9224-220B3A666112}">
      <dgm:prSet/>
      <dgm:spPr/>
      <dgm:t>
        <a:bodyPr/>
        <a:lstStyle/>
        <a:p>
          <a:endParaRPr lang="ru-RU"/>
        </a:p>
      </dgm:t>
    </dgm:pt>
    <dgm:pt modelId="{87EEF0F7-495D-4C08-A54A-204D880A1FC0}" type="sibTrans" cxnId="{EC95F0DF-A7F4-42F7-9224-220B3A666112}">
      <dgm:prSet/>
      <dgm:spPr/>
      <dgm:t>
        <a:bodyPr/>
        <a:lstStyle/>
        <a:p>
          <a:endParaRPr lang="ru-RU"/>
        </a:p>
      </dgm:t>
    </dgm:pt>
    <dgm:pt modelId="{FD7088FB-FFF1-49BC-9B2A-F2F6464A4751}">
      <dgm:prSet phldrT="[Текст]" custT="1"/>
      <dgm:spPr/>
      <dgm:t>
        <a:bodyPr/>
        <a:lstStyle/>
        <a:p>
          <a:pPr algn="l"/>
          <a:r>
            <a:rPr lang="ru-RU" sz="1200" b="1" dirty="0" smtClean="0"/>
            <a:t>1. Сайт ДОО</a:t>
          </a:r>
        </a:p>
        <a:p>
          <a:pPr algn="l"/>
          <a:r>
            <a:rPr lang="ru-RU" sz="1200" b="1" dirty="0" smtClean="0"/>
            <a:t>2. Семейные клубы по интересам</a:t>
          </a:r>
        </a:p>
        <a:p>
          <a:pPr algn="l"/>
          <a:r>
            <a:rPr lang="ru-RU" sz="1200" b="1" dirty="0" smtClean="0"/>
            <a:t>3. Брей ринги, круглые столы, мастер-классы и др.</a:t>
          </a:r>
        </a:p>
        <a:p>
          <a:pPr algn="l"/>
          <a:r>
            <a:rPr lang="ru-RU" sz="1200" b="1" dirty="0" smtClean="0"/>
            <a:t>4. Родительская почта</a:t>
          </a:r>
        </a:p>
        <a:p>
          <a:pPr algn="l"/>
          <a:r>
            <a:rPr lang="ru-RU" sz="1200" b="1" dirty="0" smtClean="0"/>
            <a:t>5. Библиотека игр</a:t>
          </a:r>
        </a:p>
        <a:p>
          <a:pPr algn="l"/>
          <a:r>
            <a:rPr lang="ru-RU" sz="1200" b="1" dirty="0" smtClean="0"/>
            <a:t>6. Тренинги игровые</a:t>
          </a:r>
        </a:p>
        <a:p>
          <a:pPr algn="l"/>
          <a:r>
            <a:rPr lang="ru-RU" sz="1200" b="1" dirty="0" smtClean="0"/>
            <a:t>7. Дни открытых дверей</a:t>
          </a:r>
        </a:p>
        <a:p>
          <a:pPr algn="l"/>
          <a:r>
            <a:rPr lang="ru-RU" sz="1200" b="1" dirty="0" smtClean="0"/>
            <a:t>8. Семейные студии, гостиные</a:t>
          </a:r>
        </a:p>
        <a:p>
          <a:pPr algn="l"/>
          <a:r>
            <a:rPr lang="ru-RU" sz="1200" b="1" dirty="0" smtClean="0"/>
            <a:t>9. Проектная деятельность</a:t>
          </a:r>
        </a:p>
        <a:p>
          <a:pPr algn="l"/>
          <a:r>
            <a:rPr lang="ru-RU" sz="1200" b="1" dirty="0" smtClean="0"/>
            <a:t>И др.</a:t>
          </a:r>
          <a:endParaRPr lang="ru-RU" sz="1200" b="1" dirty="0"/>
        </a:p>
      </dgm:t>
    </dgm:pt>
    <dgm:pt modelId="{32783B99-03B4-4B81-82A5-1383567A3942}" type="parTrans" cxnId="{73851356-116C-4C64-BE0F-5298E8F29A96}">
      <dgm:prSet/>
      <dgm:spPr/>
      <dgm:t>
        <a:bodyPr/>
        <a:lstStyle/>
        <a:p>
          <a:endParaRPr lang="ru-RU"/>
        </a:p>
      </dgm:t>
    </dgm:pt>
    <dgm:pt modelId="{063BABF7-E2DB-4EE4-9432-4425CC669C03}" type="sibTrans" cxnId="{73851356-116C-4C64-BE0F-5298E8F29A96}">
      <dgm:prSet/>
      <dgm:spPr/>
      <dgm:t>
        <a:bodyPr/>
        <a:lstStyle/>
        <a:p>
          <a:endParaRPr lang="ru-RU"/>
        </a:p>
      </dgm:t>
    </dgm:pt>
    <dgm:pt modelId="{97E2D803-50E1-4FF2-BFA6-9DD99479405D}" type="pres">
      <dgm:prSet presAssocID="{5AD8CD42-D065-4BE0-8E64-57AFF78CE0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23256-2F57-451F-92F1-50CD71FB49C5}" type="pres">
      <dgm:prSet presAssocID="{17980ED2-45AB-4E89-A9D3-3F72E78C2E8F}" presName="vertFlow" presStyleCnt="0"/>
      <dgm:spPr/>
    </dgm:pt>
    <dgm:pt modelId="{46145CFD-8736-4557-AF24-B556F8207865}" type="pres">
      <dgm:prSet presAssocID="{17980ED2-45AB-4E89-A9D3-3F72E78C2E8F}" presName="header" presStyleLbl="node1" presStyleIdx="0" presStyleCnt="2"/>
      <dgm:spPr/>
      <dgm:t>
        <a:bodyPr/>
        <a:lstStyle/>
        <a:p>
          <a:endParaRPr lang="ru-RU"/>
        </a:p>
      </dgm:t>
    </dgm:pt>
    <dgm:pt modelId="{E30854BC-EEFD-4102-8C15-C3A3410E7E1D}" type="pres">
      <dgm:prSet presAssocID="{07624D22-280D-43B5-9AB0-5849FFB754B7}" presName="parTrans" presStyleLbl="sibTrans2D1" presStyleIdx="0" presStyleCnt="2"/>
      <dgm:spPr/>
      <dgm:t>
        <a:bodyPr/>
        <a:lstStyle/>
        <a:p>
          <a:endParaRPr lang="ru-RU"/>
        </a:p>
      </dgm:t>
    </dgm:pt>
    <dgm:pt modelId="{60E237AB-73C0-4D97-A60A-502D3C9F5453}" type="pres">
      <dgm:prSet presAssocID="{3AB1A260-5A6A-4F8E-B3E9-D32135E27CC5}" presName="child" presStyleLbl="alignAccFollowNode1" presStyleIdx="0" presStyleCnt="2" custScaleY="375655" custLinFactNeighborX="-664" custLinFactNeighborY="-5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C8168-A81F-4BD2-BD8D-A46BBB920FB8}" type="pres">
      <dgm:prSet presAssocID="{17980ED2-45AB-4E89-A9D3-3F72E78C2E8F}" presName="hSp" presStyleCnt="0"/>
      <dgm:spPr/>
    </dgm:pt>
    <dgm:pt modelId="{D8069094-7CFF-43E4-A8E2-31A674AFA039}" type="pres">
      <dgm:prSet presAssocID="{997CC654-AAC1-4D59-843B-509A5EDDEE3F}" presName="vertFlow" presStyleCnt="0"/>
      <dgm:spPr/>
    </dgm:pt>
    <dgm:pt modelId="{2F49328E-5D46-435B-8304-ECF48CC245FD}" type="pres">
      <dgm:prSet presAssocID="{997CC654-AAC1-4D59-843B-509A5EDDEE3F}" presName="header" presStyleLbl="node1" presStyleIdx="1" presStyleCnt="2"/>
      <dgm:spPr/>
      <dgm:t>
        <a:bodyPr/>
        <a:lstStyle/>
        <a:p>
          <a:endParaRPr lang="ru-RU"/>
        </a:p>
      </dgm:t>
    </dgm:pt>
    <dgm:pt modelId="{9F8BD89A-4C90-4D39-B661-986AD9D872F0}" type="pres">
      <dgm:prSet presAssocID="{32783B99-03B4-4B81-82A5-1383567A3942}" presName="parTrans" presStyleLbl="sibTrans2D1" presStyleIdx="1" presStyleCnt="2"/>
      <dgm:spPr/>
      <dgm:t>
        <a:bodyPr/>
        <a:lstStyle/>
        <a:p>
          <a:endParaRPr lang="ru-RU"/>
        </a:p>
      </dgm:t>
    </dgm:pt>
    <dgm:pt modelId="{A853F739-6917-487D-BEAE-A1AFF323CF39}" type="pres">
      <dgm:prSet presAssocID="{FD7088FB-FFF1-49BC-9B2A-F2F6464A4751}" presName="child" presStyleLbl="alignAccFollowNode1" presStyleIdx="1" presStyleCnt="2" custScaleY="392066" custLinFactNeighborX="3484" custLinFactNeighborY="70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851356-116C-4C64-BE0F-5298E8F29A96}" srcId="{997CC654-AAC1-4D59-843B-509A5EDDEE3F}" destId="{FD7088FB-FFF1-49BC-9B2A-F2F6464A4751}" srcOrd="0" destOrd="0" parTransId="{32783B99-03B4-4B81-82A5-1383567A3942}" sibTransId="{063BABF7-E2DB-4EE4-9432-4425CC669C03}"/>
    <dgm:cxn modelId="{F3B2AA78-A013-4846-A3E5-D1E8D7BA464C}" type="presOf" srcId="{17980ED2-45AB-4E89-A9D3-3F72E78C2E8F}" destId="{46145CFD-8736-4557-AF24-B556F8207865}" srcOrd="0" destOrd="0" presId="urn:microsoft.com/office/officeart/2005/8/layout/lProcess1"/>
    <dgm:cxn modelId="{FBE5F7E5-D86B-4E83-AA63-177EC01A51D4}" srcId="{17980ED2-45AB-4E89-A9D3-3F72E78C2E8F}" destId="{3AB1A260-5A6A-4F8E-B3E9-D32135E27CC5}" srcOrd="0" destOrd="0" parTransId="{07624D22-280D-43B5-9AB0-5849FFB754B7}" sibTransId="{A9722B56-F0C5-4C14-AEE5-80EB9C6EBBE5}"/>
    <dgm:cxn modelId="{354D2882-31A3-41F7-9EA3-FEB7E8B6FA48}" type="presOf" srcId="{32783B99-03B4-4B81-82A5-1383567A3942}" destId="{9F8BD89A-4C90-4D39-B661-986AD9D872F0}" srcOrd="0" destOrd="0" presId="urn:microsoft.com/office/officeart/2005/8/layout/lProcess1"/>
    <dgm:cxn modelId="{7AB9DC63-FC85-4BCE-B936-91C7119BE904}" type="presOf" srcId="{FD7088FB-FFF1-49BC-9B2A-F2F6464A4751}" destId="{A853F739-6917-487D-BEAE-A1AFF323CF39}" srcOrd="0" destOrd="0" presId="urn:microsoft.com/office/officeart/2005/8/layout/lProcess1"/>
    <dgm:cxn modelId="{42CF2262-6C08-405C-8EB7-8B675B946B44}" type="presOf" srcId="{5AD8CD42-D065-4BE0-8E64-57AFF78CE0DB}" destId="{97E2D803-50E1-4FF2-BFA6-9DD99479405D}" srcOrd="0" destOrd="0" presId="urn:microsoft.com/office/officeart/2005/8/layout/lProcess1"/>
    <dgm:cxn modelId="{166A763D-153B-4FE8-B534-C6F86677874B}" type="presOf" srcId="{997CC654-AAC1-4D59-843B-509A5EDDEE3F}" destId="{2F49328E-5D46-435B-8304-ECF48CC245FD}" srcOrd="0" destOrd="0" presId="urn:microsoft.com/office/officeart/2005/8/layout/lProcess1"/>
    <dgm:cxn modelId="{5BC398F7-796D-4B1D-AEBF-0A9A9C75FB9E}" type="presOf" srcId="{3AB1A260-5A6A-4F8E-B3E9-D32135E27CC5}" destId="{60E237AB-73C0-4D97-A60A-502D3C9F5453}" srcOrd="0" destOrd="0" presId="urn:microsoft.com/office/officeart/2005/8/layout/lProcess1"/>
    <dgm:cxn modelId="{E21033D1-03D4-4A60-9984-1AF56693F024}" type="presOf" srcId="{07624D22-280D-43B5-9AB0-5849FFB754B7}" destId="{E30854BC-EEFD-4102-8C15-C3A3410E7E1D}" srcOrd="0" destOrd="0" presId="urn:microsoft.com/office/officeart/2005/8/layout/lProcess1"/>
    <dgm:cxn modelId="{3133DF74-F6E5-446B-9A52-58F028387C4F}" srcId="{5AD8CD42-D065-4BE0-8E64-57AFF78CE0DB}" destId="{17980ED2-45AB-4E89-A9D3-3F72E78C2E8F}" srcOrd="0" destOrd="0" parTransId="{0CBDC8F1-2732-47CA-A88A-385AD82597A2}" sibTransId="{B4A99F34-2C06-4D5D-812F-970F202F8DDE}"/>
    <dgm:cxn modelId="{EC95F0DF-A7F4-42F7-9224-220B3A666112}" srcId="{5AD8CD42-D065-4BE0-8E64-57AFF78CE0DB}" destId="{997CC654-AAC1-4D59-843B-509A5EDDEE3F}" srcOrd="1" destOrd="0" parTransId="{5CF3AD99-5328-40D4-A196-C780BD17F095}" sibTransId="{87EEF0F7-495D-4C08-A54A-204D880A1FC0}"/>
    <dgm:cxn modelId="{E3697606-192C-4695-9F4C-F1DABD8D483C}" type="presParOf" srcId="{97E2D803-50E1-4FF2-BFA6-9DD99479405D}" destId="{60623256-2F57-451F-92F1-50CD71FB49C5}" srcOrd="0" destOrd="0" presId="urn:microsoft.com/office/officeart/2005/8/layout/lProcess1"/>
    <dgm:cxn modelId="{EA180EAB-B742-4438-8115-A521D80C1107}" type="presParOf" srcId="{60623256-2F57-451F-92F1-50CD71FB49C5}" destId="{46145CFD-8736-4557-AF24-B556F8207865}" srcOrd="0" destOrd="0" presId="urn:microsoft.com/office/officeart/2005/8/layout/lProcess1"/>
    <dgm:cxn modelId="{E028D9FA-2036-41F7-848D-7B6F0947CEE0}" type="presParOf" srcId="{60623256-2F57-451F-92F1-50CD71FB49C5}" destId="{E30854BC-EEFD-4102-8C15-C3A3410E7E1D}" srcOrd="1" destOrd="0" presId="urn:microsoft.com/office/officeart/2005/8/layout/lProcess1"/>
    <dgm:cxn modelId="{3157FAB7-8BED-4B39-A85F-E7EDFCDF7B0B}" type="presParOf" srcId="{60623256-2F57-451F-92F1-50CD71FB49C5}" destId="{60E237AB-73C0-4D97-A60A-502D3C9F5453}" srcOrd="2" destOrd="0" presId="urn:microsoft.com/office/officeart/2005/8/layout/lProcess1"/>
    <dgm:cxn modelId="{F164FA08-519A-4BCB-8273-B6DBA5D6BDB6}" type="presParOf" srcId="{97E2D803-50E1-4FF2-BFA6-9DD99479405D}" destId="{8F4C8168-A81F-4BD2-BD8D-A46BBB920FB8}" srcOrd="1" destOrd="0" presId="urn:microsoft.com/office/officeart/2005/8/layout/lProcess1"/>
    <dgm:cxn modelId="{96878FE5-801D-42E2-8E03-C20F792E3C99}" type="presParOf" srcId="{97E2D803-50E1-4FF2-BFA6-9DD99479405D}" destId="{D8069094-7CFF-43E4-A8E2-31A674AFA039}" srcOrd="2" destOrd="0" presId="urn:microsoft.com/office/officeart/2005/8/layout/lProcess1"/>
    <dgm:cxn modelId="{31BDE35E-56B8-49A0-A6D6-2F79B2127017}" type="presParOf" srcId="{D8069094-7CFF-43E4-A8E2-31A674AFA039}" destId="{2F49328E-5D46-435B-8304-ECF48CC245FD}" srcOrd="0" destOrd="0" presId="urn:microsoft.com/office/officeart/2005/8/layout/lProcess1"/>
    <dgm:cxn modelId="{88B3EBEB-0729-4104-9B19-3FAA4D7CD5D0}" type="presParOf" srcId="{D8069094-7CFF-43E4-A8E2-31A674AFA039}" destId="{9F8BD89A-4C90-4D39-B661-986AD9D872F0}" srcOrd="1" destOrd="0" presId="urn:microsoft.com/office/officeart/2005/8/layout/lProcess1"/>
    <dgm:cxn modelId="{85B7D9B6-AE7B-4FD6-8244-757FB914085B}" type="presParOf" srcId="{D8069094-7CFF-43E4-A8E2-31A674AFA039}" destId="{A853F739-6917-487D-BEAE-A1AFF323CF39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21545-8C82-4892-8715-A607115C3E02}">
      <dsp:nvSpPr>
        <dsp:cNvPr id="0" name=""/>
        <dsp:cNvSpPr/>
      </dsp:nvSpPr>
      <dsp:spPr>
        <a:xfrm>
          <a:off x="0" y="527279"/>
          <a:ext cx="2464593" cy="14787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Защита прав ребенка в семье и детском саду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0" y="527279"/>
        <a:ext cx="2464593" cy="1478756"/>
      </dsp:txXfrm>
    </dsp:sp>
    <dsp:sp modelId="{72B0255C-D78E-4195-A178-B78154FAEE00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Воспитание, развитие и оздоровление детей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2711053" y="573683"/>
        <a:ext cx="2464593" cy="1478756"/>
      </dsp:txXfrm>
    </dsp:sp>
    <dsp:sp modelId="{49592A36-FEB0-45C1-B728-9B962ADE58CD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Детско-родительские отношения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5422106" y="573683"/>
        <a:ext cx="2464593" cy="1478756"/>
      </dsp:txXfrm>
    </dsp:sp>
    <dsp:sp modelId="{02C05BA1-CAB5-46EE-B9F6-FFA2F0B236CC}">
      <dsp:nvSpPr>
        <dsp:cNvPr id="0" name=""/>
        <dsp:cNvSpPr/>
      </dsp:nvSpPr>
      <dsp:spPr>
        <a:xfrm>
          <a:off x="0" y="2298898"/>
          <a:ext cx="2464593" cy="1478756"/>
        </a:xfrm>
        <a:prstGeom prst="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Взаимоотношения детей со сверстниками и взрослыми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0" y="2298898"/>
        <a:ext cx="2464593" cy="1478756"/>
      </dsp:txXfrm>
    </dsp:sp>
    <dsp:sp modelId="{8E3380AC-B226-4FEA-B761-3EC778093105}">
      <dsp:nvSpPr>
        <dsp:cNvPr id="0" name=""/>
        <dsp:cNvSpPr/>
      </dsp:nvSpPr>
      <dsp:spPr>
        <a:xfrm>
          <a:off x="2711053" y="2298898"/>
          <a:ext cx="2464593" cy="1478756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Коррекция  нарушений в развитии детей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2711053" y="2298898"/>
        <a:ext cx="2464593" cy="1478756"/>
      </dsp:txXfrm>
    </dsp:sp>
    <dsp:sp modelId="{2C28842A-89FC-4724-A051-74CDE7C9DD97}">
      <dsp:nvSpPr>
        <dsp:cNvPr id="0" name=""/>
        <dsp:cNvSpPr/>
      </dsp:nvSpPr>
      <dsp:spPr>
        <a:xfrm>
          <a:off x="5422106" y="2298898"/>
          <a:ext cx="2464593" cy="1478756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Подготовка старших дошкольников  к  обучению в школе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5422106" y="2298898"/>
        <a:ext cx="2464593" cy="1478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45CFD-8736-4557-AF24-B556F8207865}">
      <dsp:nvSpPr>
        <dsp:cNvPr id="0" name=""/>
        <dsp:cNvSpPr/>
      </dsp:nvSpPr>
      <dsp:spPr>
        <a:xfrm>
          <a:off x="218894" y="419"/>
          <a:ext cx="3737145" cy="934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Традиционные формы взаимодействия</a:t>
          </a:r>
          <a:endParaRPr lang="ru-RU" sz="2600" b="1" kern="1200" dirty="0"/>
        </a:p>
      </dsp:txBody>
      <dsp:txXfrm>
        <a:off x="246258" y="27783"/>
        <a:ext cx="3682417" cy="879558"/>
      </dsp:txXfrm>
    </dsp:sp>
    <dsp:sp modelId="{E30854BC-EEFD-4102-8C15-C3A3410E7E1D}">
      <dsp:nvSpPr>
        <dsp:cNvPr id="0" name=""/>
        <dsp:cNvSpPr/>
      </dsp:nvSpPr>
      <dsp:spPr>
        <a:xfrm rot="5433688">
          <a:off x="2003813" y="1008059"/>
          <a:ext cx="155111" cy="16350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237AB-73C0-4D97-A60A-502D3C9F5453}">
      <dsp:nvSpPr>
        <dsp:cNvPr id="0" name=""/>
        <dsp:cNvSpPr/>
      </dsp:nvSpPr>
      <dsp:spPr>
        <a:xfrm>
          <a:off x="194079" y="1244914"/>
          <a:ext cx="3737145" cy="3509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1. Посещение семей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2. Беседы (индивидуальные,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    групповые)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3. Консультации(индивидуальные,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    групповые)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4. Родительские собрания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5. Пропаганда педагогических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   знаний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6. Семинары – практикумы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7. Родительские конференции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 др.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296874" y="1347709"/>
        <a:ext cx="3531555" cy="3304103"/>
      </dsp:txXfrm>
    </dsp:sp>
    <dsp:sp modelId="{2F49328E-5D46-435B-8304-ECF48CC245FD}">
      <dsp:nvSpPr>
        <dsp:cNvPr id="0" name=""/>
        <dsp:cNvSpPr/>
      </dsp:nvSpPr>
      <dsp:spPr>
        <a:xfrm>
          <a:off x="4479240" y="419"/>
          <a:ext cx="3737145" cy="934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Нетрадиционные формы взаимодействия</a:t>
          </a:r>
          <a:endParaRPr lang="ru-RU" sz="2600" b="1" kern="1200" dirty="0"/>
        </a:p>
      </dsp:txBody>
      <dsp:txXfrm>
        <a:off x="4506604" y="27783"/>
        <a:ext cx="3682417" cy="879558"/>
      </dsp:txXfrm>
    </dsp:sp>
    <dsp:sp modelId="{9F8BD89A-4C90-4D39-B661-986AD9D872F0}">
      <dsp:nvSpPr>
        <dsp:cNvPr id="0" name=""/>
        <dsp:cNvSpPr/>
      </dsp:nvSpPr>
      <dsp:spPr>
        <a:xfrm rot="5229694">
          <a:off x="6297135" y="1016665"/>
          <a:ext cx="163910" cy="163500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3F739-6917-487D-BEAE-A1AFF323CF39}">
      <dsp:nvSpPr>
        <dsp:cNvPr id="0" name=""/>
        <dsp:cNvSpPr/>
      </dsp:nvSpPr>
      <dsp:spPr>
        <a:xfrm>
          <a:off x="4609442" y="1262124"/>
          <a:ext cx="3737145" cy="3663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1. Сайт ДОО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2. Семейные клубы по интересам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3. Брей ринги, круглые столы, мастер-классы и др.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4. Родительская почта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5. Библиотека игр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6. Тренинги игровые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7. Дни открытых дверей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8. Семейные студии, гостиные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9. Проектная деятельность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 др.</a:t>
          </a:r>
          <a:endParaRPr lang="ru-RU" sz="1200" b="1" kern="1200" dirty="0"/>
        </a:p>
      </dsp:txBody>
      <dsp:txXfrm>
        <a:off x="4716728" y="1369410"/>
        <a:ext cx="3522573" cy="3448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FB835-5BE3-4280-A99C-67445203DC24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DA244-EA3D-442A-9498-965308A0EC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0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A244-EA3D-442A-9498-965308A0ECF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7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A244-EA3D-442A-9498-965308A0ECF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348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9777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320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410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581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851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9752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2232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924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145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9B3D-30A3-45A4-A66C-48103444279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386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9B3D-30A3-45A4-A66C-481034442797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5ED8C-212B-45F8-A640-C3EC7AE62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7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мьи вектор-Векторные люди-свободный вектор Скачать бесплат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805264" cy="52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640960" cy="13794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Взаимодействие </a:t>
            </a:r>
            <a:r>
              <a:rPr lang="ru-RU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ДОО  </a:t>
            </a:r>
            <a:r>
              <a:rPr lang="ru-RU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Segoe Script" panose="020B0504020000000003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с семьями воспитанников</a:t>
            </a:r>
            <a:endParaRPr lang="ru-RU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15537"/>
            <a:ext cx="8571719" cy="66269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645024"/>
            <a:ext cx="5566130" cy="3017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063874"/>
          </a:xfrm>
        </p:spPr>
        <p:txBody>
          <a:bodyPr>
            <a:normAutofit/>
          </a:bodyPr>
          <a:lstStyle/>
          <a:p>
            <a:pPr marL="342900" lvl="0" indent="-342900"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2400" b="1" i="1" dirty="0">
                <a:solidFill>
                  <a:srgbClr val="002060"/>
                </a:solidFill>
                <a:latin typeface="HeinrichScript" pitchFamily="2" charset="0"/>
              </a:rPr>
              <a:t>Воспитывает все: люди, вещи, явления, </a:t>
            </a:r>
            <a:br>
              <a:rPr lang="ru-RU" sz="2400" b="1" i="1" dirty="0">
                <a:solidFill>
                  <a:srgbClr val="002060"/>
                </a:solidFill>
                <a:latin typeface="HeinrichScript" pitchFamily="2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HeinrichScript" pitchFamily="2" charset="0"/>
              </a:rPr>
              <a:t>но прежде всего и дольше всего —люди. </a:t>
            </a:r>
            <a:br>
              <a:rPr lang="ru-RU" sz="2400" b="1" i="1" dirty="0">
                <a:solidFill>
                  <a:srgbClr val="002060"/>
                </a:solidFill>
                <a:latin typeface="HeinrichScript" pitchFamily="2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HeinrichScript" pitchFamily="2" charset="0"/>
              </a:rPr>
              <a:t>Из них на первом месте </a:t>
            </a:r>
            <a:r>
              <a:rPr lang="en-US" sz="2400" b="1" i="1" dirty="0">
                <a:solidFill>
                  <a:srgbClr val="002060"/>
                </a:solidFill>
                <a:latin typeface="HeinrichScript" pitchFamily="2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HeinrichScript" pitchFamily="2" charset="0"/>
              </a:rPr>
              <a:t>—родители и педагоги. </a:t>
            </a:r>
            <a:br>
              <a:rPr lang="ru-RU" sz="2400" b="1" i="1" dirty="0">
                <a:solidFill>
                  <a:srgbClr val="002060"/>
                </a:solidFill>
                <a:latin typeface="HeinrichScript" pitchFamily="2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HeinrichScript" pitchFamily="2" charset="0"/>
              </a:rPr>
              <a:t>                                                          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HeinrichScript" pitchFamily="2" charset="0"/>
              </a:rPr>
              <a:t>                     </a:t>
            </a:r>
            <a:br>
              <a:rPr lang="ru-RU" sz="2400" b="1" i="1" dirty="0" smtClean="0">
                <a:solidFill>
                  <a:srgbClr val="002060"/>
                </a:solidFill>
                <a:latin typeface="HeinrichScript" pitchFamily="2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HeinrichScript" pitchFamily="2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HeinrichScript" pitchFamily="2" charset="0"/>
              </a:rPr>
              <a:t>                                                                 Макаренко </a:t>
            </a:r>
            <a:r>
              <a:rPr lang="ru-RU" sz="2400" b="1" i="1" dirty="0">
                <a:solidFill>
                  <a:srgbClr val="002060"/>
                </a:solidFill>
                <a:latin typeface="HeinrichScript" pitchFamily="2" charset="0"/>
              </a:rPr>
              <a:t>А. С. </a:t>
            </a:r>
            <a:br>
              <a:rPr lang="ru-RU" sz="2400" b="1" i="1" dirty="0">
                <a:solidFill>
                  <a:srgbClr val="002060"/>
                </a:solidFill>
                <a:latin typeface="HeinrichScript" pitchFamily="2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700329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емьи вектор-Векторные люди-свободный вектор Скачать бесплат…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Одним </a:t>
            </a:r>
            <a:r>
              <a:rPr lang="ru-RU" sz="2400" dirty="0"/>
              <a:t>из основных принципов дошкольного образования, </a:t>
            </a:r>
            <a:r>
              <a:rPr lang="ru-RU" sz="2400" dirty="0" smtClean="0"/>
              <a:t>закрепленных </a:t>
            </a:r>
            <a:r>
              <a:rPr lang="ru-RU" sz="2400" dirty="0"/>
              <a:t>в </a:t>
            </a:r>
            <a:r>
              <a:rPr lang="ru-RU" sz="24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ФГОС ДО</a:t>
            </a:r>
            <a:r>
              <a:rPr lang="ru-RU" sz="24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, </a:t>
            </a:r>
            <a:r>
              <a:rPr lang="ru-RU" sz="2400" dirty="0"/>
              <a:t>является </a:t>
            </a:r>
            <a:r>
              <a:rPr lang="ru-RU" sz="2400" dirty="0" smtClean="0"/>
              <a:t>сотрудничество </a:t>
            </a:r>
            <a:r>
              <a:rPr lang="ru-RU" sz="2400" dirty="0"/>
              <a:t>Организации с семьей (п. 1.4)</a:t>
            </a:r>
          </a:p>
          <a:p>
            <a:r>
              <a:rPr lang="ru-RU" sz="2400" dirty="0" smtClean="0"/>
              <a:t>Стандарт </a:t>
            </a:r>
            <a:r>
              <a:rPr lang="ru-RU" sz="2400" dirty="0"/>
              <a:t>направлен на решение ряда задач, среди которых </a:t>
            </a:r>
            <a:r>
              <a:rPr lang="ru-RU" sz="2400" dirty="0" smtClean="0"/>
              <a:t>обеспечение психолого-педагогической </a:t>
            </a:r>
            <a:r>
              <a:rPr lang="ru-RU" sz="2400" dirty="0"/>
              <a:t>поддержки семьи и повышение компетентности родителей/законных представителей в вопросах развития и образования, </a:t>
            </a:r>
            <a:r>
              <a:rPr lang="ru-RU" sz="2400" dirty="0" smtClean="0"/>
              <a:t>охраны </a:t>
            </a:r>
            <a:r>
              <a:rPr lang="ru-RU" sz="2400" dirty="0"/>
              <a:t>и укрепления здоровья детей (п. 1.6).</a:t>
            </a:r>
          </a:p>
          <a:p>
            <a:r>
              <a:rPr lang="ru-RU" sz="2400" dirty="0" smtClean="0"/>
              <a:t>Стандарт </a:t>
            </a:r>
            <a:r>
              <a:rPr lang="ru-RU" sz="2400" dirty="0"/>
              <a:t>является основой для </a:t>
            </a:r>
            <a:r>
              <a:rPr lang="ru-RU" sz="2400" dirty="0" smtClean="0"/>
              <a:t>оказания </a:t>
            </a:r>
            <a:r>
              <a:rPr lang="ru-RU" sz="2400" dirty="0"/>
              <a:t>помощи родителям/законным представителям (п. 1.7</a:t>
            </a:r>
            <a:r>
              <a:rPr lang="ru-RU" sz="2400" dirty="0" smtClean="0"/>
              <a:t>):</a:t>
            </a:r>
          </a:p>
          <a:p>
            <a:pPr marL="0" indent="0">
              <a:buNone/>
            </a:pPr>
            <a:r>
              <a:rPr lang="ru-RU" sz="2400" dirty="0" smtClean="0"/>
              <a:t>- в </a:t>
            </a:r>
            <a:r>
              <a:rPr lang="ru-RU" sz="2400" dirty="0"/>
              <a:t>воспитании детей;</a:t>
            </a:r>
          </a:p>
          <a:p>
            <a:pPr marL="0" indent="0">
              <a:buNone/>
            </a:pPr>
            <a:r>
              <a:rPr lang="ru-RU" sz="2400" dirty="0" smtClean="0"/>
              <a:t>- охране </a:t>
            </a:r>
            <a:r>
              <a:rPr lang="ru-RU" sz="2400" dirty="0"/>
              <a:t>и укреплении их физического и психического здоровья;</a:t>
            </a:r>
          </a:p>
          <a:p>
            <a:pPr>
              <a:buFontTx/>
              <a:buChar char="-"/>
            </a:pPr>
            <a:r>
              <a:rPr lang="ru-RU" sz="2400" dirty="0" smtClean="0"/>
              <a:t>развитии </a:t>
            </a:r>
            <a:r>
              <a:rPr lang="ru-RU" sz="2400" dirty="0"/>
              <a:t>индивидуальных </a:t>
            </a:r>
            <a:r>
              <a:rPr lang="ru-RU" sz="2400" dirty="0" smtClean="0"/>
              <a:t>способностей;</a:t>
            </a:r>
          </a:p>
          <a:p>
            <a:pPr>
              <a:buFontTx/>
              <a:buChar char="-"/>
            </a:pPr>
            <a:r>
              <a:rPr lang="ru-RU" sz="2400" dirty="0" smtClean="0"/>
              <a:t>необходимой </a:t>
            </a:r>
            <a:r>
              <a:rPr lang="ru-RU" sz="2400" dirty="0"/>
              <a:t>коррекции нарушений их развития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82553353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15537"/>
            <a:ext cx="8571719" cy="662692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300" b="1" dirty="0">
                <a:solidFill>
                  <a:srgbClr val="FF0000"/>
                </a:solidFill>
                <a:latin typeface="Segoe Script" panose="020B0504020000000003" pitchFamily="34" charset="0"/>
              </a:rPr>
              <a:t>Организация должна создавать </a:t>
            </a:r>
            <a:r>
              <a:rPr lang="ru-RU" sz="33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возможности</a:t>
            </a:r>
            <a:r>
              <a:rPr lang="ru-RU" sz="3300" b="1" dirty="0">
                <a:solidFill>
                  <a:srgbClr val="FF0000"/>
                </a:solidFill>
                <a:latin typeface="Segoe Script" panose="020B0504020000000003" pitchFamily="34" charset="0"/>
              </a:rPr>
              <a:t>: </a:t>
            </a:r>
            <a:endParaRPr lang="ru-RU" sz="3300" b="1" dirty="0" smtClean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pPr>
              <a:buFontTx/>
              <a:buChar char="-"/>
            </a:pPr>
            <a:r>
              <a:rPr lang="ru-RU" dirty="0" smtClean="0"/>
              <a:t>для </a:t>
            </a:r>
            <a:r>
              <a:rPr lang="ru-RU" dirty="0"/>
              <a:t>предоставления информации о Программе семье и всем </a:t>
            </a:r>
            <a:r>
              <a:rPr lang="ru-RU" dirty="0" smtClean="0"/>
              <a:t>заинтересованным </a:t>
            </a:r>
            <a:r>
              <a:rPr lang="ru-RU" dirty="0"/>
              <a:t>лицам, вовлеченным в </a:t>
            </a:r>
            <a:r>
              <a:rPr lang="ru-RU" dirty="0" smtClean="0"/>
              <a:t>образовательную </a:t>
            </a:r>
            <a:r>
              <a:rPr lang="ru-RU" dirty="0"/>
              <a:t>деятельность, а также </a:t>
            </a:r>
            <a:r>
              <a:rPr lang="ru-RU" dirty="0" smtClean="0"/>
              <a:t>широкой </a:t>
            </a:r>
            <a:r>
              <a:rPr lang="ru-RU" dirty="0"/>
              <a:t>общественности;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обсуждения </a:t>
            </a:r>
            <a:r>
              <a:rPr lang="ru-RU" dirty="0"/>
              <a:t>с родителя-ми/законными представителями детей вопросов, связанных с реализацией Программы (п. 3.2.8).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Требования </a:t>
            </a:r>
            <a:r>
              <a:rPr lang="ru-RU" dirty="0"/>
              <a:t>Стандарта к </a:t>
            </a:r>
            <a:r>
              <a:rPr lang="ru-RU" dirty="0" smtClean="0"/>
              <a:t>результатам </a:t>
            </a:r>
            <a:r>
              <a:rPr lang="ru-RU" dirty="0"/>
              <a:t>освоения основной </a:t>
            </a:r>
            <a:r>
              <a:rPr lang="ru-RU" dirty="0" smtClean="0"/>
              <a:t>образовательной </a:t>
            </a:r>
            <a:r>
              <a:rPr lang="ru-RU" dirty="0"/>
              <a:t>программы дошкольного </a:t>
            </a:r>
            <a:r>
              <a:rPr lang="ru-RU" dirty="0" smtClean="0"/>
              <a:t>образования </a:t>
            </a:r>
            <a:r>
              <a:rPr lang="ru-RU" dirty="0"/>
              <a:t>являются, кроме прочего, ориентирами: </a:t>
            </a:r>
          </a:p>
          <a:p>
            <a:pPr marL="0" indent="0">
              <a:buNone/>
            </a:pPr>
            <a:r>
              <a:rPr lang="ru-RU" dirty="0" smtClean="0"/>
              <a:t>- для </a:t>
            </a:r>
            <a:r>
              <a:rPr lang="ru-RU" dirty="0"/>
              <a:t>взаимодействия с семьями;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информирования </a:t>
            </a:r>
            <a:r>
              <a:rPr lang="ru-RU" dirty="0"/>
              <a:t>родителей (</a:t>
            </a:r>
            <a:r>
              <a:rPr lang="ru-RU" dirty="0" smtClean="0"/>
              <a:t>законных </a:t>
            </a:r>
            <a:r>
              <a:rPr lang="ru-RU" dirty="0"/>
              <a:t>представителей) и </a:t>
            </a:r>
            <a:r>
              <a:rPr lang="ru-RU" dirty="0" smtClean="0"/>
              <a:t>общественности </a:t>
            </a:r>
            <a:r>
              <a:rPr lang="ru-RU" dirty="0"/>
              <a:t>относительно целей дошкольного образования, общих для всего </a:t>
            </a:r>
            <a:r>
              <a:rPr lang="ru-RU" dirty="0" smtClean="0"/>
              <a:t>образовательного </a:t>
            </a:r>
            <a:r>
              <a:rPr lang="ru-RU" dirty="0"/>
              <a:t>пространства Российской Федерации (п. 4.4</a:t>
            </a:r>
            <a:r>
              <a:rPr lang="ru-RU" dirty="0" smtClean="0"/>
              <a:t>).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соответствии со Стандартом условия, необходимые для создания социальной ситуации развития детей, соответствующей специфике </a:t>
            </a:r>
            <a:r>
              <a:rPr lang="ru-RU" dirty="0" smtClean="0"/>
              <a:t>дошкольного </a:t>
            </a:r>
            <a:r>
              <a:rPr lang="ru-RU" dirty="0"/>
              <a:t>возраста, предполагают, кроме прочего, взаимодействие с родителями (законными представителями) по </a:t>
            </a:r>
            <a:r>
              <a:rPr lang="ru-RU" dirty="0" smtClean="0"/>
              <a:t>вопросам:</a:t>
            </a:r>
          </a:p>
          <a:p>
            <a:pPr marL="0" indent="0">
              <a:buNone/>
            </a:pPr>
            <a:r>
              <a:rPr lang="ru-RU" dirty="0"/>
              <a:t>-образования ребенка; </a:t>
            </a:r>
          </a:p>
          <a:p>
            <a:pPr marL="0" indent="0">
              <a:buNone/>
            </a:pPr>
            <a:r>
              <a:rPr lang="ru-RU" dirty="0" smtClean="0"/>
              <a:t>- непосредственного </a:t>
            </a:r>
            <a:r>
              <a:rPr lang="ru-RU" dirty="0"/>
              <a:t>вовлечения их в образовательную деятельность, в т. ч. посредством создания образовательных проектов совместно с семьей на основе выявления потребностей и поддержки образовательных инициатив семьи (п. 3.2.5). </a:t>
            </a:r>
          </a:p>
        </p:txBody>
      </p:sp>
    </p:spTree>
    <p:extLst>
      <p:ext uri="{BB962C8B-B14F-4D97-AF65-F5344CB8AC3E}">
        <p14:creationId xmlns:p14="http://schemas.microsoft.com/office/powerpoint/2010/main" val="3166176876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115537"/>
            <a:ext cx="8571719" cy="6626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65126"/>
            <a:ext cx="885698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Основные принципы реализации  взаимодействия семьи и </a:t>
            </a:r>
            <a:r>
              <a:rPr lang="ru-RU" sz="32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ДОО</a:t>
            </a:r>
            <a:endParaRPr lang="ru-RU" sz="32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Партнерство родителей и педагогов в воспитании и обучении детей;</a:t>
            </a:r>
          </a:p>
          <a:p>
            <a:r>
              <a:rPr lang="ru-RU" sz="2400" dirty="0" smtClean="0"/>
              <a:t>Единое понимание педагогами и родителями целей и задач воспитания и обучения;</a:t>
            </a:r>
          </a:p>
          <a:p>
            <a:r>
              <a:rPr lang="ru-RU" sz="2400" dirty="0" smtClean="0"/>
              <a:t>Помощь, уважение и доверие к ребенку со стороны родителей;</a:t>
            </a:r>
          </a:p>
          <a:p>
            <a:r>
              <a:rPr lang="ru-RU" sz="2400" dirty="0" smtClean="0"/>
              <a:t>Знание педагогами и родителями воспитательных возможностей коллектива и семьи, максимальное использование воспитательного потенциала в совместной работе с детьми;</a:t>
            </a:r>
          </a:p>
          <a:p>
            <a:r>
              <a:rPr lang="ru-RU" sz="2400" dirty="0" smtClean="0"/>
              <a:t>Постоянный анализ процесса взаимодействия семьи и ДОУ, его промежуточных  и конечных результатов.</a:t>
            </a:r>
            <a:endParaRPr lang="ru-RU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15537"/>
            <a:ext cx="8571719" cy="66269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Направления работы</a:t>
            </a:r>
            <a:br>
              <a:rPr lang="ru-RU" sz="27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 по взаимодействию с семьями</a:t>
            </a:r>
            <a:br>
              <a:rPr lang="ru-RU" sz="27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 воспитанников</a:t>
            </a:r>
            <a:endParaRPr lang="ru-RU" sz="27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25936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15537"/>
            <a:ext cx="8571719" cy="66269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Основные задачи педагогического коллектива в работе с родителями</a:t>
            </a:r>
            <a:endParaRPr lang="ru-RU" sz="28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Изучение семьи </a:t>
            </a:r>
          </a:p>
          <a:p>
            <a:r>
              <a:rPr lang="ru-RU" sz="2400" dirty="0" smtClean="0"/>
              <a:t>Привлечение родителей к активному участию в деятельности ДОУ;</a:t>
            </a:r>
          </a:p>
          <a:p>
            <a:r>
              <a:rPr lang="ru-RU" sz="2400" dirty="0" smtClean="0"/>
              <a:t>Изучение и пропаганда лучшего семейного опыта воспитания и обучения детей;</a:t>
            </a:r>
          </a:p>
          <a:p>
            <a:r>
              <a:rPr lang="ru-RU" sz="2400" dirty="0" smtClean="0"/>
              <a:t>Просвещение родителей в области педагоги и детской психологии;</a:t>
            </a:r>
          </a:p>
          <a:p>
            <a:r>
              <a:rPr lang="ru-RU" sz="2400" dirty="0" smtClean="0"/>
              <a:t>Работа по повышению правовой и педагогической культуры родителей.</a:t>
            </a:r>
            <a:endParaRPr lang="ru-RU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15537"/>
            <a:ext cx="8571719" cy="66269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Формы работы педагога </a:t>
            </a:r>
            <a:r>
              <a:rPr lang="ru-RU" sz="32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ДОО</a:t>
            </a:r>
            <a:r>
              <a:rPr lang="ru-RU" sz="32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 с родителями</a:t>
            </a:r>
            <a:endParaRPr lang="ru-RU" sz="32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783016"/>
              </p:ext>
            </p:extLst>
          </p:nvPr>
        </p:nvGraphicFramePr>
        <p:xfrm>
          <a:off x="457200" y="1600200"/>
          <a:ext cx="843528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532</Words>
  <Application>Microsoft Office PowerPoint</Application>
  <PresentationFormat>Экран (4:3)</PresentationFormat>
  <Paragraphs>65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HeinrichScript</vt:lpstr>
      <vt:lpstr>Segoe Script</vt:lpstr>
      <vt:lpstr>Тема Office</vt:lpstr>
      <vt:lpstr>Взаимодействие ДОО   с семьями воспитанников</vt:lpstr>
      <vt:lpstr>Воспитывает все: люди, вещи, явления,  но прежде всего и дольше всего —люди.  Из них на первом месте  —родители и педагоги.                                                                                                                                                                                         Макаренко А. С.  </vt:lpstr>
      <vt:lpstr>Презентация PowerPoint</vt:lpstr>
      <vt:lpstr>Презентация PowerPoint</vt:lpstr>
      <vt:lpstr>Основные принципы реализации  взаимодействия семьи и ДОО</vt:lpstr>
      <vt:lpstr> Направления работы  по взаимодействию с семьями  воспитанников</vt:lpstr>
      <vt:lpstr>Основные задачи педагогического коллектива в работе с родителями</vt:lpstr>
      <vt:lpstr>Формы работы педагога ДОО  с родителями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2010-03-20T18:10:53Z</dcterms:created>
  <dcterms:modified xsi:type="dcterms:W3CDTF">2015-05-13T06:20:19Z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TC103626631049</vt:lpwstr>
  </property>
</Properties>
</file>