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sldIdLst>
    <p:sldId id="256" r:id="rId3"/>
    <p:sldId id="266" r:id="rId4"/>
    <p:sldId id="267" r:id="rId5"/>
    <p:sldId id="268" r:id="rId6"/>
    <p:sldId id="273" r:id="rId7"/>
    <p:sldId id="276" r:id="rId8"/>
    <p:sldId id="278" r:id="rId9"/>
    <p:sldId id="274" r:id="rId10"/>
    <p:sldId id="270" r:id="rId11"/>
    <p:sldId id="272" r:id="rId12"/>
    <p:sldId id="271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9" autoAdjust="0"/>
    <p:restoredTop sz="82373" autoAdjust="0"/>
  </p:normalViewPr>
  <p:slideViewPr>
    <p:cSldViewPr>
      <p:cViewPr>
        <p:scale>
          <a:sx n="65" d="100"/>
          <a:sy n="65" d="100"/>
        </p:scale>
        <p:origin x="-1338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A35EB-4DCB-4883-805F-A79B3E9624C8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D01A9-2D47-4815-8CB1-6811B071A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08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01A9-2D47-4815-8CB1-6811B071A39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69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01A9-2D47-4815-8CB1-6811B071A39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76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66"/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D901-52C0-4B70-B886-BC5519CD75D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A0F6-336A-403B-830C-C513FCFA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D901-52C0-4B70-B886-BC5519CD75D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A0F6-336A-403B-830C-C513FCFA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D901-52C0-4B70-B886-BC5519CD75D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A0F6-336A-403B-830C-C513FCFA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D901-52C0-4B70-B886-BC5519CD75D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A0F6-336A-403B-830C-C513FCFA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D901-52C0-4B70-B886-BC5519CD75D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A0F6-336A-403B-830C-C513FCFA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D901-52C0-4B70-B886-BC5519CD75D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A0F6-336A-403B-830C-C513FCFAD8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pple.pn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3601" y="87288"/>
            <a:ext cx="5619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 descr="apple.pn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584" y="87288"/>
            <a:ext cx="561975" cy="533400"/>
          </a:xfrm>
          <a:prstGeom prst="rect">
            <a:avLst/>
          </a:prstGeom>
        </p:spPr>
      </p:pic>
      <p:pic>
        <p:nvPicPr>
          <p:cNvPr id="10" name="Picture 6" descr="apple.pn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61600" y="86400"/>
            <a:ext cx="561975" cy="533400"/>
          </a:xfrm>
          <a:prstGeom prst="rect">
            <a:avLst/>
          </a:prstGeom>
        </p:spPr>
      </p:pic>
      <p:pic>
        <p:nvPicPr>
          <p:cNvPr id="11" name="Picture 6" descr="apple.pn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95200" y="86400"/>
            <a:ext cx="561975" cy="533400"/>
          </a:xfrm>
          <a:prstGeom prst="rect">
            <a:avLst/>
          </a:prstGeom>
        </p:spPr>
      </p:pic>
      <p:pic>
        <p:nvPicPr>
          <p:cNvPr id="12" name="Picture 6" descr="apple.pn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63200" y="86400"/>
            <a:ext cx="561975" cy="533400"/>
          </a:xfrm>
          <a:prstGeom prst="rect">
            <a:avLst/>
          </a:prstGeom>
        </p:spPr>
      </p:pic>
      <p:pic>
        <p:nvPicPr>
          <p:cNvPr id="13" name="Picture 6" descr="apple.pn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9600" y="86400"/>
            <a:ext cx="561975" cy="533400"/>
          </a:xfrm>
          <a:prstGeom prst="rect">
            <a:avLst/>
          </a:prstGeom>
        </p:spPr>
      </p:pic>
      <p:pic>
        <p:nvPicPr>
          <p:cNvPr id="14" name="Picture 6" descr="apple.pn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6000" y="86400"/>
            <a:ext cx="561975" cy="533400"/>
          </a:xfrm>
          <a:prstGeom prst="rect">
            <a:avLst/>
          </a:prstGeom>
        </p:spPr>
      </p:pic>
      <p:pic>
        <p:nvPicPr>
          <p:cNvPr id="15" name="Picture 6" descr="apple.pn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62400" y="86400"/>
            <a:ext cx="561975" cy="533400"/>
          </a:xfrm>
          <a:prstGeom prst="rect">
            <a:avLst/>
          </a:prstGeom>
        </p:spPr>
      </p:pic>
      <p:pic>
        <p:nvPicPr>
          <p:cNvPr id="16" name="Picture 6" descr="apple.pn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28800" y="86400"/>
            <a:ext cx="561975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D901-52C0-4B70-B886-BC5519CD75D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A0F6-336A-403B-830C-C513FCFA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D901-52C0-4B70-B886-BC5519CD75D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A0F6-336A-403B-830C-C513FCFA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D901-52C0-4B70-B886-BC5519CD75D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A0F6-336A-403B-830C-C513FCFA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D901-52C0-4B70-B886-BC5519CD75D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A0F6-336A-403B-830C-C513FCFA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D901-52C0-4B70-B886-BC5519CD75D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A0F6-336A-403B-830C-C513FCFA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D901-52C0-4B70-B886-BC5519CD75D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A0F6-336A-403B-830C-C513FCFA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D901-52C0-4B70-B886-BC5519CD75DF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EA0F6-336A-403B-830C-C513FCFA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rmAutofit/>
          </a:bodyPr>
          <a:lstStyle/>
          <a:p>
            <a:r>
              <a:rPr lang="ru-RU" sz="8800" i="1" dirty="0" smtClean="0">
                <a:latin typeface="GreekS" panose="00000400000000000000" pitchFamily="2" charset="0"/>
                <a:cs typeface="GreekS" panose="00000400000000000000" pitchFamily="2" charset="0"/>
              </a:rPr>
              <a:t>Тема урока</a:t>
            </a:r>
            <a:r>
              <a:rPr lang="en-US" sz="8800" dirty="0" smtClean="0">
                <a:latin typeface="GreekS" panose="00000400000000000000" pitchFamily="2" charset="0"/>
                <a:cs typeface="GreekS" panose="00000400000000000000" pitchFamily="2" charset="0"/>
              </a:rPr>
              <a:t>:</a:t>
            </a:r>
            <a:endParaRPr lang="en-US" sz="8800" dirty="0">
              <a:latin typeface="GreekS" panose="00000400000000000000" pitchFamily="2" charset="0"/>
              <a:cs typeface="GreekS" panose="00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064896" cy="1919064"/>
          </a:xfrm>
        </p:spPr>
        <p:txBody>
          <a:bodyPr>
            <a:noAutofit/>
          </a:bodyPr>
          <a:lstStyle/>
          <a:p>
            <a:r>
              <a:rPr lang="ru-RU" sz="8000" i="1" dirty="0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Буквы т–ш  </a:t>
            </a:r>
            <a:endParaRPr lang="en-US" sz="8000" i="1" dirty="0">
              <a:solidFill>
                <a:schemeClr val="bg1"/>
              </a:solidFill>
              <a:latin typeface="GreekS" panose="00000400000000000000" pitchFamily="2" charset="0"/>
              <a:cs typeface="GreekS" panose="00000400000000000000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900" i="1" dirty="0" smtClean="0">
              <a:solidFill>
                <a:schemeClr val="bg1"/>
              </a:solidFill>
              <a:latin typeface="GreekS" panose="00000400000000000000" pitchFamily="2" charset="0"/>
              <a:cs typeface="GreekS" panose="00000400000000000000" pitchFamily="2" charset="0"/>
            </a:endParaRPr>
          </a:p>
          <a:p>
            <a:pPr marL="0" indent="0">
              <a:buNone/>
            </a:pPr>
            <a:r>
              <a:rPr lang="ru-RU" sz="6600" i="1" dirty="0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 шло–</a:t>
            </a:r>
            <a:r>
              <a:rPr lang="ru-RU" sz="6600" i="1" dirty="0" err="1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тло</a:t>
            </a:r>
            <a:r>
              <a:rPr lang="ru-RU" sz="6600" i="1" dirty="0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 сто-</a:t>
            </a:r>
            <a:r>
              <a:rPr lang="ru-RU" sz="6600" i="1" dirty="0" err="1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сшо</a:t>
            </a:r>
            <a:endParaRPr lang="ru-RU" sz="6600" i="1" dirty="0" smtClean="0">
              <a:solidFill>
                <a:schemeClr val="bg1"/>
              </a:solidFill>
              <a:latin typeface="GreekS" panose="00000400000000000000" pitchFamily="2" charset="0"/>
              <a:cs typeface="GreekS" panose="00000400000000000000" pitchFamily="2" charset="0"/>
            </a:endParaRPr>
          </a:p>
          <a:p>
            <a:pPr marL="0" indent="0">
              <a:buNone/>
            </a:pPr>
            <a:r>
              <a:rPr lang="ru-RU" sz="6600" i="1" dirty="0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    тли–шли </a:t>
            </a:r>
          </a:p>
          <a:p>
            <a:pPr marL="0" indent="0">
              <a:buNone/>
            </a:pPr>
            <a:r>
              <a:rPr lang="ru-RU" sz="6600" i="1" dirty="0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    мот-</a:t>
            </a:r>
            <a:r>
              <a:rPr lang="ru-RU" sz="6600" i="1" dirty="0" err="1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мош</a:t>
            </a:r>
            <a:endParaRPr lang="ru-RU" sz="6600" i="1" dirty="0" smtClean="0">
              <a:solidFill>
                <a:schemeClr val="bg1"/>
              </a:solidFill>
              <a:latin typeface="GreekS" panose="00000400000000000000" pitchFamily="2" charset="0"/>
              <a:cs typeface="GreekS" panose="00000400000000000000" pitchFamily="2" charset="0"/>
            </a:endParaRPr>
          </a:p>
          <a:p>
            <a:pPr marL="0" indent="0">
              <a:buNone/>
            </a:pPr>
            <a:r>
              <a:rPr lang="ru-RU" sz="6600" i="1" dirty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 </a:t>
            </a:r>
            <a:r>
              <a:rPr lang="ru-RU" sz="6600" i="1" dirty="0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   тот-</a:t>
            </a:r>
            <a:r>
              <a:rPr lang="ru-RU" sz="6600" i="1" dirty="0" err="1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тош</a:t>
            </a:r>
            <a:endParaRPr lang="ru-RU" sz="6600" i="1" dirty="0">
              <a:solidFill>
                <a:schemeClr val="bg1"/>
              </a:solidFill>
              <a:latin typeface="GreekS" panose="00000400000000000000" pitchFamily="2" charset="0"/>
              <a:cs typeface="GreekS" panose="000004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9796" y="1322880"/>
            <a:ext cx="3384376" cy="3851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00012" y="1322880"/>
            <a:ext cx="3528392" cy="3851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92846" y="3720948"/>
            <a:ext cx="3911402" cy="3851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2551441"/>
            <a:ext cx="3384376" cy="3851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92846" y="4913914"/>
            <a:ext cx="4140460" cy="3851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450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98072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Расшифруйте и прочитайте слоги  т -             ш - </a:t>
            </a:r>
            <a:br>
              <a:rPr lang="ru-RU" sz="2800" b="1" dirty="0" smtClean="0"/>
            </a:br>
            <a:r>
              <a:rPr lang="ru-RU" sz="2800" b="1" dirty="0"/>
              <a:t> </a:t>
            </a:r>
            <a:r>
              <a:rPr lang="ru-RU" sz="2800" b="1" dirty="0" smtClean="0"/>
              <a:t>                                                 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514" y="1042112"/>
            <a:ext cx="8229600" cy="512319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268477"/>
              </p:ext>
            </p:extLst>
          </p:nvPr>
        </p:nvGraphicFramePr>
        <p:xfrm>
          <a:off x="1444449" y="1118578"/>
          <a:ext cx="6096000" cy="477043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96000"/>
              </a:tblGrid>
              <a:tr h="914461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T="45723" marB="45723"/>
                </a:tc>
              </a:tr>
              <a:tr h="370865">
                <a:tc>
                  <a:txBody>
                    <a:bodyPr/>
                    <a:lstStyle/>
                    <a:p>
                      <a:endParaRPr lang="ru-RU" sz="1800" dirty="0" smtClean="0"/>
                    </a:p>
                  </a:txBody>
                  <a:tcPr marT="45723" marB="45723"/>
                </a:tc>
              </a:tr>
              <a:tr h="914461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T="45723" marB="45723"/>
                </a:tc>
              </a:tr>
              <a:tr h="370865">
                <a:tc>
                  <a:txBody>
                    <a:bodyPr/>
                    <a:lstStyle/>
                    <a:p>
                      <a:endParaRPr lang="ru-RU" sz="1800" dirty="0" smtClean="0"/>
                    </a:p>
                  </a:txBody>
                  <a:tcPr marT="45723" marB="45723"/>
                </a:tc>
              </a:tr>
              <a:tr h="914461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</a:txBody>
                  <a:tcPr marT="45723" marB="45723"/>
                </a:tc>
              </a:tr>
              <a:tr h="370865">
                <a:tc>
                  <a:txBody>
                    <a:bodyPr/>
                    <a:lstStyle/>
                    <a:p>
                      <a:endParaRPr lang="ru-RU" sz="1800" dirty="0" smtClean="0"/>
                    </a:p>
                  </a:txBody>
                  <a:tcPr marT="45723" marB="45723"/>
                </a:tc>
              </a:tr>
              <a:tr h="914461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</a:txBody>
                  <a:tcPr marT="45723" marB="45723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480" y="1147057"/>
            <a:ext cx="755930" cy="8551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71" y="1134025"/>
            <a:ext cx="670486" cy="8551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128" y="1134024"/>
            <a:ext cx="655396" cy="8729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128" y="2426116"/>
            <a:ext cx="695614" cy="8695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325" y="2371449"/>
            <a:ext cx="720081" cy="883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49" y="2421524"/>
            <a:ext cx="743970" cy="860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05" y="1144645"/>
            <a:ext cx="695614" cy="8729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Стрелка вправо 11"/>
          <p:cNvSpPr/>
          <p:nvPr/>
        </p:nvSpPr>
        <p:spPr>
          <a:xfrm>
            <a:off x="3016074" y="1653565"/>
            <a:ext cx="360362" cy="128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05" y="2421524"/>
            <a:ext cx="803523" cy="878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78" y="1152316"/>
            <a:ext cx="779727" cy="8729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480" y="2430672"/>
            <a:ext cx="781770" cy="860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78" y="2414627"/>
            <a:ext cx="731371" cy="860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682" y="1134025"/>
            <a:ext cx="735445" cy="8729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Стрелка вправо 17"/>
          <p:cNvSpPr/>
          <p:nvPr/>
        </p:nvSpPr>
        <p:spPr>
          <a:xfrm>
            <a:off x="5044899" y="1588478"/>
            <a:ext cx="360362" cy="128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022424" y="2748940"/>
            <a:ext cx="360362" cy="128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077986" y="5374665"/>
            <a:ext cx="360363" cy="128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130624" y="4074503"/>
            <a:ext cx="358775" cy="128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077986" y="4045928"/>
            <a:ext cx="360363" cy="130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105224" y="2748940"/>
            <a:ext cx="360362" cy="128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77" y="4991495"/>
            <a:ext cx="731371" cy="860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19" y="4991494"/>
            <a:ext cx="808206" cy="860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480" y="3717818"/>
            <a:ext cx="731371" cy="860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325" y="5009085"/>
            <a:ext cx="695614" cy="860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425" y="4991495"/>
            <a:ext cx="695614" cy="860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826" y="5009086"/>
            <a:ext cx="695614" cy="860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82" y="3690022"/>
            <a:ext cx="695614" cy="878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128" y="3708320"/>
            <a:ext cx="695614" cy="860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18" y="3690022"/>
            <a:ext cx="710407" cy="878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802" y="5009086"/>
            <a:ext cx="803523" cy="878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02" y="3693970"/>
            <a:ext cx="803523" cy="878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30" y="3690022"/>
            <a:ext cx="803523" cy="878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Стрелка вправо 35"/>
          <p:cNvSpPr/>
          <p:nvPr/>
        </p:nvSpPr>
        <p:spPr>
          <a:xfrm>
            <a:off x="5156024" y="5374665"/>
            <a:ext cx="360362" cy="128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636" y="24674"/>
            <a:ext cx="729596" cy="7752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659363" cy="7757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328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2060848"/>
            <a:ext cx="6995120" cy="1143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МОЛОДЦЫ!!!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6006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22932"/>
              </p:ext>
            </p:extLst>
          </p:nvPr>
        </p:nvGraphicFramePr>
        <p:xfrm>
          <a:off x="909832" y="2281699"/>
          <a:ext cx="2376264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</a:tblGrid>
              <a:tr h="1800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22" y="2571183"/>
            <a:ext cx="603250" cy="125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458" y="2571184"/>
            <a:ext cx="481013" cy="125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762" y="2555762"/>
            <a:ext cx="487363" cy="125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665525"/>
              </p:ext>
            </p:extLst>
          </p:nvPr>
        </p:nvGraphicFramePr>
        <p:xfrm>
          <a:off x="4788024" y="2338080"/>
          <a:ext cx="2327920" cy="181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920"/>
              </a:tblGrid>
              <a:tr h="1811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839" y="2561003"/>
            <a:ext cx="530225" cy="129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921" y="2543225"/>
            <a:ext cx="549275" cy="129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370" y="2554944"/>
            <a:ext cx="542925" cy="12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719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784976" cy="125152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Внимательно посмотрите на геометрические фигуры. В каждой найдите другую букву и назовите её.</a:t>
            </a:r>
            <a:endParaRPr lang="ru-RU" sz="2800" b="1" dirty="0"/>
          </a:p>
        </p:txBody>
      </p:sp>
      <p:pic>
        <p:nvPicPr>
          <p:cNvPr id="4" name="Объект 7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2088232" cy="223224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Рисунок 4"/>
          <p:cNvPicPr/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377" y="2204863"/>
            <a:ext cx="3638897" cy="235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368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309634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316835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748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44975"/>
            <a:ext cx="8003232" cy="9941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Игра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“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Домики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”</a:t>
            </a: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table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7" y="2708920"/>
            <a:ext cx="2304256" cy="2952328"/>
          </a:xfrm>
          <a:prstGeom prst="rect">
            <a:avLst/>
          </a:prstGeom>
        </p:spPr>
      </p:pic>
      <p:sp>
        <p:nvSpPr>
          <p:cNvPr id="4" name="Равнобедренный треугольник 3"/>
          <p:cNvSpPr/>
          <p:nvPr/>
        </p:nvSpPr>
        <p:spPr>
          <a:xfrm>
            <a:off x="1152847" y="2169239"/>
            <a:ext cx="2304257" cy="669823"/>
          </a:xfrm>
          <a:prstGeom prst="triangle">
            <a:avLst>
              <a:gd name="adj" fmla="val 50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843011"/>
            <a:ext cx="2148205" cy="268414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Равнобедренный треугольник 5"/>
          <p:cNvSpPr/>
          <p:nvPr/>
        </p:nvSpPr>
        <p:spPr>
          <a:xfrm>
            <a:off x="4776762" y="2199218"/>
            <a:ext cx="2148205" cy="6437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7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Игра </a:t>
            </a:r>
            <a:r>
              <a:rPr lang="en-US" b="1" dirty="0" smtClean="0"/>
              <a:t>“ </a:t>
            </a:r>
            <a:r>
              <a:rPr lang="ru-RU" b="1" dirty="0" smtClean="0"/>
              <a:t> Узнай и назови </a:t>
            </a:r>
            <a:r>
              <a:rPr lang="en-US" b="1" dirty="0" smtClean="0"/>
              <a:t>”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013632"/>
              </p:ext>
            </p:extLst>
          </p:nvPr>
        </p:nvGraphicFramePr>
        <p:xfrm>
          <a:off x="1907704" y="1171841"/>
          <a:ext cx="5328592" cy="4626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592"/>
              </a:tblGrid>
              <a:tr h="3737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7750" algn="l"/>
                        </a:tabLst>
                      </a:pP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6600" b="0" i="1" dirty="0">
                          <a:effectLst/>
                          <a:latin typeface="GreekS" panose="00000400000000000000" pitchFamily="2" charset="0"/>
                          <a:cs typeface="GreekS" panose="00000400000000000000" pitchFamily="2" charset="0"/>
                        </a:rPr>
                        <a:t>ш </a:t>
                      </a:r>
                      <a:r>
                        <a:rPr lang="ru-RU" sz="6600" b="0" i="1" dirty="0" err="1">
                          <a:effectLst/>
                          <a:latin typeface="GreekS" panose="00000400000000000000" pitchFamily="2" charset="0"/>
                          <a:cs typeface="GreekS" panose="00000400000000000000" pitchFamily="2" charset="0"/>
                        </a:rPr>
                        <a:t>ш</a:t>
                      </a:r>
                      <a:r>
                        <a:rPr lang="ru-RU" sz="6600" b="0" i="1" dirty="0">
                          <a:effectLst/>
                          <a:latin typeface="GreekS" panose="00000400000000000000" pitchFamily="2" charset="0"/>
                          <a:cs typeface="GreekS" panose="00000400000000000000" pitchFamily="2" charset="0"/>
                        </a:rPr>
                        <a:t> т </a:t>
                      </a:r>
                      <a:r>
                        <a:rPr lang="ru-RU" sz="6600" b="0" i="1" dirty="0" err="1">
                          <a:effectLst/>
                          <a:latin typeface="GreekS" panose="00000400000000000000" pitchFamily="2" charset="0"/>
                          <a:cs typeface="GreekS" panose="00000400000000000000" pitchFamily="2" charset="0"/>
                        </a:rPr>
                        <a:t>т</a:t>
                      </a:r>
                      <a:r>
                        <a:rPr lang="ru-RU" sz="6600" b="0" i="1" dirty="0">
                          <a:effectLst/>
                          <a:latin typeface="GreekS" panose="00000400000000000000" pitchFamily="2" charset="0"/>
                          <a:cs typeface="GreekS" panose="00000400000000000000" pitchFamily="2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7750" algn="l"/>
                        </a:tabLst>
                      </a:pPr>
                      <a:r>
                        <a:rPr lang="ru-RU" sz="6600" b="0" i="1" dirty="0">
                          <a:effectLst/>
                          <a:latin typeface="GreekS" panose="00000400000000000000" pitchFamily="2" charset="0"/>
                          <a:cs typeface="GreekS" panose="00000400000000000000" pitchFamily="2" charset="0"/>
                        </a:rPr>
                        <a:t>ш </a:t>
                      </a:r>
                      <a:r>
                        <a:rPr lang="ru-RU" sz="6600" b="0" i="1" dirty="0" err="1">
                          <a:effectLst/>
                          <a:latin typeface="GreekS" panose="00000400000000000000" pitchFamily="2" charset="0"/>
                          <a:cs typeface="GreekS" panose="00000400000000000000" pitchFamily="2" charset="0"/>
                        </a:rPr>
                        <a:t>ш</a:t>
                      </a:r>
                      <a:r>
                        <a:rPr lang="ru-RU" sz="6600" b="0" i="1" dirty="0">
                          <a:effectLst/>
                          <a:latin typeface="GreekS" panose="00000400000000000000" pitchFamily="2" charset="0"/>
                          <a:cs typeface="GreekS" panose="00000400000000000000" pitchFamily="2" charset="0"/>
                        </a:rPr>
                        <a:t> т ш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7750" algn="l"/>
                        </a:tabLst>
                      </a:pPr>
                      <a:r>
                        <a:rPr lang="ru-RU" sz="6600" b="0" i="1" dirty="0">
                          <a:effectLst/>
                          <a:latin typeface="GreekS" panose="00000400000000000000" pitchFamily="2" charset="0"/>
                          <a:cs typeface="GreekS" panose="00000400000000000000" pitchFamily="2" charset="0"/>
                        </a:rPr>
                        <a:t>т </a:t>
                      </a:r>
                      <a:r>
                        <a:rPr lang="ru-RU" sz="6600" b="0" i="1" dirty="0" err="1">
                          <a:effectLst/>
                          <a:latin typeface="GreekS" panose="00000400000000000000" pitchFamily="2" charset="0"/>
                          <a:cs typeface="GreekS" panose="00000400000000000000" pitchFamily="2" charset="0"/>
                        </a:rPr>
                        <a:t>т</a:t>
                      </a:r>
                      <a:r>
                        <a:rPr lang="ru-RU" sz="6600" b="0" i="1" dirty="0">
                          <a:effectLst/>
                          <a:latin typeface="GreekS" panose="00000400000000000000" pitchFamily="2" charset="0"/>
                          <a:cs typeface="GreekS" panose="00000400000000000000" pitchFamily="2" charset="0"/>
                        </a:rPr>
                        <a:t> ш </a:t>
                      </a:r>
                      <a:r>
                        <a:rPr lang="ru-RU" sz="6600" b="0" i="1" dirty="0" err="1">
                          <a:effectLst/>
                          <a:latin typeface="GreekS" panose="00000400000000000000" pitchFamily="2" charset="0"/>
                          <a:cs typeface="GreekS" panose="00000400000000000000" pitchFamily="2" charset="0"/>
                        </a:rPr>
                        <a:t>ш</a:t>
                      </a:r>
                      <a:r>
                        <a:rPr lang="ru-RU" sz="6600" b="0" i="1" dirty="0">
                          <a:effectLst/>
                          <a:latin typeface="GreekS" panose="00000400000000000000" pitchFamily="2" charset="0"/>
                          <a:cs typeface="GreekS" panose="00000400000000000000" pitchFamily="2" charset="0"/>
                        </a:rPr>
                        <a:t> </a:t>
                      </a:r>
                      <a:r>
                        <a:rPr lang="ru-RU" sz="6600" b="0" i="1" dirty="0" smtClean="0">
                          <a:effectLst/>
                          <a:latin typeface="GreekS" panose="00000400000000000000" pitchFamily="2" charset="0"/>
                          <a:cs typeface="GreekS" panose="00000400000000000000" pitchFamily="2" charset="0"/>
                        </a:rPr>
                        <a:t> </a:t>
                      </a:r>
                      <a:endParaRPr lang="ru-RU" sz="6600" b="0" i="1" dirty="0">
                        <a:effectLst/>
                        <a:latin typeface="GreekS" panose="00000400000000000000" pitchFamily="2" charset="0"/>
                        <a:cs typeface="GreekS" panose="00000400000000000000" pitchFamily="2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7750" algn="l"/>
                        </a:tabLst>
                      </a:pPr>
                      <a:r>
                        <a:rPr lang="ru-RU" sz="6600" b="0" i="1" dirty="0">
                          <a:effectLst/>
                          <a:latin typeface="GreekS" panose="00000400000000000000" pitchFamily="2" charset="0"/>
                          <a:cs typeface="GreekS" panose="00000400000000000000" pitchFamily="2" charset="0"/>
                        </a:rPr>
                        <a:t>ш т ш т </a:t>
                      </a:r>
                      <a:r>
                        <a:rPr lang="ru-RU" sz="6600" b="0" i="1" dirty="0" smtClean="0">
                          <a:effectLst/>
                          <a:latin typeface="GreekS" panose="00000400000000000000" pitchFamily="2" charset="0"/>
                          <a:cs typeface="GreekS" panose="00000400000000000000" pitchFamily="2" charset="0"/>
                        </a:rPr>
                        <a:t> </a:t>
                      </a:r>
                      <a:endParaRPr lang="ru-RU" sz="6600" b="0" i="1" dirty="0">
                        <a:effectLst/>
                        <a:latin typeface="GreekS" panose="00000400000000000000" pitchFamily="2" charset="0"/>
                        <a:cs typeface="GreekS" panose="00000400000000000000" pitchFamily="2" charset="0"/>
                      </a:endParaRPr>
                    </a:p>
                  </a:txBody>
                  <a:tcPr marL="55172" marR="55172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43213" y="1593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047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047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047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047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047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47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47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47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47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7750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26548" y="2420888"/>
            <a:ext cx="4345652" cy="5132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26548" y="4653136"/>
            <a:ext cx="4320480" cy="5132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18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</a:rPr>
              <a:t>Игра</a:t>
            </a:r>
            <a:br>
              <a:rPr lang="ru-RU" sz="36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</a:rPr>
              <a:t> Разведчики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4667"/>
            <a:ext cx="729596" cy="7752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70" y="2704181"/>
            <a:ext cx="659363" cy="7757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4180"/>
            <a:ext cx="659363" cy="7757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87672"/>
            <a:ext cx="659363" cy="7757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03696"/>
            <a:ext cx="659363" cy="7757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4180"/>
            <a:ext cx="729596" cy="7752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05151"/>
            <a:ext cx="729596" cy="7752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87672"/>
            <a:ext cx="729596" cy="7752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37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Самопроверка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игра </a:t>
            </a:r>
            <a:r>
              <a:rPr lang="en-US" b="1" dirty="0" smtClean="0">
                <a:solidFill>
                  <a:schemeClr val="bg1"/>
                </a:solidFill>
              </a:rPr>
              <a:t>“ </a:t>
            </a:r>
            <a:r>
              <a:rPr lang="ru-RU" b="1" dirty="0" smtClean="0">
                <a:solidFill>
                  <a:schemeClr val="bg1"/>
                </a:solidFill>
              </a:rPr>
              <a:t>Разведчики</a:t>
            </a:r>
            <a:r>
              <a:rPr lang="en-US" b="1" dirty="0" smtClean="0">
                <a:solidFill>
                  <a:schemeClr val="bg1"/>
                </a:solidFill>
              </a:rPr>
              <a:t>”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5600" i="1" u="sng" dirty="0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т ш </a:t>
            </a:r>
            <a:r>
              <a:rPr lang="ru-RU" sz="5600" i="1" u="sng" dirty="0" err="1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ш</a:t>
            </a:r>
            <a:r>
              <a:rPr lang="ru-RU" sz="5600" i="1" u="sng" dirty="0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 </a:t>
            </a:r>
            <a:r>
              <a:rPr lang="ru-RU" sz="5600" i="1" u="sng" dirty="0" err="1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ш</a:t>
            </a:r>
            <a:r>
              <a:rPr lang="ru-RU" sz="5600" i="1" u="sng" dirty="0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 т ш т </a:t>
            </a:r>
            <a:r>
              <a:rPr lang="ru-RU" sz="5600" i="1" u="sng" dirty="0" err="1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т</a:t>
            </a:r>
            <a:r>
              <a:rPr lang="ru-RU" sz="5600" i="1" u="sng" dirty="0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 </a:t>
            </a:r>
            <a:endParaRPr lang="ru-RU" sz="5600" dirty="0" smtClean="0"/>
          </a:p>
          <a:p>
            <a:pPr marL="0" indent="0">
              <a:buNone/>
            </a:pPr>
            <a:endParaRPr lang="ru-RU" u="sng" dirty="0"/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26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84157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Прочитайте слоги.</a:t>
            </a: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934225"/>
              </p:ext>
            </p:extLst>
          </p:nvPr>
        </p:nvGraphicFramePr>
        <p:xfrm>
          <a:off x="1999243" y="1884616"/>
          <a:ext cx="5021029" cy="3785616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502102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7750" algn="l"/>
                        </a:tabLst>
                      </a:pPr>
                      <a:r>
                        <a:rPr lang="ru-RU" sz="7200" b="0" dirty="0" err="1">
                          <a:effectLst/>
                          <a:latin typeface="Monotype Corsiva" panose="03010101010201010101" pitchFamily="66" charset="0"/>
                        </a:rPr>
                        <a:t>ша</a:t>
                      </a:r>
                      <a:r>
                        <a:rPr lang="ru-RU" sz="7200" b="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7200" b="0" dirty="0" smtClean="0">
                          <a:effectLst/>
                          <a:latin typeface="Monotype Corsiva" panose="03010101010201010101" pitchFamily="66" charset="0"/>
                        </a:rPr>
                        <a:t>та </a:t>
                      </a:r>
                      <a:r>
                        <a:rPr lang="ru-RU" sz="7200" b="0" dirty="0" err="1" smtClean="0">
                          <a:effectLst/>
                          <a:latin typeface="Monotype Corsiva" panose="03010101010201010101" pitchFamily="66" charset="0"/>
                        </a:rPr>
                        <a:t>ша</a:t>
                      </a:r>
                      <a:r>
                        <a:rPr lang="ru-RU" sz="7200" b="0" dirty="0" smtClean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7200" b="0" dirty="0" err="1" smtClean="0">
                          <a:effectLst/>
                          <a:latin typeface="Monotype Corsiva" panose="03010101010201010101" pitchFamily="66" charset="0"/>
                        </a:rPr>
                        <a:t>ша</a:t>
                      </a:r>
                      <a:endParaRPr lang="ru-RU" sz="1100" b="0" dirty="0">
                        <a:effectLst/>
                        <a:latin typeface="Monotype Corsiva" panose="03010101010201010101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7750" algn="l"/>
                        </a:tabLst>
                      </a:pPr>
                      <a:r>
                        <a:rPr lang="ru-RU" sz="7200" b="0" dirty="0">
                          <a:effectLst/>
                          <a:latin typeface="Monotype Corsiva" panose="03010101010201010101" pitchFamily="66" charset="0"/>
                        </a:rPr>
                        <a:t>то  </a:t>
                      </a:r>
                      <a:r>
                        <a:rPr lang="ru-RU" sz="7200" b="0" dirty="0" err="1">
                          <a:effectLst/>
                          <a:latin typeface="Monotype Corsiva" panose="03010101010201010101" pitchFamily="66" charset="0"/>
                        </a:rPr>
                        <a:t>то</a:t>
                      </a:r>
                      <a:r>
                        <a:rPr lang="ru-RU" sz="7200" b="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7200" b="0" dirty="0" err="1" smtClean="0">
                          <a:effectLst/>
                          <a:latin typeface="Monotype Corsiva" panose="03010101010201010101" pitchFamily="66" charset="0"/>
                        </a:rPr>
                        <a:t>шо</a:t>
                      </a:r>
                      <a:r>
                        <a:rPr lang="ru-RU" sz="7200" b="0" dirty="0" smtClean="0">
                          <a:effectLst/>
                          <a:latin typeface="Monotype Corsiva" panose="03010101010201010101" pitchFamily="66" charset="0"/>
                        </a:rPr>
                        <a:t> то</a:t>
                      </a:r>
                      <a:endParaRPr lang="ru-RU" sz="1100" b="0" dirty="0">
                        <a:effectLst/>
                        <a:latin typeface="Monotype Corsiva" panose="03010101010201010101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7750" algn="l"/>
                        </a:tabLst>
                      </a:pPr>
                      <a:r>
                        <a:rPr lang="ru-RU" sz="7200" b="0" dirty="0" err="1">
                          <a:effectLst/>
                          <a:latin typeface="Monotype Corsiva" panose="03010101010201010101" pitchFamily="66" charset="0"/>
                        </a:rPr>
                        <a:t>ти</a:t>
                      </a:r>
                      <a:r>
                        <a:rPr lang="ru-RU" sz="7200" b="0" dirty="0">
                          <a:effectLst/>
                          <a:latin typeface="Monotype Corsiva" panose="03010101010201010101" pitchFamily="66" charset="0"/>
                        </a:rPr>
                        <a:t> ши </a:t>
                      </a:r>
                      <a:r>
                        <a:rPr lang="ru-RU" sz="7200" b="0" dirty="0" err="1">
                          <a:effectLst/>
                          <a:latin typeface="Monotype Corsiva" panose="03010101010201010101" pitchFamily="66" charset="0"/>
                        </a:rPr>
                        <a:t>ти</a:t>
                      </a:r>
                      <a:r>
                        <a:rPr lang="ru-RU" sz="7200" b="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7200" b="0" dirty="0" smtClean="0">
                          <a:effectLst/>
                          <a:latin typeface="Monotype Corsiva" panose="03010101010201010101" pitchFamily="66" charset="0"/>
                        </a:rPr>
                        <a:t>ши</a:t>
                      </a:r>
                      <a:endParaRPr lang="ru-RU" sz="1100" b="0" dirty="0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23728" y="2107108"/>
            <a:ext cx="4543459" cy="4667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3356992"/>
            <a:ext cx="4550395" cy="4667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4653136"/>
            <a:ext cx="4539114" cy="4667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937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MSC_RU-RU_SpellTraining_withmacr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86C4A24-E3A3-4769-939B-C633D45C45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MSC_RU-RU_SpellTraining_withmacros</Template>
  <TotalTime>557</TotalTime>
  <Words>92</Words>
  <Application>Microsoft Office PowerPoint</Application>
  <PresentationFormat>Экран (4:3)</PresentationFormat>
  <Paragraphs>31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MSC_RU-RU_SpellTraining_withmacros</vt:lpstr>
      <vt:lpstr>Тема урока:</vt:lpstr>
      <vt:lpstr>Презентация PowerPoint</vt:lpstr>
      <vt:lpstr>Внимательно посмотрите на геометрические фигуры. В каждой найдите другую букву и назовите её.</vt:lpstr>
      <vt:lpstr>Презентация PowerPoint</vt:lpstr>
      <vt:lpstr>Игра “Домики”</vt:lpstr>
      <vt:lpstr>Игра “  Узнай и назови ”</vt:lpstr>
      <vt:lpstr> Игра  Разведчики</vt:lpstr>
      <vt:lpstr>Самопроверка  игра “ Разведчики”</vt:lpstr>
      <vt:lpstr>Прочитайте слоги.</vt:lpstr>
      <vt:lpstr>Презентация PowerPoint</vt:lpstr>
      <vt:lpstr>Расшифруйте и прочитайте слоги  т -             ш -                                                     </vt:lpstr>
      <vt:lpstr>МОЛОДЦЫ!!!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subject>Тренажер по орфографии</dc:subject>
  <dc:creator>Виталий</dc:creator>
  <dc:description>Корпорация Майкрософт
Тренажер по орфографии</dc:description>
  <cp:lastModifiedBy>Виталий</cp:lastModifiedBy>
  <cp:revision>28</cp:revision>
  <dcterms:created xsi:type="dcterms:W3CDTF">2014-02-20T09:17:53Z</dcterms:created>
  <dcterms:modified xsi:type="dcterms:W3CDTF">2014-11-12T09:34:56Z</dcterms:modified>
  <cp:category>Тренажер по орфографии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TC027023359991</vt:lpwstr>
  </property>
</Properties>
</file>