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3" r:id="rId16"/>
    <p:sldId id="274" r:id="rId17"/>
    <p:sldId id="275" r:id="rId18"/>
    <p:sldId id="276" r:id="rId19"/>
    <p:sldId id="277" r:id="rId20"/>
    <p:sldId id="278" r:id="rId21"/>
    <p:sldId id="279" r:id="rId22"/>
    <p:sldId id="280"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C2B8FF30-1CE6-49FB-8C03-DBA614048C4D}" type="datetimeFigureOut">
              <a:rPr lang="ru-RU" smtClean="0"/>
              <a:t>18.10.15</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BCB4ECE9-D165-4DE1-A9C3-CF206EE251E2}"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2B8FF30-1CE6-49FB-8C03-DBA614048C4D}" type="datetimeFigureOut">
              <a:rPr lang="ru-RU" smtClean="0"/>
              <a:t>18.10.15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B4ECE9-D165-4DE1-A9C3-CF206EE251E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2B8FF30-1CE6-49FB-8C03-DBA614048C4D}" type="datetimeFigureOut">
              <a:rPr lang="ru-RU" smtClean="0"/>
              <a:t>18.10.15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B4ECE9-D165-4DE1-A9C3-CF206EE251E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2B8FF30-1CE6-49FB-8C03-DBA614048C4D}" type="datetimeFigureOut">
              <a:rPr lang="ru-RU" smtClean="0"/>
              <a:t>18.10.15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B4ECE9-D165-4DE1-A9C3-CF206EE251E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2B8FF30-1CE6-49FB-8C03-DBA614048C4D}" type="datetimeFigureOut">
              <a:rPr lang="ru-RU" smtClean="0"/>
              <a:t>18.10.15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BCB4ECE9-D165-4DE1-A9C3-CF206EE251E2}"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2B8FF30-1CE6-49FB-8C03-DBA614048C4D}" type="datetimeFigureOut">
              <a:rPr lang="ru-RU" smtClean="0"/>
              <a:t>18.10.15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B4ECE9-D165-4DE1-A9C3-CF206EE251E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C2B8FF30-1CE6-49FB-8C03-DBA614048C4D}" type="datetimeFigureOut">
              <a:rPr lang="ru-RU" smtClean="0"/>
              <a:t>18.10.15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CB4ECE9-D165-4DE1-A9C3-CF206EE251E2}"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2B8FF30-1CE6-49FB-8C03-DBA614048C4D}" type="datetimeFigureOut">
              <a:rPr lang="ru-RU" smtClean="0"/>
              <a:t>18.10.15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CB4ECE9-D165-4DE1-A9C3-CF206EE251E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2B8FF30-1CE6-49FB-8C03-DBA614048C4D}" type="datetimeFigureOut">
              <a:rPr lang="ru-RU" smtClean="0"/>
              <a:t>18.10.15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CB4ECE9-D165-4DE1-A9C3-CF206EE251E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2B8FF30-1CE6-49FB-8C03-DBA614048C4D}" type="datetimeFigureOut">
              <a:rPr lang="ru-RU" smtClean="0"/>
              <a:t>18.10.15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B4ECE9-D165-4DE1-A9C3-CF206EE251E2}"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2B8FF30-1CE6-49FB-8C03-DBA614048C4D}" type="datetimeFigureOut">
              <a:rPr lang="ru-RU" smtClean="0"/>
              <a:t>18.10.15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B4ECE9-D165-4DE1-A9C3-CF206EE251E2}"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2B8FF30-1CE6-49FB-8C03-DBA614048C4D}" type="datetimeFigureOut">
              <a:rPr lang="ru-RU" smtClean="0"/>
              <a:t>18.10.15</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CB4ECE9-D165-4DE1-A9C3-CF206EE251E2}"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vetlana\Pictures\attestacij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764704"/>
            <a:ext cx="8678572" cy="4589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0859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7815" y="260648"/>
            <a:ext cx="8712968" cy="618630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ru-RU" b="1" dirty="0" smtClean="0">
                <a:solidFill>
                  <a:schemeClr val="bg2">
                    <a:lumMod val="75000"/>
                  </a:schemeClr>
                </a:solidFill>
                <a:latin typeface="Times New Roman" panose="02020603050405020304" pitchFamily="18" charset="0"/>
                <a:cs typeface="Times New Roman" panose="02020603050405020304" pitchFamily="18" charset="0"/>
              </a:rPr>
              <a:t>Порядок проведения аттестации на соответствие </a:t>
            </a:r>
          </a:p>
          <a:p>
            <a:pPr algn="ctr"/>
            <a:endParaRPr lang="ru-RU" b="1" dirty="0" smtClean="0">
              <a:solidFill>
                <a:schemeClr val="bg2">
                  <a:lumMod val="75000"/>
                </a:schemeClr>
              </a:solidFill>
              <a:latin typeface="Times New Roman" panose="02020603050405020304" pitchFamily="18" charset="0"/>
              <a:cs typeface="Times New Roman" panose="02020603050405020304" pitchFamily="18" charset="0"/>
            </a:endParaRPr>
          </a:p>
          <a:p>
            <a:pPr algn="just"/>
            <a:r>
              <a:rPr lang="ru-RU" dirty="0" smtClean="0">
                <a:solidFill>
                  <a:schemeClr val="bg1"/>
                </a:solidFill>
                <a:latin typeface="Times New Roman" panose="02020603050405020304" pitchFamily="18" charset="0"/>
                <a:cs typeface="Times New Roman" panose="02020603050405020304" pitchFamily="18" charset="0"/>
              </a:rPr>
              <a:t>Решение принимается аттестационной комиссией в отсутствие аттестуемого открытым голосованием</a:t>
            </a:r>
          </a:p>
          <a:p>
            <a:pPr algn="just"/>
            <a:endParaRPr lang="ru-RU" dirty="0" smtClean="0">
              <a:solidFill>
                <a:schemeClr val="bg1"/>
              </a:solidFill>
              <a:latin typeface="Times New Roman" panose="02020603050405020304" pitchFamily="18" charset="0"/>
              <a:cs typeface="Times New Roman" panose="02020603050405020304" pitchFamily="18" charset="0"/>
            </a:endParaRPr>
          </a:p>
          <a:p>
            <a:pPr algn="just"/>
            <a:r>
              <a:rPr lang="ru-RU" dirty="0" smtClean="0">
                <a:solidFill>
                  <a:schemeClr val="bg1"/>
                </a:solidFill>
                <a:latin typeface="Times New Roman" panose="02020603050405020304" pitchFamily="18" charset="0"/>
                <a:cs typeface="Times New Roman" panose="02020603050405020304" pitchFamily="18" charset="0"/>
              </a:rPr>
              <a:t>Педагог, являющийся членом аттестационной комиссии, не участвует в голосовании по своей кандидатуре.</a:t>
            </a:r>
          </a:p>
          <a:p>
            <a:pPr algn="just"/>
            <a:endParaRPr lang="ru-RU" dirty="0" smtClean="0">
              <a:solidFill>
                <a:schemeClr val="bg1"/>
              </a:solidFill>
              <a:latin typeface="Times New Roman" panose="02020603050405020304" pitchFamily="18" charset="0"/>
              <a:cs typeface="Times New Roman" panose="02020603050405020304" pitchFamily="18" charset="0"/>
            </a:endParaRPr>
          </a:p>
          <a:p>
            <a:pPr algn="just"/>
            <a:r>
              <a:rPr lang="ru-RU" dirty="0" smtClean="0">
                <a:solidFill>
                  <a:schemeClr val="bg1"/>
                </a:solidFill>
                <a:latin typeface="Times New Roman" panose="02020603050405020304" pitchFamily="18" charset="0"/>
                <a:cs typeface="Times New Roman" panose="02020603050405020304" pitchFamily="18" charset="0"/>
              </a:rPr>
              <a:t>Когда не менее половины членов аттестационной комиссии, присутствующих на заседании, проголосовали за решение о соответствии работника занимаемой должности, педагог признается соответствующим занимаемой должности.</a:t>
            </a:r>
          </a:p>
          <a:p>
            <a:pPr algn="just"/>
            <a:endParaRPr lang="ru-RU" dirty="0" smtClean="0">
              <a:solidFill>
                <a:schemeClr val="bg1"/>
              </a:solidFill>
              <a:latin typeface="Times New Roman" panose="02020603050405020304" pitchFamily="18" charset="0"/>
              <a:cs typeface="Times New Roman" panose="02020603050405020304" pitchFamily="18" charset="0"/>
            </a:endParaRPr>
          </a:p>
          <a:p>
            <a:pPr algn="just"/>
            <a:r>
              <a:rPr lang="ru-RU" dirty="0" smtClean="0">
                <a:solidFill>
                  <a:schemeClr val="bg1"/>
                </a:solidFill>
                <a:latin typeface="Times New Roman" panose="02020603050405020304" pitchFamily="18" charset="0"/>
                <a:cs typeface="Times New Roman" panose="02020603050405020304" pitchFamily="18" charset="0"/>
              </a:rPr>
              <a:t>Результаты аттестации педагога, присутствующего на заседании аттестационной комиссии, сообщаются ему после подведения итогов голосования.</a:t>
            </a:r>
          </a:p>
          <a:p>
            <a:pPr algn="just"/>
            <a:endParaRPr lang="ru-RU" dirty="0" smtClean="0">
              <a:solidFill>
                <a:schemeClr val="bg1"/>
              </a:solidFill>
              <a:latin typeface="Times New Roman" panose="02020603050405020304" pitchFamily="18" charset="0"/>
              <a:cs typeface="Times New Roman" panose="02020603050405020304" pitchFamily="18" charset="0"/>
            </a:endParaRPr>
          </a:p>
          <a:p>
            <a:pPr algn="just"/>
            <a:r>
              <a:rPr lang="ru-RU" dirty="0" smtClean="0">
                <a:solidFill>
                  <a:schemeClr val="bg1"/>
                </a:solidFill>
                <a:latin typeface="Times New Roman" panose="02020603050405020304" pitchFamily="18" charset="0"/>
                <a:cs typeface="Times New Roman" panose="02020603050405020304" pitchFamily="18" charset="0"/>
              </a:rPr>
              <a:t>Результаты аттестации педагога заносятся в протокол, подписываемый председателем, заместителем председателя, секретарем и членами аттестационной комиссии. </a:t>
            </a:r>
          </a:p>
          <a:p>
            <a:pPr algn="just"/>
            <a:endParaRPr lang="ru-RU" dirty="0" smtClean="0">
              <a:solidFill>
                <a:schemeClr val="bg1"/>
              </a:solidFill>
              <a:latin typeface="Times New Roman" panose="02020603050405020304" pitchFamily="18" charset="0"/>
              <a:cs typeface="Times New Roman" panose="02020603050405020304" pitchFamily="18" charset="0"/>
            </a:endParaRPr>
          </a:p>
          <a:p>
            <a:pPr algn="just"/>
            <a:r>
              <a:rPr lang="ru-RU" dirty="0" smtClean="0">
                <a:solidFill>
                  <a:schemeClr val="bg1"/>
                </a:solidFill>
                <a:latin typeface="Times New Roman" panose="02020603050405020304" pitchFamily="18" charset="0"/>
                <a:cs typeface="Times New Roman" panose="02020603050405020304" pitchFamily="18" charset="0"/>
              </a:rPr>
              <a:t>Протокол, представления, дополнительные сведения, хранится У РАБОТОДАТЕЛЯ.</a:t>
            </a:r>
          </a:p>
          <a:p>
            <a:endParaRPr lang="ru-RU" dirty="0" smtClean="0">
              <a:solidFill>
                <a:schemeClr val="bg1"/>
              </a:solidFill>
              <a:latin typeface="Times New Roman" panose="02020603050405020304" pitchFamily="18" charset="0"/>
              <a:cs typeface="Times New Roman" panose="02020603050405020304" pitchFamily="18" charset="0"/>
            </a:endParaRPr>
          </a:p>
          <a:p>
            <a:r>
              <a:rPr lang="ru-RU" dirty="0" smtClean="0">
                <a:solidFill>
                  <a:schemeClr val="bg1"/>
                </a:solidFill>
                <a:latin typeface="Times New Roman" panose="02020603050405020304" pitchFamily="18" charset="0"/>
                <a:cs typeface="Times New Roman" panose="02020603050405020304" pitchFamily="18" charset="0"/>
              </a:rPr>
              <a:t>Выписка из протокола хранится в личном деле педагогического работника.</a:t>
            </a:r>
          </a:p>
          <a:p>
            <a:endParaRPr lang="ru-RU" dirty="0"/>
          </a:p>
        </p:txBody>
      </p:sp>
    </p:spTree>
    <p:extLst>
      <p:ext uri="{BB962C8B-B14F-4D97-AF65-F5344CB8AC3E}">
        <p14:creationId xmlns:p14="http://schemas.microsoft.com/office/powerpoint/2010/main" val="1657819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937" y="548680"/>
            <a:ext cx="8712968" cy="5940088"/>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ru-RU" sz="2400" b="1" dirty="0" smtClean="0">
                <a:solidFill>
                  <a:schemeClr val="bg2">
                    <a:lumMod val="75000"/>
                  </a:schemeClr>
                </a:solidFill>
                <a:latin typeface="Times New Roman" panose="02020603050405020304" pitchFamily="18" charset="0"/>
                <a:cs typeface="Times New Roman" panose="02020603050405020304" pitchFamily="18" charset="0"/>
              </a:rPr>
              <a:t>Результаты аттестации:</a:t>
            </a:r>
          </a:p>
          <a:p>
            <a:pPr algn="just"/>
            <a:r>
              <a:rPr lang="ru-RU" sz="2000" dirty="0" smtClean="0">
                <a:solidFill>
                  <a:schemeClr val="bg1"/>
                </a:solidFill>
                <a:latin typeface="Times New Roman" panose="02020603050405020304" pitchFamily="18" charset="0"/>
                <a:cs typeface="Times New Roman" panose="02020603050405020304" pitchFamily="18" charset="0"/>
              </a:rPr>
              <a:t>По результатам аттестации принимается одно из следующих решений:</a:t>
            </a:r>
          </a:p>
          <a:p>
            <a:pPr algn="just"/>
            <a:endParaRPr lang="ru-RU" sz="2000" dirty="0" smtClean="0">
              <a:solidFill>
                <a:schemeClr val="bg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ru-RU" sz="2000" dirty="0" smtClean="0">
                <a:solidFill>
                  <a:schemeClr val="bg1"/>
                </a:solidFill>
                <a:latin typeface="Times New Roman" panose="02020603050405020304" pitchFamily="18" charset="0"/>
                <a:cs typeface="Times New Roman" panose="02020603050405020304" pitchFamily="18" charset="0"/>
              </a:rPr>
              <a:t>соответствует занимаемой должности (указывается должность педагогического работника);</a:t>
            </a:r>
          </a:p>
          <a:p>
            <a:pPr marL="342900" indent="-342900" algn="just">
              <a:buFont typeface="Arial" panose="020B0604020202020204" pitchFamily="34" charset="0"/>
              <a:buChar char="•"/>
            </a:pPr>
            <a:r>
              <a:rPr lang="ru-RU" sz="2000" dirty="0" smtClean="0">
                <a:solidFill>
                  <a:schemeClr val="bg1"/>
                </a:solidFill>
                <a:latin typeface="Times New Roman" panose="02020603050405020304" pitchFamily="18" charset="0"/>
                <a:cs typeface="Times New Roman" panose="02020603050405020304" pitchFamily="18" charset="0"/>
              </a:rPr>
              <a:t>не соответствует занимаемой должности (указывается должность педагогического работника), то…..</a:t>
            </a:r>
          </a:p>
          <a:p>
            <a:pPr marL="342900" indent="-342900" algn="just">
              <a:buFont typeface="Arial" panose="020B0604020202020204" pitchFamily="34" charset="0"/>
              <a:buChar char="•"/>
            </a:pPr>
            <a:r>
              <a:rPr lang="ru-RU" dirty="0" smtClean="0">
                <a:solidFill>
                  <a:schemeClr val="bg1"/>
                </a:solidFill>
                <a:latin typeface="Times New Roman" panose="02020603050405020304" pitchFamily="18" charset="0"/>
                <a:cs typeface="Times New Roman" panose="02020603050405020304" pitchFamily="18" charset="0"/>
              </a:rPr>
              <a:t>с педагогом может быть расторгнут договор в соответствии с пунктом 3 части 1 статьи 81 Трудового кодекса РФ. </a:t>
            </a:r>
            <a:r>
              <a:rPr lang="ru-RU" dirty="0" smtClean="0">
                <a:latin typeface="Times New Roman" panose="02020603050405020304" pitchFamily="18" charset="0"/>
                <a:cs typeface="Times New Roman" panose="02020603050405020304" pitchFamily="18" charset="0"/>
              </a:rPr>
              <a:t>Увольнение по данному основанию допускается, если невозможно перевести педагогического работника с его письменного согласия на другую имеющуюся у работодателя работу (как вакантную должность или работу, соответствующую квалификации работника, так и вакантную нижестоящую должность или нижеоплачиваемую работу), которую работник может выполнять с учетом его состояния здоровья.</a:t>
            </a:r>
          </a:p>
          <a:p>
            <a:pPr marL="342900" indent="-342900" algn="just">
              <a:buFont typeface="Arial" panose="020B0604020202020204" pitchFamily="34" charset="0"/>
              <a:buChar char="•"/>
            </a:pPr>
            <a:r>
              <a:rPr lang="ru-RU" dirty="0" smtClean="0">
                <a:solidFill>
                  <a:schemeClr val="bg1"/>
                </a:solidFill>
                <a:latin typeface="Times New Roman" panose="02020603050405020304" pitchFamily="18" charset="0"/>
                <a:cs typeface="Times New Roman" panose="02020603050405020304" pitchFamily="18" charset="0"/>
              </a:rPr>
              <a:t>администрация образовательной организации совместно с педагогом разрабатывает индивидуальный план профессионального развития, определяет программу повышения квалификации педагога в соответствии с затруднениями, выявленными в ходе аттестации, а также оказывает методическую поддержку с целью повышения его профессионального уровня.</a:t>
            </a:r>
          </a:p>
          <a:p>
            <a:pPr marL="342900" indent="-342900" algn="just">
              <a:buFont typeface="Arial" panose="020B0604020202020204" pitchFamily="34" charset="0"/>
              <a:buChar char="•"/>
            </a:pPr>
            <a:endParaRPr lang="ru-RU" sz="20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1870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6672"/>
            <a:ext cx="8352928" cy="612475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ru-RU" sz="2800" b="1" dirty="0" smtClean="0">
                <a:solidFill>
                  <a:schemeClr val="bg2">
                    <a:lumMod val="75000"/>
                  </a:schemeClr>
                </a:solidFill>
                <a:latin typeface="Times New Roman" panose="02020603050405020304" pitchFamily="18" charset="0"/>
                <a:cs typeface="Times New Roman" panose="02020603050405020304" pitchFamily="18" charset="0"/>
              </a:rPr>
              <a:t>Предназначение аттестации </a:t>
            </a:r>
          </a:p>
          <a:p>
            <a:pPr algn="ctr"/>
            <a:r>
              <a:rPr lang="ru-RU" sz="2800" b="1" dirty="0" smtClean="0">
                <a:solidFill>
                  <a:schemeClr val="bg2">
                    <a:lumMod val="75000"/>
                  </a:schemeClr>
                </a:solidFill>
                <a:latin typeface="Times New Roman" panose="02020603050405020304" pitchFamily="18" charset="0"/>
                <a:cs typeface="Times New Roman" panose="02020603050405020304" pitchFamily="18" charset="0"/>
              </a:rPr>
              <a:t>на соответствие занимаемой должности:</a:t>
            </a:r>
          </a:p>
          <a:p>
            <a:pPr algn="just"/>
            <a:endParaRPr lang="ru-RU" sz="2400" dirty="0" smtClean="0">
              <a:solidFill>
                <a:schemeClr val="bg1"/>
              </a:solidFill>
              <a:latin typeface="Times New Roman" panose="02020603050405020304" pitchFamily="18" charset="0"/>
              <a:cs typeface="Times New Roman" panose="02020603050405020304" pitchFamily="18" charset="0"/>
            </a:endParaRPr>
          </a:p>
          <a:p>
            <a:pPr algn="just"/>
            <a:r>
              <a:rPr lang="ru-RU" sz="2400" dirty="0" smtClean="0">
                <a:solidFill>
                  <a:schemeClr val="bg1"/>
                </a:solidFill>
                <a:latin typeface="Times New Roman" panose="02020603050405020304" pitchFamily="18" charset="0"/>
                <a:cs typeface="Times New Roman" panose="02020603050405020304" pitchFamily="18" charset="0"/>
              </a:rPr>
              <a:t>Аттестационные </a:t>
            </a:r>
            <a:r>
              <a:rPr lang="ru-RU" sz="2400" b="1" dirty="0" smtClean="0">
                <a:solidFill>
                  <a:schemeClr val="bg1"/>
                </a:solidFill>
                <a:latin typeface="Times New Roman" panose="02020603050405020304" pitchFamily="18" charset="0"/>
                <a:cs typeface="Times New Roman" panose="02020603050405020304" pitchFamily="18" charset="0"/>
              </a:rPr>
              <a:t>комиссии</a:t>
            </a:r>
            <a:r>
              <a:rPr lang="ru-RU" sz="2400" dirty="0" smtClean="0">
                <a:solidFill>
                  <a:schemeClr val="bg1"/>
                </a:solidFill>
                <a:latin typeface="Times New Roman" panose="02020603050405020304" pitchFamily="18" charset="0"/>
                <a:cs typeface="Times New Roman" panose="02020603050405020304" pitchFamily="18" charset="0"/>
              </a:rPr>
              <a:t> организаций </a:t>
            </a:r>
            <a:r>
              <a:rPr lang="ru-RU" sz="2400" b="1" dirty="0" smtClean="0">
                <a:solidFill>
                  <a:schemeClr val="bg1"/>
                </a:solidFill>
                <a:latin typeface="Times New Roman" panose="02020603050405020304" pitchFamily="18" charset="0"/>
                <a:cs typeface="Times New Roman" panose="02020603050405020304" pitchFamily="18" charset="0"/>
              </a:rPr>
              <a:t>дают рекомендации работодателю о возможности назначения на соответствующие должности педагогических работников лиц,</a:t>
            </a:r>
            <a:r>
              <a:rPr lang="ru-RU" sz="2400" dirty="0" smtClean="0">
                <a:solidFill>
                  <a:schemeClr val="bg1"/>
                </a:solidFill>
                <a:latin typeface="Times New Roman" panose="02020603050405020304" pitchFamily="18" charset="0"/>
                <a:cs typeface="Times New Roman" panose="02020603050405020304" pitchFamily="18" charset="0"/>
              </a:rPr>
              <a:t> </a:t>
            </a:r>
            <a:r>
              <a:rPr lang="ru-RU" sz="2400" b="1" dirty="0" smtClean="0">
                <a:solidFill>
                  <a:schemeClr val="bg1"/>
                </a:solidFill>
                <a:latin typeface="Times New Roman" panose="02020603050405020304" pitchFamily="18" charset="0"/>
                <a:cs typeface="Times New Roman" panose="02020603050405020304" pitchFamily="18" charset="0"/>
              </a:rPr>
              <a:t>не имеющих специальной подготовки или стажа работы</a:t>
            </a:r>
            <a:r>
              <a:rPr lang="ru-RU" sz="2400" dirty="0" smtClean="0">
                <a:solidFill>
                  <a:schemeClr val="bg1"/>
                </a:solidFill>
                <a:latin typeface="Times New Roman" panose="02020603050405020304" pitchFamily="18" charset="0"/>
                <a:cs typeface="Times New Roman" panose="02020603050405020304" pitchFamily="18" charset="0"/>
              </a:rPr>
              <a:t>, установленных в разделе "Требования к квалификации" раздела "Квалификационные характеристики должностей работников образования" Единого квалификационного справочника должностей руководителей, специалистов и служащих и (или) профессиональными стандартами, но </a:t>
            </a:r>
            <a:r>
              <a:rPr lang="ru-RU" sz="2400" b="1" dirty="0" smtClean="0">
                <a:solidFill>
                  <a:schemeClr val="bg1"/>
                </a:solidFill>
                <a:latin typeface="Times New Roman" panose="02020603050405020304" pitchFamily="18" charset="0"/>
                <a:cs typeface="Times New Roman" panose="02020603050405020304" pitchFamily="18" charset="0"/>
              </a:rPr>
              <a:t>обладающих достаточным практическим опытом и компетентностью, выполняющих качественно и в полном объеме возложенные на них должностные обязанности.</a:t>
            </a:r>
            <a:endParaRPr lang="ru-RU" sz="2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2137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556792"/>
            <a:ext cx="4572000" cy="1938992"/>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algn="ctr"/>
            <a:r>
              <a:rPr lang="ru-RU" dirty="0" smtClean="0"/>
              <a:t> </a:t>
            </a:r>
            <a:r>
              <a:rPr lang="ru-RU" sz="2400" b="1" dirty="0" smtClean="0">
                <a:solidFill>
                  <a:schemeClr val="bg2">
                    <a:lumMod val="75000"/>
                  </a:schemeClr>
                </a:solidFill>
              </a:rPr>
              <a:t>Аттестация педагогических работников в целях установления квалификационной категории первой (высшей)</a:t>
            </a:r>
            <a:endParaRPr lang="ru-RU" sz="2400" b="1" dirty="0">
              <a:solidFill>
                <a:schemeClr val="bg2">
                  <a:lumMod val="75000"/>
                </a:schemeClr>
              </a:solidFill>
            </a:endParaRPr>
          </a:p>
        </p:txBody>
      </p:sp>
    </p:spTree>
    <p:extLst>
      <p:ext uri="{BB962C8B-B14F-4D97-AF65-F5344CB8AC3E}">
        <p14:creationId xmlns:p14="http://schemas.microsoft.com/office/powerpoint/2010/main" val="3637527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27396" y="219998"/>
            <a:ext cx="2041136"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u-RU" b="1" dirty="0" smtClean="0">
                <a:solidFill>
                  <a:schemeClr val="bg2">
                    <a:lumMod val="75000"/>
                  </a:schemeClr>
                </a:solidFill>
                <a:latin typeface="Times New Roman" panose="02020603050405020304" pitchFamily="18" charset="0"/>
                <a:cs typeface="Times New Roman" panose="02020603050405020304" pitchFamily="18" charset="0"/>
              </a:rPr>
              <a:t>Общие сведения: </a:t>
            </a:r>
            <a:endParaRPr lang="ru-RU" dirty="0">
              <a:solidFill>
                <a:schemeClr val="bg2">
                  <a:lumMod val="75000"/>
                </a:schemeClr>
              </a:solidFill>
            </a:endParaRPr>
          </a:p>
        </p:txBody>
      </p:sp>
      <p:sp>
        <p:nvSpPr>
          <p:cNvPr id="3" name="Прямоугольник 2"/>
          <p:cNvSpPr/>
          <p:nvPr/>
        </p:nvSpPr>
        <p:spPr>
          <a:xfrm>
            <a:off x="395536" y="773996"/>
            <a:ext cx="7704856" cy="507831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u-RU" dirty="0" smtClean="0">
                <a:solidFill>
                  <a:schemeClr val="bg1"/>
                </a:solidFill>
                <a:latin typeface="Times New Roman" panose="02020603050405020304" pitchFamily="18" charset="0"/>
                <a:cs typeface="Times New Roman" panose="02020603050405020304" pitchFamily="18" charset="0"/>
              </a:rPr>
              <a:t>Аттестация педагогических работников в целях установления квалификационной категории проводится по желанию педагога.</a:t>
            </a:r>
          </a:p>
          <a:p>
            <a:pPr algn="just"/>
            <a:endParaRPr lang="ru-RU" dirty="0" smtClean="0">
              <a:solidFill>
                <a:schemeClr val="bg1"/>
              </a:solidFill>
              <a:latin typeface="Times New Roman" panose="02020603050405020304" pitchFamily="18" charset="0"/>
              <a:cs typeface="Times New Roman" panose="02020603050405020304" pitchFamily="18" charset="0"/>
            </a:endParaRPr>
          </a:p>
          <a:p>
            <a:pPr algn="just"/>
            <a:r>
              <a:rPr lang="ru-RU" dirty="0" smtClean="0">
                <a:solidFill>
                  <a:schemeClr val="bg1"/>
                </a:solidFill>
                <a:latin typeface="Times New Roman" panose="02020603050405020304" pitchFamily="18" charset="0"/>
                <a:cs typeface="Times New Roman" panose="02020603050405020304" pitchFamily="18" charset="0"/>
              </a:rPr>
              <a:t>Устанавливается первая или высшая квалификационная категория.</a:t>
            </a:r>
          </a:p>
          <a:p>
            <a:pPr algn="just"/>
            <a:endParaRPr lang="ru-RU" dirty="0" smtClean="0">
              <a:solidFill>
                <a:schemeClr val="bg1"/>
              </a:solidFill>
              <a:latin typeface="Times New Roman" panose="02020603050405020304" pitchFamily="18" charset="0"/>
              <a:cs typeface="Times New Roman" panose="02020603050405020304" pitchFamily="18" charset="0"/>
            </a:endParaRPr>
          </a:p>
          <a:p>
            <a:pPr algn="just"/>
            <a:r>
              <a:rPr lang="ru-RU" dirty="0" smtClean="0">
                <a:solidFill>
                  <a:schemeClr val="bg1"/>
                </a:solidFill>
                <a:latin typeface="Times New Roman" panose="02020603050405020304" pitchFamily="18" charset="0"/>
                <a:cs typeface="Times New Roman" panose="02020603050405020304" pitchFamily="18" charset="0"/>
              </a:rPr>
              <a:t>Сроком на 5 лет, срок действия КК продлению не подлежит. </a:t>
            </a:r>
          </a:p>
          <a:p>
            <a:pPr algn="just"/>
            <a:endParaRPr lang="ru-RU" dirty="0" smtClean="0">
              <a:solidFill>
                <a:schemeClr val="bg1"/>
              </a:solidFill>
              <a:latin typeface="Times New Roman" panose="02020603050405020304" pitchFamily="18" charset="0"/>
              <a:cs typeface="Times New Roman" panose="02020603050405020304" pitchFamily="18" charset="0"/>
            </a:endParaRPr>
          </a:p>
          <a:p>
            <a:pPr algn="just"/>
            <a:r>
              <a:rPr lang="ru-RU" dirty="0" smtClean="0">
                <a:solidFill>
                  <a:schemeClr val="bg1"/>
                </a:solidFill>
                <a:latin typeface="Times New Roman" panose="02020603050405020304" pitchFamily="18" charset="0"/>
                <a:cs typeface="Times New Roman" panose="02020603050405020304" pitchFamily="18" charset="0"/>
              </a:rPr>
              <a:t>Аттестация проводится на основании заявлений, подаваемых непосредственно в аттестационную комиссию, (по почте письмом с уведомлением о вручении или с уведомлением в форме электронного документа с использованием информационно-телекоммуникационных сетей общего пользования, в том числе сети «Интернет»).</a:t>
            </a:r>
          </a:p>
          <a:p>
            <a:pPr algn="just"/>
            <a:endParaRPr lang="ru-RU" dirty="0" smtClean="0">
              <a:solidFill>
                <a:schemeClr val="bg1"/>
              </a:solidFill>
              <a:latin typeface="Times New Roman" panose="02020603050405020304" pitchFamily="18" charset="0"/>
              <a:cs typeface="Times New Roman" panose="02020603050405020304" pitchFamily="18" charset="0"/>
            </a:endParaRPr>
          </a:p>
          <a:p>
            <a:pPr algn="just"/>
            <a:r>
              <a:rPr lang="ru-RU" dirty="0" smtClean="0">
                <a:solidFill>
                  <a:schemeClr val="bg1"/>
                </a:solidFill>
                <a:latin typeface="Times New Roman" panose="02020603050405020304" pitchFamily="18" charset="0"/>
                <a:cs typeface="Times New Roman" panose="02020603050405020304" pitchFamily="18" charset="0"/>
              </a:rPr>
              <a:t>В заявлении указывают квалификационные категории и должности, по которым желают пройти аттестацию.</a:t>
            </a:r>
          </a:p>
          <a:p>
            <a:pPr algn="just"/>
            <a:endParaRPr lang="ru-RU" dirty="0" smtClean="0">
              <a:solidFill>
                <a:schemeClr val="bg1"/>
              </a:solidFill>
              <a:latin typeface="Times New Roman" panose="02020603050405020304" pitchFamily="18" charset="0"/>
              <a:cs typeface="Times New Roman" panose="02020603050405020304" pitchFamily="18" charset="0"/>
            </a:endParaRPr>
          </a:p>
          <a:p>
            <a:pPr algn="just"/>
            <a:r>
              <a:rPr lang="ru-RU" dirty="0" smtClean="0">
                <a:solidFill>
                  <a:schemeClr val="bg1"/>
                </a:solidFill>
                <a:latin typeface="Times New Roman" panose="02020603050405020304" pitchFamily="18" charset="0"/>
                <a:cs typeface="Times New Roman" panose="02020603050405020304" pitchFamily="18" charset="0"/>
              </a:rPr>
              <a:t>Аттестация проводится не зависимо от продолжительности работы в ОО, в том числе в период нахождения в отпуске по уходу за ребенком. </a:t>
            </a:r>
            <a:endParaRPr lang="ru-RU"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329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47864" y="188640"/>
            <a:ext cx="2657266"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ru-RU" sz="2400" b="1" dirty="0" smtClean="0">
                <a:solidFill>
                  <a:schemeClr val="bg2">
                    <a:lumMod val="75000"/>
                  </a:schemeClr>
                </a:solidFill>
                <a:latin typeface="Times New Roman" panose="02020603050405020304" pitchFamily="18" charset="0"/>
                <a:cs typeface="Times New Roman" panose="02020603050405020304" pitchFamily="18" charset="0"/>
              </a:rPr>
              <a:t>Общие сведения: </a:t>
            </a:r>
            <a:endParaRPr lang="ru-RU" sz="2400" dirty="0">
              <a:solidFill>
                <a:schemeClr val="bg2">
                  <a:lumMod val="75000"/>
                </a:schemeClr>
              </a:solidFill>
            </a:endParaRPr>
          </a:p>
        </p:txBody>
      </p:sp>
      <p:sp>
        <p:nvSpPr>
          <p:cNvPr id="3" name="Прямоугольник 2"/>
          <p:cNvSpPr/>
          <p:nvPr/>
        </p:nvSpPr>
        <p:spPr>
          <a:xfrm>
            <a:off x="251520" y="908720"/>
            <a:ext cx="8280920" cy="529375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ru-RU" sz="2000" dirty="0" smtClean="0">
                <a:solidFill>
                  <a:schemeClr val="bg1"/>
                </a:solidFill>
                <a:latin typeface="Times New Roman" panose="02020603050405020304" pitchFamily="18" charset="0"/>
                <a:cs typeface="Times New Roman" panose="02020603050405020304" pitchFamily="18" charset="0"/>
              </a:rPr>
              <a:t>Имеет право лично присутствовать при его аттестации на заседании аттестационной комиссии.</a:t>
            </a:r>
          </a:p>
          <a:p>
            <a:pPr algn="just"/>
            <a:endParaRPr lang="ru-RU" sz="2000" dirty="0" smtClean="0">
              <a:solidFill>
                <a:schemeClr val="bg1"/>
              </a:solidFill>
              <a:latin typeface="Times New Roman" panose="02020603050405020304" pitchFamily="18" charset="0"/>
              <a:cs typeface="Times New Roman" panose="02020603050405020304" pitchFamily="18" charset="0"/>
            </a:endParaRPr>
          </a:p>
          <a:p>
            <a:pPr algn="just"/>
            <a:r>
              <a:rPr lang="ru-RU" sz="2000" dirty="0" smtClean="0">
                <a:solidFill>
                  <a:schemeClr val="bg1"/>
                </a:solidFill>
                <a:latin typeface="Times New Roman" panose="02020603050405020304" pitchFamily="18" charset="0"/>
                <a:cs typeface="Times New Roman" panose="02020603050405020304" pitchFamily="18" charset="0"/>
              </a:rPr>
              <a:t>Если при проведении аттестации отказано в установлении квалификационной категории, повторно обращаются по их желанию на ту же квалификационную категорию не ранее чем через год со дня принятия аттестационной комиссией соответствующего решения. </a:t>
            </a:r>
          </a:p>
          <a:p>
            <a:pPr algn="just"/>
            <a:endParaRPr lang="ru-RU" sz="2000" dirty="0" smtClean="0">
              <a:solidFill>
                <a:schemeClr val="bg1"/>
              </a:solidFill>
              <a:latin typeface="Times New Roman" panose="02020603050405020304" pitchFamily="18" charset="0"/>
              <a:cs typeface="Times New Roman" panose="02020603050405020304" pitchFamily="18" charset="0"/>
            </a:endParaRPr>
          </a:p>
          <a:p>
            <a:pPr algn="just"/>
            <a:r>
              <a:rPr lang="ru-RU" sz="2000" dirty="0" smtClean="0">
                <a:solidFill>
                  <a:schemeClr val="bg1"/>
                </a:solidFill>
                <a:latin typeface="Times New Roman" panose="02020603050405020304" pitchFamily="18" charset="0"/>
                <a:cs typeface="Times New Roman" panose="02020603050405020304" pitchFamily="18" charset="0"/>
              </a:rPr>
              <a:t>Результаты аттестации в целях установления квалификационной категории (первой или высшей) педагогический работник вправе обжаловать в соответствии с законодательством Российской Федерации.</a:t>
            </a:r>
          </a:p>
          <a:p>
            <a:pPr algn="just"/>
            <a:endParaRPr lang="ru-RU" sz="2000" dirty="0" smtClean="0">
              <a:solidFill>
                <a:schemeClr val="bg1"/>
              </a:solidFill>
              <a:latin typeface="Times New Roman" panose="02020603050405020304" pitchFamily="18" charset="0"/>
              <a:cs typeface="Times New Roman" panose="02020603050405020304" pitchFamily="18" charset="0"/>
            </a:endParaRPr>
          </a:p>
          <a:p>
            <a:pPr algn="just"/>
            <a:r>
              <a:rPr lang="ru-RU" sz="2000" dirty="0" smtClean="0">
                <a:solidFill>
                  <a:schemeClr val="bg1"/>
                </a:solidFill>
                <a:latin typeface="Times New Roman" panose="02020603050405020304" pitchFamily="18" charset="0"/>
                <a:cs typeface="Times New Roman" panose="02020603050405020304" pitchFamily="18" charset="0"/>
              </a:rPr>
              <a:t>Квалификационные категории, установленные педагогическим работникам, сохраняются до окончания срока их действия при переходе в другую организацию, в том числе расположенную в другом субъекте Российской Федерации.</a:t>
            </a:r>
          </a:p>
          <a:p>
            <a:pPr algn="just"/>
            <a:endParaRPr lang="ru-RU"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8054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908720"/>
            <a:ext cx="8424936" cy="544764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ru-RU" sz="2800" b="1" dirty="0" smtClean="0">
                <a:solidFill>
                  <a:schemeClr val="bg2">
                    <a:lumMod val="75000"/>
                  </a:schemeClr>
                </a:solidFill>
                <a:latin typeface="Times New Roman" panose="02020603050405020304" pitchFamily="18" charset="0"/>
                <a:cs typeface="Times New Roman" panose="02020603050405020304" pitchFamily="18" charset="0"/>
              </a:rPr>
              <a:t>Сроки аттестации</a:t>
            </a:r>
          </a:p>
          <a:p>
            <a:pPr algn="just"/>
            <a:r>
              <a:rPr lang="ru-RU" sz="2000" dirty="0" smtClean="0">
                <a:solidFill>
                  <a:schemeClr val="bg1"/>
                </a:solidFill>
                <a:latin typeface="Times New Roman" panose="02020603050405020304" pitchFamily="18" charset="0"/>
                <a:cs typeface="Times New Roman" panose="02020603050405020304" pitchFamily="18" charset="0"/>
              </a:rPr>
              <a:t>Заявления рассматриваются аттестационными комиссиями в срок не более 30 календарных дней со дня их получения, в течение которого:</a:t>
            </a:r>
          </a:p>
          <a:p>
            <a:pPr algn="just"/>
            <a:r>
              <a:rPr lang="ru-RU" sz="2000" dirty="0" smtClean="0">
                <a:solidFill>
                  <a:schemeClr val="bg1"/>
                </a:solidFill>
                <a:latin typeface="Times New Roman" panose="02020603050405020304" pitchFamily="18" charset="0"/>
                <a:cs typeface="Times New Roman" panose="02020603050405020304" pitchFamily="18" charset="0"/>
              </a:rPr>
              <a:t>а) определяется конкретный срок проведения аттестации для каждого педагогического работника индивидуально с учетом срока действия ранее установленной квалификационной категории;</a:t>
            </a:r>
          </a:p>
          <a:p>
            <a:pPr algn="just"/>
            <a:r>
              <a:rPr lang="ru-RU" sz="2000" dirty="0" smtClean="0">
                <a:solidFill>
                  <a:schemeClr val="bg1"/>
                </a:solidFill>
                <a:latin typeface="Times New Roman" panose="02020603050405020304" pitchFamily="18" charset="0"/>
                <a:cs typeface="Times New Roman" panose="02020603050405020304" pitchFamily="18" charset="0"/>
              </a:rPr>
              <a:t>б) осуществляется письменное уведомление педагогических работников о сроке и месте проведения их аттестации. </a:t>
            </a:r>
          </a:p>
          <a:p>
            <a:pPr algn="just"/>
            <a:r>
              <a:rPr lang="ru-RU" sz="2000" dirty="0" smtClean="0">
                <a:solidFill>
                  <a:schemeClr val="bg1"/>
                </a:solidFill>
                <a:latin typeface="Times New Roman" panose="02020603050405020304" pitchFamily="18" charset="0"/>
                <a:cs typeface="Times New Roman" panose="02020603050405020304" pitchFamily="18" charset="0"/>
              </a:rPr>
              <a:t>Продолжительность аттестации от начала ее проведения и до принятия решения аттестационной комиссией составляет не более 60 календарных дней.</a:t>
            </a:r>
          </a:p>
          <a:p>
            <a:pPr algn="just"/>
            <a:r>
              <a:rPr lang="ru-RU" sz="2000" dirty="0" smtClean="0">
                <a:solidFill>
                  <a:schemeClr val="bg1"/>
                </a:solidFill>
                <a:latin typeface="Times New Roman" panose="02020603050405020304" pitchFamily="18" charset="0"/>
                <a:cs typeface="Times New Roman" panose="02020603050405020304" pitchFamily="18" charset="0"/>
              </a:rPr>
              <a:t>На основании решений аттестационных комиссий о результатах аттестации федеральные органы исполнительной власти или уполномоченные органы государственной власти субъектов РФ издают распорядительные акты об установлении первой или высшей КК со дня вынесения решения аттестационной комиссией, которые размещаются на официальных сайтах указанных органов в сети "Интернет".</a:t>
            </a:r>
            <a:endParaRPr lang="ru-RU"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7876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548680"/>
            <a:ext cx="8856984" cy="590931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ru-RU" sz="2400" b="1" dirty="0" smtClean="0">
                <a:solidFill>
                  <a:schemeClr val="bg2">
                    <a:lumMod val="75000"/>
                  </a:schemeClr>
                </a:solidFill>
                <a:latin typeface="Times New Roman" panose="02020603050405020304" pitchFamily="18" charset="0"/>
                <a:cs typeface="Times New Roman" panose="02020603050405020304" pitchFamily="18" charset="0"/>
              </a:rPr>
              <a:t>Аттестационная комиссия </a:t>
            </a:r>
          </a:p>
          <a:p>
            <a:pPr algn="ctr"/>
            <a:endParaRPr lang="ru-RU" sz="1200" b="1" dirty="0" smtClean="0">
              <a:solidFill>
                <a:srgbClr val="FFFF00"/>
              </a:solidFill>
              <a:latin typeface="Times New Roman" panose="02020603050405020304" pitchFamily="18" charset="0"/>
              <a:cs typeface="Times New Roman" panose="02020603050405020304" pitchFamily="18" charset="0"/>
            </a:endParaRPr>
          </a:p>
          <a:p>
            <a:r>
              <a:rPr lang="ru-RU" dirty="0" smtClean="0">
                <a:solidFill>
                  <a:schemeClr val="bg1"/>
                </a:solidFill>
                <a:latin typeface="Times New Roman" panose="02020603050405020304" pitchFamily="18" charset="0"/>
                <a:cs typeface="Times New Roman" panose="02020603050405020304" pitchFamily="18" charset="0"/>
              </a:rPr>
              <a:t>При формировании аттестационных комиссий определяются их состав, регламент работы, условия привлечения специалистов для осуществления всестороннего анализа профессиональной деятельности педагогических работников.</a:t>
            </a:r>
          </a:p>
          <a:p>
            <a:endParaRPr lang="ru-RU" dirty="0" smtClean="0">
              <a:solidFill>
                <a:schemeClr val="bg1"/>
              </a:solidFill>
              <a:latin typeface="Times New Roman" panose="02020603050405020304" pitchFamily="18" charset="0"/>
              <a:cs typeface="Times New Roman" panose="02020603050405020304" pitchFamily="18" charset="0"/>
            </a:endParaRPr>
          </a:p>
          <a:p>
            <a:r>
              <a:rPr lang="ru-RU" dirty="0" smtClean="0">
                <a:solidFill>
                  <a:schemeClr val="bg1"/>
                </a:solidFill>
                <a:latin typeface="Times New Roman" panose="02020603050405020304" pitchFamily="18" charset="0"/>
                <a:cs typeface="Times New Roman" panose="02020603050405020304" pitchFamily="18" charset="0"/>
              </a:rPr>
              <a:t>Оценка профессиональной деятельности педагогических работников в целях установления квалификационной категории осуществляется аттестационной комиссией на основе результатов их работы, предусмотренных пунктами 36 и 37 настоящего Порядка, при условии, что их деятельность связана с соответствующими направлениями работы.</a:t>
            </a:r>
          </a:p>
          <a:p>
            <a:endParaRPr lang="ru-RU" dirty="0" smtClean="0">
              <a:solidFill>
                <a:schemeClr val="bg1"/>
              </a:solidFill>
              <a:latin typeface="Times New Roman" panose="02020603050405020304" pitchFamily="18" charset="0"/>
              <a:cs typeface="Times New Roman" panose="02020603050405020304" pitchFamily="18" charset="0"/>
            </a:endParaRPr>
          </a:p>
          <a:p>
            <a:r>
              <a:rPr lang="ru-RU" dirty="0" smtClean="0">
                <a:solidFill>
                  <a:schemeClr val="bg1"/>
                </a:solidFill>
                <a:latin typeface="Times New Roman" panose="02020603050405020304" pitchFamily="18" charset="0"/>
                <a:cs typeface="Times New Roman" panose="02020603050405020304" pitchFamily="18" charset="0"/>
              </a:rPr>
              <a:t>По результатам аттестации аттестационная комиссия принимает одно из следующих решений:</a:t>
            </a:r>
          </a:p>
          <a:p>
            <a:r>
              <a:rPr lang="ru-RU" dirty="0" smtClean="0">
                <a:solidFill>
                  <a:schemeClr val="bg1"/>
                </a:solidFill>
                <a:latin typeface="Times New Roman" panose="02020603050405020304" pitchFamily="18" charset="0"/>
                <a:cs typeface="Times New Roman" panose="02020603050405020304" pitchFamily="18" charset="0"/>
              </a:rPr>
              <a:t>установить первую (высшую) квалификационную категорию (указывается должность педагогического работника, по которой устанавливается квалификационная категория);</a:t>
            </a:r>
          </a:p>
          <a:p>
            <a:r>
              <a:rPr lang="ru-RU" dirty="0" smtClean="0">
                <a:solidFill>
                  <a:schemeClr val="bg1"/>
                </a:solidFill>
                <a:latin typeface="Times New Roman" panose="02020603050405020304" pitchFamily="18" charset="0"/>
                <a:cs typeface="Times New Roman" panose="02020603050405020304" pitchFamily="18" charset="0"/>
              </a:rPr>
              <a:t>отказать в установлении первой (высшей) квалификационной категории (указывается должность, по которой педагогическому работнику отказывается в установлении квалификационной категории).</a:t>
            </a:r>
          </a:p>
          <a:p>
            <a:endParaRPr lang="ru-RU" dirty="0" smtClean="0">
              <a:solidFill>
                <a:schemeClr val="bg1"/>
              </a:solidFill>
              <a:latin typeface="Times New Roman" panose="02020603050405020304" pitchFamily="18" charset="0"/>
              <a:cs typeface="Times New Roman" panose="02020603050405020304" pitchFamily="18" charset="0"/>
            </a:endParaRPr>
          </a:p>
          <a:p>
            <a:r>
              <a:rPr lang="ru-RU" dirty="0" smtClean="0">
                <a:solidFill>
                  <a:schemeClr val="bg1"/>
                </a:solidFill>
                <a:latin typeface="Times New Roman" panose="02020603050405020304" pitchFamily="18" charset="0"/>
                <a:cs typeface="Times New Roman" panose="02020603050405020304" pitchFamily="18" charset="0"/>
              </a:rPr>
              <a:t>Решение аттестационной комиссии вступает в силу со дня его вынесения.</a:t>
            </a:r>
            <a:endParaRPr lang="ru-R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1419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764704"/>
            <a:ext cx="8640960" cy="538609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ru-RU" sz="2000" b="1" dirty="0" smtClean="0">
                <a:solidFill>
                  <a:schemeClr val="bg2">
                    <a:lumMod val="75000"/>
                  </a:schemeClr>
                </a:solidFill>
                <a:latin typeface="Times New Roman" panose="02020603050405020304" pitchFamily="18" charset="0"/>
                <a:cs typeface="Times New Roman" panose="02020603050405020304" pitchFamily="18" charset="0"/>
              </a:rPr>
              <a:t>Первая КК</a:t>
            </a:r>
          </a:p>
          <a:p>
            <a:pPr algn="just"/>
            <a:r>
              <a:rPr lang="ru-RU" dirty="0">
                <a:solidFill>
                  <a:schemeClr val="bg1"/>
                </a:solidFill>
                <a:latin typeface="Times New Roman" panose="02020603050405020304" pitchFamily="18" charset="0"/>
                <a:cs typeface="Times New Roman" panose="02020603050405020304" pitchFamily="18" charset="0"/>
              </a:rPr>
              <a:t>Первая квалификационная категория педагогическим работникам устанавливается на основе:</a:t>
            </a:r>
          </a:p>
          <a:p>
            <a:pPr algn="just"/>
            <a:r>
              <a:rPr lang="ru-RU" dirty="0">
                <a:solidFill>
                  <a:schemeClr val="bg1"/>
                </a:solidFill>
                <a:latin typeface="Times New Roman" panose="02020603050405020304" pitchFamily="18" charset="0"/>
                <a:cs typeface="Times New Roman" panose="02020603050405020304" pitchFamily="18" charset="0"/>
              </a:rPr>
              <a:t>стабильных положительных результатов освоения обучающимися образовательных программ по итогам мониторингов, проводимых организацией;</a:t>
            </a:r>
          </a:p>
          <a:p>
            <a:pPr algn="just"/>
            <a:r>
              <a:rPr lang="ru-RU" dirty="0">
                <a:solidFill>
                  <a:schemeClr val="bg1"/>
                </a:solidFill>
                <a:latin typeface="Times New Roman" panose="02020603050405020304" pitchFamily="18" charset="0"/>
                <a:cs typeface="Times New Roman" panose="02020603050405020304" pitchFamily="18" charset="0"/>
              </a:rPr>
              <a:t>стабильных положительных результатов освоения обучающимися образовательных программ по итогам мониторинга системы образования, проводимого в порядке, установленном постановлением Правительства Российской Федерации от 5 августа 2013 г. N 662;</a:t>
            </a:r>
          </a:p>
          <a:p>
            <a:pPr algn="just"/>
            <a:r>
              <a:rPr lang="ru-RU" dirty="0">
                <a:solidFill>
                  <a:schemeClr val="bg1"/>
                </a:solidFill>
                <a:latin typeface="Times New Roman" panose="02020603050405020304" pitchFamily="18" charset="0"/>
                <a:cs typeface="Times New Roman" panose="02020603050405020304" pitchFamily="18" charset="0"/>
              </a:rPr>
              <a:t>выявления развития у обучающихся способностей к научной (интеллектуальной), творческой, физкультурно-спортивной деятельности;</a:t>
            </a:r>
          </a:p>
          <a:p>
            <a:pPr algn="just"/>
            <a:r>
              <a:rPr lang="ru-RU" dirty="0">
                <a:solidFill>
                  <a:schemeClr val="bg1"/>
                </a:solidFill>
                <a:latin typeface="Times New Roman" panose="02020603050405020304" pitchFamily="18" charset="0"/>
                <a:cs typeface="Times New Roman" panose="02020603050405020304" pitchFamily="18" charset="0"/>
              </a:rPr>
              <a:t>личного вклада в повышение качества образования, совершенствования методов обучения и воспитания, транслирования в педагогических коллективах опыта практических результатов своей профессиональной деятельности, активного участия в работе методических объединений педагогических работников организации.</a:t>
            </a:r>
          </a:p>
          <a:p>
            <a:pPr algn="just"/>
            <a:r>
              <a:rPr lang="ru-RU" dirty="0">
                <a:solidFill>
                  <a:schemeClr val="bg1"/>
                </a:solidFill>
                <a:latin typeface="Times New Roman" panose="02020603050405020304" pitchFamily="18" charset="0"/>
                <a:cs typeface="Times New Roman" panose="02020603050405020304" pitchFamily="18" charset="0"/>
              </a:rPr>
              <a:t>При принятии в отношении педагогического работника, имеющего первую квалификационную категорию, решения аттестационной комиссии об отказе в установлении высшей квалификационной категории, за ним сохраняется первая квалификационная категория до истечения срока ее действия.</a:t>
            </a:r>
            <a:endParaRPr lang="ru-R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9342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620688"/>
            <a:ext cx="7776864" cy="563231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ru-RU" sz="2400" b="1" dirty="0" smtClean="0">
                <a:solidFill>
                  <a:schemeClr val="bg2">
                    <a:lumMod val="75000"/>
                  </a:schemeClr>
                </a:solidFill>
                <a:latin typeface="Times New Roman" panose="02020603050405020304" pitchFamily="18" charset="0"/>
                <a:cs typeface="Times New Roman" panose="02020603050405020304" pitchFamily="18" charset="0"/>
              </a:rPr>
              <a:t>Высшая КК</a:t>
            </a:r>
          </a:p>
          <a:p>
            <a:pPr algn="ctr"/>
            <a:endParaRPr lang="ru-RU" sz="2400" b="1" dirty="0" smtClean="0">
              <a:solidFill>
                <a:srgbClr val="FFFF00"/>
              </a:solidFill>
              <a:latin typeface="Times New Roman" panose="02020603050405020304" pitchFamily="18" charset="0"/>
              <a:cs typeface="Times New Roman" panose="02020603050405020304" pitchFamily="18" charset="0"/>
            </a:endParaRPr>
          </a:p>
          <a:p>
            <a:pPr algn="just"/>
            <a:r>
              <a:rPr lang="ru-RU" sz="2400" dirty="0" smtClean="0">
                <a:solidFill>
                  <a:schemeClr val="bg1"/>
                </a:solidFill>
                <a:latin typeface="Times New Roman" panose="02020603050405020304" pitchFamily="18" charset="0"/>
                <a:cs typeface="Times New Roman" panose="02020603050405020304" pitchFamily="18" charset="0"/>
              </a:rPr>
              <a:t>Заявления о проведении аттестации в целях установления высшей квалификационной категории по должности, по которой аттестация будет проводиться впервые, подаются педагогическими работниками не ранее чем через два года после установления по этой должности первой квалификационной категории.</a:t>
            </a:r>
          </a:p>
          <a:p>
            <a:pPr algn="just"/>
            <a:endParaRPr lang="ru-RU" sz="2400" dirty="0" smtClean="0">
              <a:solidFill>
                <a:schemeClr val="bg1"/>
              </a:solidFill>
              <a:latin typeface="Times New Roman" panose="02020603050405020304" pitchFamily="18" charset="0"/>
              <a:cs typeface="Times New Roman" panose="02020603050405020304" pitchFamily="18" charset="0"/>
            </a:endParaRPr>
          </a:p>
          <a:p>
            <a:pPr algn="just"/>
            <a:r>
              <a:rPr lang="ru-RU" sz="2400" dirty="0" smtClean="0">
                <a:solidFill>
                  <a:schemeClr val="bg1"/>
                </a:solidFill>
                <a:latin typeface="Times New Roman" panose="02020603050405020304" pitchFamily="18" charset="0"/>
                <a:cs typeface="Times New Roman" panose="02020603050405020304" pitchFamily="18" charset="0"/>
              </a:rPr>
              <a:t>Истечение срока действия высшей квалификационной категории не ограничивает право педагогического работника впоследствии обращаться в аттестационную комиссию с заявлением о проведении его аттестации в целях установления высшей квалификационной категории по той же должности.</a:t>
            </a:r>
            <a:endParaRPr lang="ru-RU" sz="24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3191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92696"/>
            <a:ext cx="6840760" cy="563231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ru-RU" sz="2400" b="1" dirty="0" smtClean="0">
                <a:latin typeface="Times New Roman" panose="02020603050405020304" pitchFamily="18" charset="0"/>
                <a:cs typeface="Times New Roman" panose="02020603050405020304" pitchFamily="18" charset="0"/>
              </a:rPr>
              <a:t>Общие сведения:</a:t>
            </a:r>
          </a:p>
          <a:p>
            <a:pPr algn="ctr"/>
            <a:endParaRPr lang="ru-RU" sz="2400" b="1" dirty="0" smtClean="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приказ </a:t>
            </a:r>
            <a:r>
              <a:rPr lang="ru-RU" sz="2400" dirty="0" err="1" smtClean="0">
                <a:latin typeface="Times New Roman" panose="02020603050405020304" pitchFamily="18" charset="0"/>
                <a:cs typeface="Times New Roman" panose="02020603050405020304" pitchFamily="18" charset="0"/>
              </a:rPr>
              <a:t>Минобрнауки</a:t>
            </a:r>
            <a:r>
              <a:rPr lang="ru-RU" sz="2400" dirty="0" smtClean="0">
                <a:latin typeface="Times New Roman" panose="02020603050405020304" pitchFamily="18" charset="0"/>
                <a:cs typeface="Times New Roman" panose="02020603050405020304" pitchFamily="18" charset="0"/>
              </a:rPr>
              <a:t> России от 07.04.2014 № 276 «Об утверждении порядка проведения аттестации педагогических работников организаций, осуществляющих образовательную деятельность вступил в силу  с 15.06.2014»;</a:t>
            </a:r>
          </a:p>
          <a:p>
            <a:pPr algn="just"/>
            <a:endParaRPr lang="ru-RU" sz="2400" dirty="0" smtClean="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Аттестации подлежат ВСЕ педагогические работники, включая СОВМЕСТИТЕЛЕЙ;</a:t>
            </a:r>
          </a:p>
          <a:p>
            <a:pPr algn="just"/>
            <a:endParaRPr lang="ru-RU" sz="2400" dirty="0" smtClean="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Два вида аттестации:</a:t>
            </a:r>
          </a:p>
          <a:p>
            <a:pPr algn="just">
              <a:buFontTx/>
              <a:buChar char="-"/>
            </a:pPr>
            <a:r>
              <a:rPr lang="ru-RU" sz="2400" dirty="0" smtClean="0">
                <a:latin typeface="Times New Roman" panose="02020603050405020304" pitchFamily="18" charset="0"/>
                <a:cs typeface="Times New Roman" panose="02020603050405020304" pitchFamily="18" charset="0"/>
              </a:rPr>
              <a:t>Соответствие занимаемой должности;</a:t>
            </a:r>
          </a:p>
          <a:p>
            <a:pPr algn="just">
              <a:buFontTx/>
              <a:buChar char="-"/>
            </a:pPr>
            <a:r>
              <a:rPr lang="ru-RU" sz="2400" dirty="0" smtClean="0">
                <a:latin typeface="Times New Roman" panose="02020603050405020304" pitchFamily="18" charset="0"/>
                <a:cs typeface="Times New Roman" panose="02020603050405020304" pitchFamily="18" charset="0"/>
              </a:rPr>
              <a:t>На квалификационные категории первую (высшую).</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5429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60648"/>
            <a:ext cx="9036495" cy="624786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algn="just"/>
            <a:r>
              <a:rPr lang="ru-RU" sz="2000" dirty="0">
                <a:solidFill>
                  <a:schemeClr val="bg2">
                    <a:lumMod val="75000"/>
                  </a:schemeClr>
                </a:solidFill>
                <a:latin typeface="Times New Roman" panose="02020603050405020304" pitchFamily="18" charset="0"/>
                <a:cs typeface="Times New Roman" panose="02020603050405020304" pitchFamily="18" charset="0"/>
              </a:rPr>
              <a:t>Высшая квалификационная категория педагогическим работникам устанавливается на основе:</a:t>
            </a:r>
          </a:p>
          <a:p>
            <a:pPr lvl="0" algn="just"/>
            <a:r>
              <a:rPr lang="ru-RU" sz="2000" dirty="0">
                <a:solidFill>
                  <a:schemeClr val="bg2">
                    <a:lumMod val="75000"/>
                  </a:schemeClr>
                </a:solidFill>
                <a:latin typeface="Times New Roman" panose="02020603050405020304" pitchFamily="18" charset="0"/>
                <a:cs typeface="Times New Roman" panose="02020603050405020304" pitchFamily="18" charset="0"/>
              </a:rPr>
              <a:t>достижения обучающимися положительной динамики результатов освоения образовательных программ по итогам мониторингов, проводимых организацией;</a:t>
            </a:r>
          </a:p>
          <a:p>
            <a:pPr lvl="0" algn="just"/>
            <a:r>
              <a:rPr lang="ru-RU" sz="2000" dirty="0">
                <a:solidFill>
                  <a:schemeClr val="bg2">
                    <a:lumMod val="75000"/>
                  </a:schemeClr>
                </a:solidFill>
                <a:latin typeface="Times New Roman" panose="02020603050405020304" pitchFamily="18" charset="0"/>
                <a:cs typeface="Times New Roman" panose="02020603050405020304" pitchFamily="18" charset="0"/>
              </a:rPr>
              <a:t>достижения обучающимися положительных результатов освоения образовательных программ по итогам мониторинга системы образования, проводимого в порядке, установленном постановлением Правительства Российской Федерации от 5 августа 2013 г. N 662;</a:t>
            </a:r>
          </a:p>
          <a:p>
            <a:pPr lvl="0" algn="just"/>
            <a:r>
              <a:rPr lang="ru-RU" sz="2000" dirty="0">
                <a:solidFill>
                  <a:schemeClr val="bg2">
                    <a:lumMod val="75000"/>
                  </a:schemeClr>
                </a:solidFill>
                <a:latin typeface="Times New Roman" panose="02020603050405020304" pitchFamily="18" charset="0"/>
                <a:cs typeface="Times New Roman" panose="02020603050405020304" pitchFamily="18" charset="0"/>
              </a:rPr>
              <a:t>выявления и развития способностей обучающихся к научной (интеллектуальной), творческой, физкультурно-спортивной деятельности, а также их участия в олимпиадах, конкурсах, фестивалях, соревнованиях;</a:t>
            </a:r>
          </a:p>
          <a:p>
            <a:pPr lvl="0" algn="just"/>
            <a:r>
              <a:rPr lang="ru-RU" sz="2000" dirty="0">
                <a:solidFill>
                  <a:schemeClr val="bg2">
                    <a:lumMod val="75000"/>
                  </a:schemeClr>
                </a:solidFill>
                <a:latin typeface="Times New Roman" panose="02020603050405020304" pitchFamily="18" charset="0"/>
                <a:cs typeface="Times New Roman" panose="02020603050405020304" pitchFamily="18" charset="0"/>
              </a:rPr>
              <a:t>личного вклада в повышение качества образования, совершенствование методов обучения и воспитания и продуктивного использования новых образовательных технологий, транслирования в педагогических коллективах опыта практических результатов своей профессиональной деятельности, в том числе экспериментальной и инновационной;</a:t>
            </a:r>
          </a:p>
          <a:p>
            <a:pPr lvl="0" algn="just"/>
            <a:r>
              <a:rPr lang="ru-RU" sz="2000" dirty="0">
                <a:solidFill>
                  <a:schemeClr val="bg2">
                    <a:lumMod val="75000"/>
                  </a:schemeClr>
                </a:solidFill>
                <a:latin typeface="Times New Roman" panose="02020603050405020304" pitchFamily="18" charset="0"/>
                <a:cs typeface="Times New Roman" panose="02020603050405020304" pitchFamily="18" charset="0"/>
              </a:rPr>
              <a:t>активного участия в работе методических объединений педагогических работников организаций, в разработке программно-методического сопровождения образовательного процесса, профессиональных конкурсах.</a:t>
            </a:r>
          </a:p>
          <a:p>
            <a:endParaRPr lang="ru-RU" sz="2000" dirty="0">
              <a:solidFill>
                <a:schemeClr val="bg2">
                  <a:lumMod val="75000"/>
                </a:schemeClr>
              </a:solidFill>
            </a:endParaRPr>
          </a:p>
        </p:txBody>
      </p:sp>
    </p:spTree>
    <p:extLst>
      <p:ext uri="{BB962C8B-B14F-4D97-AF65-F5344CB8AC3E}">
        <p14:creationId xmlns:p14="http://schemas.microsoft.com/office/powerpoint/2010/main" val="3223037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19672" y="1772816"/>
            <a:ext cx="5688632" cy="267765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ru-RU" sz="2800" dirty="0" smtClean="0">
                <a:solidFill>
                  <a:schemeClr val="bg1"/>
                </a:solidFill>
              </a:rPr>
              <a:t>Аттестационные документы:</a:t>
            </a:r>
          </a:p>
          <a:p>
            <a:r>
              <a:rPr lang="ru-RU" sz="2800" dirty="0" smtClean="0">
                <a:solidFill>
                  <a:schemeClr val="bg1"/>
                </a:solidFill>
              </a:rPr>
              <a:t>Заявление не 2 страниц со всеми </a:t>
            </a:r>
            <a:r>
              <a:rPr lang="ru-RU" sz="2800" dirty="0" err="1" smtClean="0">
                <a:solidFill>
                  <a:schemeClr val="bg1"/>
                </a:solidFill>
              </a:rPr>
              <a:t>согл</a:t>
            </a:r>
            <a:r>
              <a:rPr lang="ru-RU" sz="2800" dirty="0" smtClean="0">
                <a:solidFill>
                  <a:schemeClr val="bg1"/>
                </a:solidFill>
              </a:rPr>
              <a:t>;</a:t>
            </a:r>
          </a:p>
          <a:p>
            <a:r>
              <a:rPr lang="ru-RU" sz="2800" dirty="0" smtClean="0">
                <a:solidFill>
                  <a:schemeClr val="bg1"/>
                </a:solidFill>
              </a:rPr>
              <a:t>Описание результатов не более 6 страниц  с  </a:t>
            </a:r>
            <a:r>
              <a:rPr lang="ru-RU" sz="2800" dirty="0" err="1" smtClean="0">
                <a:solidFill>
                  <a:schemeClr val="bg1"/>
                </a:solidFill>
              </a:rPr>
              <a:t>согл</a:t>
            </a:r>
            <a:r>
              <a:rPr lang="ru-RU" sz="2800" dirty="0" smtClean="0">
                <a:solidFill>
                  <a:schemeClr val="bg1"/>
                </a:solidFill>
              </a:rPr>
              <a:t>.</a:t>
            </a:r>
          </a:p>
          <a:p>
            <a:r>
              <a:rPr lang="ru-RU" sz="2800" dirty="0" smtClean="0">
                <a:solidFill>
                  <a:schemeClr val="bg1"/>
                </a:solidFill>
              </a:rPr>
              <a:t>Региональные требования</a:t>
            </a:r>
            <a:endParaRPr lang="ru-RU" sz="2800" dirty="0"/>
          </a:p>
        </p:txBody>
      </p:sp>
    </p:spTree>
    <p:extLst>
      <p:ext uri="{BB962C8B-B14F-4D97-AF65-F5344CB8AC3E}">
        <p14:creationId xmlns:p14="http://schemas.microsoft.com/office/powerpoint/2010/main" val="1036316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1478" y="116632"/>
            <a:ext cx="8712967" cy="640175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u-RU" sz="1600" dirty="0" smtClean="0">
                <a:solidFill>
                  <a:schemeClr val="bg1"/>
                </a:solidFill>
                <a:latin typeface="Times New Roman" panose="02020603050405020304" pitchFamily="18" charset="0"/>
                <a:cs typeface="Times New Roman" panose="02020603050405020304" pitchFamily="18" charset="0"/>
              </a:rPr>
              <a:t>По итогам аттестации в 2013-2014 учебном году региональным организатором экспертизы отмечено, что более 30% аттестуемых педагогических работников при подготовке материалов не ориентируются на региональные требования к результатам профессиональной деятельности, поэтому составляют описание профессиональной деятельности, а не ее результатов.</a:t>
            </a:r>
          </a:p>
          <a:p>
            <a:pPr algn="just"/>
            <a:r>
              <a:rPr lang="ru-RU" sz="1600" dirty="0" smtClean="0">
                <a:solidFill>
                  <a:schemeClr val="bg1"/>
                </a:solidFill>
                <a:latin typeface="Times New Roman" panose="02020603050405020304" pitchFamily="18" charset="0"/>
                <a:cs typeface="Times New Roman" panose="02020603050405020304" pitchFamily="18" charset="0"/>
              </a:rPr>
              <a:t>При экспертизе аттестационных материалов особое внимание уделяется тому, как педагогические работники в образовательных организациях учитывают требования федерального государственного образовательного стандарта.</a:t>
            </a:r>
          </a:p>
          <a:p>
            <a:pPr algn="just"/>
            <a:endParaRPr lang="ru-RU" sz="1600" dirty="0" smtClean="0">
              <a:solidFill>
                <a:schemeClr val="bg1"/>
              </a:solidFill>
              <a:latin typeface="Times New Roman" panose="02020603050405020304" pitchFamily="18" charset="0"/>
              <a:cs typeface="Times New Roman" panose="02020603050405020304" pitchFamily="18" charset="0"/>
            </a:endParaRPr>
          </a:p>
          <a:p>
            <a:pPr algn="just"/>
            <a:r>
              <a:rPr lang="ru-RU" sz="1600" dirty="0" smtClean="0">
                <a:solidFill>
                  <a:schemeClr val="bg1"/>
                </a:solidFill>
                <a:latin typeface="Times New Roman" panose="02020603050405020304" pitchFamily="18" charset="0"/>
                <a:cs typeface="Times New Roman" panose="02020603050405020304" pitchFamily="18" charset="0"/>
              </a:rPr>
              <a:t>Эксперты отмечают недостаточный уровень практического владения письменной речевой формой русского языка. В аттестационных документах допускают значительное количество грамматических и стилистических ошибок.</a:t>
            </a:r>
          </a:p>
          <a:p>
            <a:pPr algn="just"/>
            <a:endParaRPr lang="ru-RU" sz="1600" dirty="0" smtClean="0">
              <a:solidFill>
                <a:schemeClr val="bg1"/>
              </a:solidFill>
              <a:latin typeface="Times New Roman" panose="02020603050405020304" pitchFamily="18" charset="0"/>
              <a:cs typeface="Times New Roman" panose="02020603050405020304" pitchFamily="18" charset="0"/>
            </a:endParaRPr>
          </a:p>
          <a:p>
            <a:pPr algn="just"/>
            <a:r>
              <a:rPr lang="ru-RU" sz="1600" dirty="0" smtClean="0">
                <a:solidFill>
                  <a:schemeClr val="bg1"/>
                </a:solidFill>
                <a:latin typeface="Times New Roman" panose="02020603050405020304" pitchFamily="18" charset="0"/>
                <a:cs typeface="Times New Roman" panose="02020603050405020304" pitchFamily="18" charset="0"/>
              </a:rPr>
              <a:t>К компетенции образовательной организации относится ответственность за уровень квалификации работников. В связи с этим следует обратить внимание стимулирование целенаправленного, непрерывного повышения уровня квалификации педагогических работников, их методологической культуры, личностного профессионального роста, использования ими современных педагогических технологий.</a:t>
            </a:r>
          </a:p>
          <a:p>
            <a:pPr algn="just"/>
            <a:endParaRPr lang="ru-RU" sz="1600" dirty="0" smtClean="0">
              <a:solidFill>
                <a:schemeClr val="bg1"/>
              </a:solidFill>
              <a:latin typeface="Times New Roman" panose="02020603050405020304" pitchFamily="18" charset="0"/>
              <a:cs typeface="Times New Roman" panose="02020603050405020304" pitchFamily="18" charset="0"/>
            </a:endParaRPr>
          </a:p>
          <a:p>
            <a:pPr algn="just"/>
            <a:r>
              <a:rPr lang="ru-RU" sz="1600" dirty="0" smtClean="0">
                <a:solidFill>
                  <a:schemeClr val="bg1"/>
                </a:solidFill>
                <a:latin typeface="Times New Roman" panose="02020603050405020304" pitchFamily="18" charset="0"/>
                <a:cs typeface="Times New Roman" panose="02020603050405020304" pitchFamily="18" charset="0"/>
              </a:rPr>
              <a:t>Министерством образования и науки Российской Федерации разрабатываются разъяснения по применению действующего Порядка аттестации педагогических работников. </a:t>
            </a:r>
          </a:p>
          <a:p>
            <a:pPr algn="just"/>
            <a:endParaRPr lang="ru-RU" sz="1600" dirty="0" smtClean="0">
              <a:solidFill>
                <a:schemeClr val="bg1"/>
              </a:solidFill>
              <a:latin typeface="Times New Roman" panose="02020603050405020304" pitchFamily="18" charset="0"/>
              <a:cs typeface="Times New Roman" panose="02020603050405020304" pitchFamily="18" charset="0"/>
            </a:endParaRPr>
          </a:p>
          <a:p>
            <a:pPr algn="just"/>
            <a:r>
              <a:rPr lang="ru-RU" sz="1600" dirty="0" smtClean="0">
                <a:solidFill>
                  <a:schemeClr val="bg1"/>
                </a:solidFill>
                <a:latin typeface="Times New Roman" panose="02020603050405020304" pitchFamily="18" charset="0"/>
                <a:cs typeface="Times New Roman" panose="02020603050405020304" pitchFamily="18" charset="0"/>
              </a:rPr>
              <a:t>Документы, регламентирующие аттестацию педагогических работников образовательных организаций, методические, справочные материалы, а также сроки представления аттестационных материалов размещены на официальном сайте министерства в разделе «Аттестация»: http://www.krao.ru/rb-topic_t_298.htm.</a:t>
            </a:r>
            <a:endParaRPr lang="ru-RU"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5066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404664"/>
            <a:ext cx="6192688" cy="40011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ru-RU" sz="2000" b="1" dirty="0" smtClean="0">
                <a:solidFill>
                  <a:schemeClr val="bg2">
                    <a:lumMod val="75000"/>
                  </a:schemeClr>
                </a:solidFill>
                <a:latin typeface="Times New Roman" panose="02020603050405020304" pitchFamily="18" charset="0"/>
                <a:cs typeface="Times New Roman" panose="02020603050405020304" pitchFamily="18" charset="0"/>
              </a:rPr>
              <a:t>Соответствие занимаемой должности:</a:t>
            </a:r>
            <a:endParaRPr lang="ru-RU" sz="2000" dirty="0">
              <a:solidFill>
                <a:schemeClr val="bg2">
                  <a:lumMod val="75000"/>
                </a:schemeClr>
              </a:solidFill>
            </a:endParaRPr>
          </a:p>
        </p:txBody>
      </p:sp>
      <p:sp>
        <p:nvSpPr>
          <p:cNvPr id="3" name="Прямоугольник 2"/>
          <p:cNvSpPr/>
          <p:nvPr/>
        </p:nvSpPr>
        <p:spPr>
          <a:xfrm>
            <a:off x="539552" y="1412776"/>
            <a:ext cx="7704856" cy="341632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ru-RU" b="1" dirty="0" smtClean="0">
                <a:latin typeface="Times New Roman" panose="02020603050405020304" pitchFamily="18" charset="0"/>
                <a:cs typeface="Times New Roman" panose="02020603050405020304" pitchFamily="18" charset="0"/>
              </a:rPr>
              <a:t>периодичность аттестации 1 раз в 5 лет;</a:t>
            </a:r>
          </a:p>
          <a:p>
            <a:endParaRPr lang="ru-RU" b="1" dirty="0" smtClean="0">
              <a:latin typeface="Times New Roman" panose="02020603050405020304" pitchFamily="18" charset="0"/>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НЕ ТРЕБУЕТСЯ разрабатывать отдельное положение регламентирующие порядок проведения аттестации;</a:t>
            </a:r>
          </a:p>
          <a:p>
            <a:endParaRPr lang="ru-RU" b="1" dirty="0" smtClean="0">
              <a:latin typeface="Times New Roman" panose="02020603050405020304" pitchFamily="18" charset="0"/>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ДОСТАТОЧНО издать ПРИКАЗ РУКОВОДИТЕЛЯ ОБРАЗОВАТЕЛЬНОЙ ОРГАНИЗАЦИИ , которым следует утвердить:</a:t>
            </a:r>
          </a:p>
          <a:p>
            <a:pPr>
              <a:buFontTx/>
              <a:buChar char="-"/>
            </a:pPr>
            <a:r>
              <a:rPr lang="ru-RU" b="1" dirty="0" smtClean="0">
                <a:latin typeface="Times New Roman" panose="02020603050405020304" pitchFamily="18" charset="0"/>
                <a:cs typeface="Times New Roman" panose="02020603050405020304" pitchFamily="18" charset="0"/>
              </a:rPr>
              <a:t>состав аттестационной комиссии (председателя комиссии, заместителя председателя, секретаря и членов комиссии, а также представитель первичной профсоюзной организации (при наличии такого органа);</a:t>
            </a:r>
          </a:p>
          <a:p>
            <a:r>
              <a:rPr lang="ru-RU" b="1" dirty="0" smtClean="0">
                <a:latin typeface="Times New Roman" panose="02020603050405020304" pitchFamily="18" charset="0"/>
                <a:cs typeface="Times New Roman" panose="02020603050405020304" pitchFamily="18" charset="0"/>
              </a:rPr>
              <a:t>- список педагогических работников, подлежащих аттестации;</a:t>
            </a:r>
          </a:p>
          <a:p>
            <a:r>
              <a:rPr lang="ru-RU" b="1" dirty="0" smtClean="0">
                <a:latin typeface="Times New Roman" panose="02020603050405020304" pitchFamily="18" charset="0"/>
                <a:cs typeface="Times New Roman" panose="02020603050405020304" pitchFamily="18" charset="0"/>
              </a:rPr>
              <a:t>-график аттестации педагогических работников</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4572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48680"/>
            <a:ext cx="7992888" cy="563231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ru-RU" sz="2000" b="1" dirty="0" smtClean="0">
                <a:solidFill>
                  <a:schemeClr val="bg2">
                    <a:lumMod val="75000"/>
                  </a:schemeClr>
                </a:solidFill>
                <a:latin typeface="Times New Roman" panose="02020603050405020304" pitchFamily="18" charset="0"/>
                <a:cs typeface="Times New Roman" panose="02020603050405020304" pitchFamily="18" charset="0"/>
              </a:rPr>
              <a:t>Требования к Представлению:</a:t>
            </a:r>
          </a:p>
          <a:p>
            <a:pPr algn="ctr"/>
            <a:endParaRPr lang="ru-RU" sz="2000" b="1" dirty="0" smtClean="0">
              <a:solidFill>
                <a:schemeClr val="bg2">
                  <a:lumMod val="75000"/>
                </a:schemeClr>
              </a:solidFill>
              <a:latin typeface="Times New Roman" panose="02020603050405020304" pitchFamily="18" charset="0"/>
              <a:cs typeface="Times New Roman" panose="02020603050405020304" pitchFamily="18" charset="0"/>
            </a:endParaRPr>
          </a:p>
          <a:p>
            <a:pPr algn="just"/>
            <a:r>
              <a:rPr lang="ru-RU" sz="2000" dirty="0" smtClean="0">
                <a:solidFill>
                  <a:schemeClr val="bg2">
                    <a:lumMod val="75000"/>
                  </a:schemeClr>
                </a:solidFill>
                <a:latin typeface="Times New Roman" panose="02020603050405020304" pitchFamily="18" charset="0"/>
                <a:cs typeface="Times New Roman" panose="02020603050405020304" pitchFamily="18" charset="0"/>
              </a:rPr>
              <a:t>В представлении содержатся следующие сведения о педагогическом работнике:</a:t>
            </a:r>
          </a:p>
          <a:p>
            <a:pPr algn="just"/>
            <a:endParaRPr lang="ru-RU" sz="2000" dirty="0" smtClean="0">
              <a:solidFill>
                <a:schemeClr val="bg2">
                  <a:lumMod val="75000"/>
                </a:schemeClr>
              </a:solidFill>
              <a:latin typeface="Times New Roman" panose="02020603050405020304" pitchFamily="18" charset="0"/>
              <a:cs typeface="Times New Roman" panose="02020603050405020304" pitchFamily="18" charset="0"/>
            </a:endParaRPr>
          </a:p>
          <a:p>
            <a:pPr algn="just"/>
            <a:r>
              <a:rPr lang="ru-RU" sz="2000" dirty="0" smtClean="0">
                <a:solidFill>
                  <a:schemeClr val="bg2">
                    <a:lumMod val="75000"/>
                  </a:schemeClr>
                </a:solidFill>
                <a:latin typeface="Times New Roman" panose="02020603050405020304" pitchFamily="18" charset="0"/>
                <a:cs typeface="Times New Roman" panose="02020603050405020304" pitchFamily="18" charset="0"/>
              </a:rPr>
              <a:t>а) фамилия, имя, отчество (при наличии);</a:t>
            </a:r>
          </a:p>
          <a:p>
            <a:pPr algn="just"/>
            <a:r>
              <a:rPr lang="ru-RU" sz="2000" dirty="0" smtClean="0">
                <a:solidFill>
                  <a:schemeClr val="bg2">
                    <a:lumMod val="75000"/>
                  </a:schemeClr>
                </a:solidFill>
                <a:latin typeface="Times New Roman" panose="02020603050405020304" pitchFamily="18" charset="0"/>
                <a:cs typeface="Times New Roman" panose="02020603050405020304" pitchFamily="18" charset="0"/>
              </a:rPr>
              <a:t>б) наименование должности на дату проведения аттестации;</a:t>
            </a:r>
          </a:p>
          <a:p>
            <a:pPr algn="just"/>
            <a:r>
              <a:rPr lang="ru-RU" sz="2000" dirty="0" smtClean="0">
                <a:solidFill>
                  <a:schemeClr val="bg2">
                    <a:lumMod val="75000"/>
                  </a:schemeClr>
                </a:solidFill>
                <a:latin typeface="Times New Roman" panose="02020603050405020304" pitchFamily="18" charset="0"/>
                <a:cs typeface="Times New Roman" panose="02020603050405020304" pitchFamily="18" charset="0"/>
              </a:rPr>
              <a:t>в) дата заключения по этой должности трудового договора;</a:t>
            </a:r>
          </a:p>
          <a:p>
            <a:pPr algn="just"/>
            <a:r>
              <a:rPr lang="ru-RU" sz="2000" dirty="0" smtClean="0">
                <a:solidFill>
                  <a:schemeClr val="bg2">
                    <a:lumMod val="75000"/>
                  </a:schemeClr>
                </a:solidFill>
                <a:latin typeface="Times New Roman" panose="02020603050405020304" pitchFamily="18" charset="0"/>
                <a:cs typeface="Times New Roman" panose="02020603050405020304" pitchFamily="18" charset="0"/>
              </a:rPr>
              <a:t>г) уровень образования и (или) квалификации по специальности или направлению подготовки;</a:t>
            </a:r>
          </a:p>
          <a:p>
            <a:pPr algn="just"/>
            <a:r>
              <a:rPr lang="ru-RU" sz="2000" dirty="0" smtClean="0">
                <a:solidFill>
                  <a:schemeClr val="bg2">
                    <a:lumMod val="75000"/>
                  </a:schemeClr>
                </a:solidFill>
                <a:latin typeface="Times New Roman" panose="02020603050405020304" pitchFamily="18" charset="0"/>
                <a:cs typeface="Times New Roman" panose="02020603050405020304" pitchFamily="18" charset="0"/>
              </a:rPr>
              <a:t>д) информация о получении дополнительного профессионального образования по профилю педагогической деятельности;</a:t>
            </a:r>
          </a:p>
          <a:p>
            <a:pPr algn="just"/>
            <a:r>
              <a:rPr lang="ru-RU" sz="2000" dirty="0" smtClean="0">
                <a:solidFill>
                  <a:schemeClr val="bg2">
                    <a:lumMod val="75000"/>
                  </a:schemeClr>
                </a:solidFill>
                <a:latin typeface="Times New Roman" panose="02020603050405020304" pitchFamily="18" charset="0"/>
                <a:cs typeface="Times New Roman" panose="02020603050405020304" pitchFamily="18" charset="0"/>
              </a:rPr>
              <a:t>е) результаты предыдущих аттестаций (в случае их проведения);</a:t>
            </a:r>
          </a:p>
          <a:p>
            <a:pPr algn="just"/>
            <a:r>
              <a:rPr lang="ru-RU" sz="2000" dirty="0" smtClean="0">
                <a:solidFill>
                  <a:schemeClr val="bg2">
                    <a:lumMod val="75000"/>
                  </a:schemeClr>
                </a:solidFill>
                <a:latin typeface="Times New Roman" panose="02020603050405020304" pitchFamily="18" charset="0"/>
                <a:cs typeface="Times New Roman" panose="02020603050405020304" pitchFamily="18" charset="0"/>
              </a:rPr>
              <a:t>ж) мотивированная всесторонняя и объективная оценка профессиональных, деловых качеств, результатов профессиональной деятельности педагогического работника по выполнению трудовых обязанностей, возложенных на него трудовым договором.</a:t>
            </a:r>
          </a:p>
          <a:p>
            <a:pPr algn="just"/>
            <a:endParaRPr lang="ru-RU" sz="2000" dirty="0">
              <a:solidFill>
                <a:schemeClr val="bg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67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404664"/>
            <a:ext cx="6840760" cy="600164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ru-RU" sz="2400" b="1" dirty="0" smtClean="0">
                <a:latin typeface="Times New Roman" panose="02020603050405020304" pitchFamily="18" charset="0"/>
                <a:cs typeface="Times New Roman" panose="02020603050405020304" pitchFamily="18" charset="0"/>
              </a:rPr>
              <a:t>Требования к Представлению:</a:t>
            </a:r>
          </a:p>
          <a:p>
            <a:pPr algn="ctr"/>
            <a:endParaRPr lang="ru-RU" sz="2400" b="1" dirty="0" smtClean="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РАБОТОДАТЕЛЬ предъявляет аттестационной комиссии представление на каждого педагогического работника; </a:t>
            </a:r>
          </a:p>
          <a:p>
            <a:pPr algn="just"/>
            <a:endParaRPr lang="ru-RU" sz="2400" dirty="0" smtClean="0">
              <a:latin typeface="Times New Roman" panose="02020603050405020304" pitchFamily="18" charset="0"/>
              <a:cs typeface="Times New Roman" panose="02020603050405020304" pitchFamily="18" charset="0"/>
            </a:endParaRPr>
          </a:p>
          <a:p>
            <a:pPr algn="just"/>
            <a:r>
              <a:rPr lang="ru-RU" sz="2400" dirty="0" smtClean="0">
                <a:latin typeface="Times New Roman" panose="02020603050405020304" pitchFamily="18" charset="0"/>
                <a:cs typeface="Times New Roman" panose="02020603050405020304" pitchFamily="18" charset="0"/>
              </a:rPr>
              <a:t>При подготовке представления РУКОВОДИТЕЛЬ ОО использует: (квалификационные характеристики по должности в соответствии с Единым квалификационным справочником, от 26.08.2010 № 761н, трудовой договор в части закрепленных должностных обязанностей; результаты мониторингов, самостоятельно разрабатываемых и проводимых  ОО характеризующих профессиональную деятельность педагогического работника)</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5550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604448" cy="63709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ru-RU" sz="2400" b="1" dirty="0" smtClean="0">
                <a:solidFill>
                  <a:schemeClr val="bg2">
                    <a:lumMod val="75000"/>
                  </a:schemeClr>
                </a:solidFill>
                <a:latin typeface="Times New Roman" panose="02020603050405020304" pitchFamily="18" charset="0"/>
                <a:cs typeface="Times New Roman" panose="02020603050405020304" pitchFamily="18" charset="0"/>
              </a:rPr>
              <a:t>Аттестации НЕ ПОДЛЕЖАТ следующие </a:t>
            </a:r>
          </a:p>
          <a:p>
            <a:pPr algn="ctr"/>
            <a:r>
              <a:rPr lang="ru-RU" sz="2400" b="1" dirty="0" smtClean="0">
                <a:solidFill>
                  <a:schemeClr val="bg2">
                    <a:lumMod val="75000"/>
                  </a:schemeClr>
                </a:solidFill>
                <a:latin typeface="Times New Roman" panose="02020603050405020304" pitchFamily="18" charset="0"/>
                <a:cs typeface="Times New Roman" panose="02020603050405020304" pitchFamily="18" charset="0"/>
              </a:rPr>
              <a:t>педагогические работники :</a:t>
            </a:r>
          </a:p>
          <a:p>
            <a:pPr algn="just"/>
            <a:r>
              <a:rPr lang="ru-RU" sz="2400" dirty="0" smtClean="0">
                <a:solidFill>
                  <a:schemeClr val="bg2">
                    <a:lumMod val="75000"/>
                  </a:schemeClr>
                </a:solidFill>
                <a:latin typeface="Times New Roman" panose="02020603050405020304" pitchFamily="18" charset="0"/>
                <a:cs typeface="Times New Roman" panose="02020603050405020304" pitchFamily="18" charset="0"/>
              </a:rPr>
              <a:t>а) педагогические работники, имеющие квалификационные категории;</a:t>
            </a:r>
          </a:p>
          <a:p>
            <a:pPr algn="just"/>
            <a:r>
              <a:rPr lang="ru-RU" sz="2400" dirty="0" smtClean="0">
                <a:solidFill>
                  <a:schemeClr val="bg2">
                    <a:lumMod val="75000"/>
                  </a:schemeClr>
                </a:solidFill>
                <a:latin typeface="Times New Roman" panose="02020603050405020304" pitchFamily="18" charset="0"/>
                <a:cs typeface="Times New Roman" panose="02020603050405020304" pitchFamily="18" charset="0"/>
              </a:rPr>
              <a:t>б) проработавшие в занимаемой должности МЕНЕЕ ДВУХ ЛЕТ в организации, в которой проводится аттестация;</a:t>
            </a:r>
          </a:p>
          <a:p>
            <a:pPr algn="just"/>
            <a:r>
              <a:rPr lang="ru-RU" sz="2400" dirty="0" smtClean="0">
                <a:solidFill>
                  <a:schemeClr val="bg2">
                    <a:lumMod val="75000"/>
                  </a:schemeClr>
                </a:solidFill>
                <a:latin typeface="Times New Roman" panose="02020603050405020304" pitchFamily="18" charset="0"/>
                <a:cs typeface="Times New Roman" panose="02020603050405020304" pitchFamily="18" charset="0"/>
              </a:rPr>
              <a:t>в) беременные женщины;</a:t>
            </a:r>
          </a:p>
          <a:p>
            <a:pPr algn="just"/>
            <a:r>
              <a:rPr lang="ru-RU" sz="2400" dirty="0" smtClean="0">
                <a:solidFill>
                  <a:schemeClr val="bg2">
                    <a:lumMod val="75000"/>
                  </a:schemeClr>
                </a:solidFill>
                <a:latin typeface="Times New Roman" panose="02020603050405020304" pitchFamily="18" charset="0"/>
                <a:cs typeface="Times New Roman" panose="02020603050405020304" pitchFamily="18" charset="0"/>
              </a:rPr>
              <a:t>г) женщины, находящиеся в отпуске по беременности и родам (не ранее чем через два года после выхода из указанных отпусков);</a:t>
            </a:r>
          </a:p>
          <a:p>
            <a:pPr algn="just"/>
            <a:r>
              <a:rPr lang="ru-RU" sz="2400" dirty="0" smtClean="0">
                <a:solidFill>
                  <a:schemeClr val="bg2">
                    <a:lumMod val="75000"/>
                  </a:schemeClr>
                </a:solidFill>
                <a:latin typeface="Times New Roman" panose="02020603050405020304" pitchFamily="18" charset="0"/>
                <a:cs typeface="Times New Roman" panose="02020603050405020304" pitchFamily="18" charset="0"/>
              </a:rPr>
              <a:t>д) лица, находящиеся в отпуске по уходу за ребенком до достижения им возраста трех лет (не ранее чем через два года после выхода из указанных отпусков);</a:t>
            </a:r>
          </a:p>
          <a:p>
            <a:pPr algn="just"/>
            <a:r>
              <a:rPr lang="ru-RU" sz="2400" dirty="0" smtClean="0">
                <a:solidFill>
                  <a:schemeClr val="bg2">
                    <a:lumMod val="75000"/>
                  </a:schemeClr>
                </a:solidFill>
                <a:latin typeface="Times New Roman" panose="02020603050405020304" pitchFamily="18" charset="0"/>
                <a:cs typeface="Times New Roman" panose="02020603050405020304" pitchFamily="18" charset="0"/>
              </a:rPr>
              <a:t>е) отсутствовавшие на рабочем месте более четырех месяцев подряд в связи с заболеванием (проходят аттестацию на соответствие занимаемой должности не ранее чем через год после выхода на работу)</a:t>
            </a:r>
            <a:endParaRPr lang="ru-RU" sz="2400" dirty="0">
              <a:solidFill>
                <a:schemeClr val="bg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4834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078" y="260039"/>
            <a:ext cx="9036496" cy="63709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ru-RU" sz="2400" b="1" dirty="0" smtClean="0">
                <a:solidFill>
                  <a:schemeClr val="bg2">
                    <a:lumMod val="75000"/>
                  </a:schemeClr>
                </a:solidFill>
                <a:latin typeface="Times New Roman" panose="02020603050405020304" pitchFamily="18" charset="0"/>
                <a:cs typeface="Times New Roman" panose="02020603050405020304" pitchFamily="18" charset="0"/>
              </a:rPr>
              <a:t>Сроки согласования документов с педагогом: </a:t>
            </a:r>
          </a:p>
          <a:p>
            <a:pPr algn="ctr"/>
            <a:endParaRPr lang="ru-RU" sz="2400" b="1" dirty="0" smtClean="0">
              <a:solidFill>
                <a:srgbClr val="FFFF00"/>
              </a:solidFill>
              <a:latin typeface="Times New Roman" panose="02020603050405020304" pitchFamily="18" charset="0"/>
              <a:cs typeface="Times New Roman" panose="02020603050405020304" pitchFamily="18" charset="0"/>
            </a:endParaRPr>
          </a:p>
          <a:p>
            <a:pPr marL="342900" indent="-288000" algn="just">
              <a:buFont typeface="Arial" panose="020B0604020202020204" pitchFamily="34" charset="0"/>
              <a:buChar char="•"/>
            </a:pPr>
            <a:r>
              <a:rPr lang="ru-RU" sz="2000" dirty="0" smtClean="0">
                <a:solidFill>
                  <a:schemeClr val="bg1"/>
                </a:solidFill>
                <a:latin typeface="Times New Roman" panose="02020603050405020304" pitchFamily="18" charset="0"/>
                <a:cs typeface="Times New Roman" panose="02020603050405020304" pitchFamily="18" charset="0"/>
              </a:rPr>
              <a:t>с приказом о проведении аттестации (список аттестуемых работников, график), не менее чем за 30 календарных дней до дня проведения аттестации по графику;</a:t>
            </a:r>
          </a:p>
          <a:p>
            <a:pPr marL="342900" indent="-288000" algn="just">
              <a:buFont typeface="Arial" panose="020B0604020202020204" pitchFamily="34" charset="0"/>
              <a:buChar char="•"/>
            </a:pPr>
            <a:endParaRPr lang="ru-RU" sz="2000" dirty="0" smtClean="0">
              <a:solidFill>
                <a:schemeClr val="bg1"/>
              </a:solidFill>
              <a:latin typeface="Times New Roman" panose="02020603050405020304" pitchFamily="18" charset="0"/>
              <a:cs typeface="Times New Roman" panose="02020603050405020304" pitchFamily="18" charset="0"/>
            </a:endParaRPr>
          </a:p>
          <a:p>
            <a:pPr marL="342900" indent="-288000" algn="just">
              <a:buFont typeface="Arial" panose="020B0604020202020204" pitchFamily="34" charset="0"/>
              <a:buChar char="•"/>
            </a:pPr>
            <a:r>
              <a:rPr lang="ru-RU" sz="2000" dirty="0" smtClean="0">
                <a:solidFill>
                  <a:schemeClr val="bg1"/>
                </a:solidFill>
                <a:latin typeface="Times New Roman" panose="02020603050405020304" pitchFamily="18" charset="0"/>
                <a:cs typeface="Times New Roman" panose="02020603050405020304" pitchFamily="18" charset="0"/>
              </a:rPr>
              <a:t>с представлением не позднее чем за 30 календарных дней до дня проведения аттестации. </a:t>
            </a:r>
          </a:p>
          <a:p>
            <a:pPr marL="342900" indent="-288000" algn="just">
              <a:buFont typeface="Arial" panose="020B0604020202020204" pitchFamily="34" charset="0"/>
              <a:buChar char="•"/>
            </a:pPr>
            <a:endParaRPr lang="ru-RU" sz="2000" dirty="0" smtClean="0">
              <a:solidFill>
                <a:schemeClr val="bg1"/>
              </a:solidFill>
              <a:latin typeface="Times New Roman" panose="02020603050405020304" pitchFamily="18" charset="0"/>
              <a:cs typeface="Times New Roman" panose="02020603050405020304" pitchFamily="18" charset="0"/>
            </a:endParaRPr>
          </a:p>
          <a:p>
            <a:pPr marL="342900" indent="-288000" algn="just">
              <a:buFont typeface="Arial" panose="020B0604020202020204" pitchFamily="34" charset="0"/>
              <a:buChar char="•"/>
            </a:pPr>
            <a:r>
              <a:rPr lang="ru-RU" sz="2000" dirty="0" smtClean="0">
                <a:solidFill>
                  <a:schemeClr val="bg1"/>
                </a:solidFill>
                <a:latin typeface="Times New Roman" panose="02020603050405020304" pitchFamily="18" charset="0"/>
                <a:cs typeface="Times New Roman" panose="02020603050405020304" pitchFamily="18" charset="0"/>
              </a:rPr>
              <a:t>при отказе педагога с ознакомлением с представлением составляется акт (руководителем и двумя лицами в присутствии которых составлен акт) </a:t>
            </a:r>
          </a:p>
          <a:p>
            <a:pPr marL="342900" indent="-288000" algn="just">
              <a:buFont typeface="Arial" panose="020B0604020202020204" pitchFamily="34" charset="0"/>
              <a:buChar char="•"/>
            </a:pPr>
            <a:endParaRPr lang="ru-RU" sz="2000" dirty="0" smtClean="0">
              <a:solidFill>
                <a:schemeClr val="bg1"/>
              </a:solidFill>
              <a:latin typeface="Times New Roman" panose="02020603050405020304" pitchFamily="18" charset="0"/>
              <a:cs typeface="Times New Roman" panose="02020603050405020304" pitchFamily="18" charset="0"/>
            </a:endParaRPr>
          </a:p>
          <a:p>
            <a:pPr marL="342900" indent="-288000" algn="just">
              <a:buFont typeface="Arial" panose="020B0604020202020204" pitchFamily="34" charset="0"/>
              <a:buChar char="•"/>
            </a:pPr>
            <a:r>
              <a:rPr lang="ru-RU" sz="2000" dirty="0" smtClean="0">
                <a:solidFill>
                  <a:schemeClr val="bg1"/>
                </a:solidFill>
                <a:latin typeface="Times New Roman" panose="02020603050405020304" pitchFamily="18" charset="0"/>
                <a:cs typeface="Times New Roman" panose="02020603050405020304" pitchFamily="18" charset="0"/>
              </a:rPr>
              <a:t>не позднее двух рабочих дней со дня заседания комиссии секретарем составляется выписка из протокола, содержащая сведения о фамилии, имени, отчестве (при наличии) аттестуемого, наименовании его должности, дате заседания аттестационной комиссии организации, результатах голосования, о принятом аттестационной комиссией организации решении</a:t>
            </a:r>
          </a:p>
          <a:p>
            <a:pPr marL="342900" indent="-288000" algn="just">
              <a:buFont typeface="Arial" panose="020B0604020202020204" pitchFamily="34" charset="0"/>
              <a:buChar char="•"/>
            </a:pPr>
            <a:endParaRPr lang="ru-RU" sz="2000" dirty="0" smtClean="0">
              <a:solidFill>
                <a:schemeClr val="bg1"/>
              </a:solidFill>
              <a:latin typeface="Times New Roman" panose="02020603050405020304" pitchFamily="18" charset="0"/>
              <a:cs typeface="Times New Roman" panose="02020603050405020304" pitchFamily="18" charset="0"/>
            </a:endParaRPr>
          </a:p>
          <a:p>
            <a:pPr marL="342900" indent="-288000" algn="just">
              <a:buFont typeface="Arial" panose="020B0604020202020204" pitchFamily="34" charset="0"/>
              <a:buChar char="•"/>
            </a:pPr>
            <a:r>
              <a:rPr lang="ru-RU" sz="2000" dirty="0" smtClean="0">
                <a:solidFill>
                  <a:schemeClr val="bg1"/>
                </a:solidFill>
                <a:latin typeface="Times New Roman" panose="02020603050405020304" pitchFamily="18" charset="0"/>
                <a:cs typeface="Times New Roman" panose="02020603050405020304" pitchFamily="18" charset="0"/>
              </a:rPr>
              <a:t>работодатель знакомит педагогического работника с выпиской из протокола в течение трех рабочих дней после ее составления. </a:t>
            </a:r>
            <a:endParaRPr lang="ru-RU"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3368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74345"/>
            <a:ext cx="8568952" cy="590931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ru-RU" sz="2400" b="1" dirty="0" smtClean="0">
                <a:solidFill>
                  <a:schemeClr val="bg2">
                    <a:lumMod val="75000"/>
                  </a:schemeClr>
                </a:solidFill>
                <a:latin typeface="Times New Roman" panose="02020603050405020304" pitchFamily="18" charset="0"/>
                <a:cs typeface="Times New Roman" panose="02020603050405020304" pitchFamily="18" charset="0"/>
              </a:rPr>
              <a:t>Дополнительные сведения  </a:t>
            </a:r>
          </a:p>
          <a:p>
            <a:pPr algn="ctr"/>
            <a:r>
              <a:rPr lang="ru-RU" sz="2400" b="1" dirty="0" smtClean="0">
                <a:solidFill>
                  <a:schemeClr val="bg2">
                    <a:lumMod val="75000"/>
                  </a:schemeClr>
                </a:solidFill>
                <a:latin typeface="Times New Roman" panose="02020603050405020304" pitchFamily="18" charset="0"/>
                <a:cs typeface="Times New Roman" panose="02020603050405020304" pitchFamily="18" charset="0"/>
              </a:rPr>
              <a:t>для педагогического работника</a:t>
            </a:r>
          </a:p>
          <a:p>
            <a:endParaRPr lang="ru-RU" sz="2400" dirty="0" smtClean="0">
              <a:solidFill>
                <a:schemeClr val="bg1"/>
              </a:solidFill>
              <a:latin typeface="Times New Roman" panose="02020603050405020304" pitchFamily="18" charset="0"/>
              <a:cs typeface="Times New Roman" panose="02020603050405020304" pitchFamily="18" charset="0"/>
            </a:endParaRPr>
          </a:p>
          <a:p>
            <a:pPr algn="just"/>
            <a:r>
              <a:rPr lang="ru-RU" sz="2400" dirty="0" smtClean="0">
                <a:solidFill>
                  <a:schemeClr val="bg1"/>
                </a:solidFill>
                <a:latin typeface="Times New Roman" panose="02020603050405020304" pitchFamily="18" charset="0"/>
                <a:cs typeface="Times New Roman" panose="02020603050405020304" pitchFamily="18" charset="0"/>
              </a:rPr>
              <a:t>После ознакомления с представлением педагогический работник по желанию может представить в аттестационную комиссию дополнительные сведения, характеризующие его профессиональную деятельность за период с даты предыдущей аттестации (при первичной аттестации - с даты поступления на работу).</a:t>
            </a:r>
          </a:p>
          <a:p>
            <a:pPr algn="just"/>
            <a:endParaRPr lang="ru-RU" sz="2400" dirty="0" smtClean="0">
              <a:solidFill>
                <a:schemeClr val="bg1"/>
              </a:solidFill>
              <a:latin typeface="Times New Roman" panose="02020603050405020304" pitchFamily="18" charset="0"/>
              <a:cs typeface="Times New Roman" panose="02020603050405020304" pitchFamily="18" charset="0"/>
            </a:endParaRPr>
          </a:p>
          <a:p>
            <a:pPr algn="just"/>
            <a:r>
              <a:rPr lang="ru-RU" sz="2400" dirty="0" smtClean="0">
                <a:solidFill>
                  <a:schemeClr val="bg1"/>
                </a:solidFill>
                <a:latin typeface="Times New Roman" panose="02020603050405020304" pitchFamily="18" charset="0"/>
                <a:cs typeface="Times New Roman" panose="02020603050405020304" pitchFamily="18" charset="0"/>
              </a:rPr>
              <a:t>Результаты аттестации в целях подтверждения соответствия педагогических работников занимаемым ими должностям на основе оценки и профессиональной деятельности педагогический работник вправе обжаловать в соответствии с законодательством Российской Федерации.</a:t>
            </a:r>
          </a:p>
          <a:p>
            <a:pPr algn="just"/>
            <a:endParaRPr lang="ru-R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0795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568952" cy="6524863"/>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ru-RU" sz="2000" b="1" dirty="0" smtClean="0">
                <a:solidFill>
                  <a:schemeClr val="bg2">
                    <a:lumMod val="75000"/>
                  </a:schemeClr>
                </a:solidFill>
                <a:latin typeface="Times New Roman" panose="02020603050405020304" pitchFamily="18" charset="0"/>
                <a:cs typeface="Times New Roman" panose="02020603050405020304" pitchFamily="18" charset="0"/>
              </a:rPr>
              <a:t>Порядок проведения аттестации на соответствие </a:t>
            </a:r>
          </a:p>
          <a:p>
            <a:pPr algn="ctr"/>
            <a:endParaRPr lang="ru-RU" b="1" dirty="0" smtClean="0">
              <a:solidFill>
                <a:srgbClr val="FFFF00"/>
              </a:solidFill>
              <a:latin typeface="Times New Roman" panose="02020603050405020304" pitchFamily="18" charset="0"/>
              <a:cs typeface="Times New Roman" panose="02020603050405020304" pitchFamily="18" charset="0"/>
            </a:endParaRPr>
          </a:p>
          <a:p>
            <a:pPr algn="just"/>
            <a:r>
              <a:rPr lang="ru-RU" sz="2000" dirty="0" smtClean="0">
                <a:solidFill>
                  <a:schemeClr val="bg1"/>
                </a:solidFill>
                <a:latin typeface="Times New Roman" panose="02020603050405020304" pitchFamily="18" charset="0"/>
                <a:cs typeface="Times New Roman" panose="02020603050405020304" pitchFamily="18" charset="0"/>
              </a:rPr>
              <a:t>Аттестация проводится на заседании аттестационной комиссии с участием педагога.</a:t>
            </a:r>
          </a:p>
          <a:p>
            <a:pPr algn="just"/>
            <a:endParaRPr lang="ru-RU" sz="2000" dirty="0" smtClean="0">
              <a:solidFill>
                <a:schemeClr val="bg1"/>
              </a:solidFill>
              <a:latin typeface="Times New Roman" panose="02020603050405020304" pitchFamily="18" charset="0"/>
              <a:cs typeface="Times New Roman" panose="02020603050405020304" pitchFamily="18" charset="0"/>
            </a:endParaRPr>
          </a:p>
          <a:p>
            <a:pPr algn="just"/>
            <a:r>
              <a:rPr lang="ru-RU" sz="2000" dirty="0" smtClean="0">
                <a:solidFill>
                  <a:schemeClr val="bg1"/>
                </a:solidFill>
                <a:latin typeface="Times New Roman" panose="02020603050405020304" pitchFamily="18" charset="0"/>
                <a:cs typeface="Times New Roman" panose="02020603050405020304" pitchFamily="18" charset="0"/>
              </a:rPr>
              <a:t>Заседание аттестационной комиссии считается правомочным, если присутствуют не менее двух третей от общего числа членов аттестационной комиссии.</a:t>
            </a:r>
          </a:p>
          <a:p>
            <a:pPr algn="just"/>
            <a:endParaRPr lang="ru-RU" sz="2000" dirty="0" smtClean="0">
              <a:solidFill>
                <a:schemeClr val="bg1"/>
              </a:solidFill>
              <a:latin typeface="Times New Roman" panose="02020603050405020304" pitchFamily="18" charset="0"/>
              <a:cs typeface="Times New Roman" panose="02020603050405020304" pitchFamily="18" charset="0"/>
            </a:endParaRPr>
          </a:p>
          <a:p>
            <a:pPr algn="just"/>
            <a:r>
              <a:rPr lang="ru-RU" sz="2000" dirty="0" smtClean="0">
                <a:solidFill>
                  <a:schemeClr val="bg1"/>
                </a:solidFill>
                <a:latin typeface="Times New Roman" panose="02020603050405020304" pitchFamily="18" charset="0"/>
                <a:cs typeface="Times New Roman" panose="02020603050405020304" pitchFamily="18" charset="0"/>
              </a:rPr>
              <a:t>В случае отсутствия педагога по уважительным причинам его аттестация переносится на другую дату, в график аттестации вносятся соответствующие изменения, ознакомить работника не менее чем за 30 календарных дней до новой даты проведения его аттестации. </a:t>
            </a:r>
          </a:p>
          <a:p>
            <a:pPr algn="just"/>
            <a:endParaRPr lang="ru-RU" sz="2000" dirty="0" smtClean="0">
              <a:solidFill>
                <a:schemeClr val="bg1"/>
              </a:solidFill>
              <a:latin typeface="Times New Roman" panose="02020603050405020304" pitchFamily="18" charset="0"/>
              <a:cs typeface="Times New Roman" panose="02020603050405020304" pitchFamily="18" charset="0"/>
            </a:endParaRPr>
          </a:p>
          <a:p>
            <a:pPr algn="just"/>
            <a:r>
              <a:rPr lang="ru-RU" sz="2000" dirty="0" smtClean="0">
                <a:solidFill>
                  <a:schemeClr val="bg1"/>
                </a:solidFill>
                <a:latin typeface="Times New Roman" panose="02020603050405020304" pitchFamily="18" charset="0"/>
                <a:cs typeface="Times New Roman" panose="02020603050405020304" pitchFamily="18" charset="0"/>
              </a:rPr>
              <a:t>При неявке педагога на заседание аттестационной комиссии без уважительной причины аттестационная комиссия проводит аттестацию в его отсутствие.</a:t>
            </a:r>
          </a:p>
          <a:p>
            <a:pPr algn="just"/>
            <a:endParaRPr lang="ru-RU" sz="2000" dirty="0" smtClean="0">
              <a:solidFill>
                <a:schemeClr val="bg1"/>
              </a:solidFill>
              <a:latin typeface="Times New Roman" panose="02020603050405020304" pitchFamily="18" charset="0"/>
              <a:cs typeface="Times New Roman" panose="02020603050405020304" pitchFamily="18" charset="0"/>
            </a:endParaRPr>
          </a:p>
          <a:p>
            <a:pPr algn="just"/>
            <a:r>
              <a:rPr lang="ru-RU" sz="2000" dirty="0" smtClean="0">
                <a:solidFill>
                  <a:schemeClr val="bg1"/>
                </a:solidFill>
                <a:latin typeface="Times New Roman" panose="02020603050405020304" pitchFamily="18" charset="0"/>
                <a:cs typeface="Times New Roman" panose="02020603050405020304" pitchFamily="18" charset="0"/>
              </a:rPr>
              <a:t>Аттестационная комиссия рассматривает представление, дополнительные сведения, представленные самим педагогом, характеризующие его профессиональную деятельность (в случае их представления)</a:t>
            </a:r>
            <a:endParaRPr lang="ru-R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58430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153</TotalTime>
  <Words>2102</Words>
  <Application>Microsoft Office PowerPoint</Application>
  <PresentationFormat>Экран (4:3)</PresentationFormat>
  <Paragraphs>166</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Апекс</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svetlana</dc:creator>
  <cp:lastModifiedBy>svetlana</cp:lastModifiedBy>
  <cp:revision>7</cp:revision>
  <dcterms:created xsi:type="dcterms:W3CDTF">2015-10-18T19:47:25Z</dcterms:created>
  <dcterms:modified xsi:type="dcterms:W3CDTF">2015-10-18T22:20:25Z</dcterms:modified>
</cp:coreProperties>
</file>