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95" r:id="rId2"/>
  </p:sldMasterIdLst>
  <p:notesMasterIdLst>
    <p:notesMasterId r:id="rId24"/>
  </p:notesMasterIdLst>
  <p:sldIdLst>
    <p:sldId id="257" r:id="rId3"/>
    <p:sldId id="326" r:id="rId4"/>
    <p:sldId id="307" r:id="rId5"/>
    <p:sldId id="310" r:id="rId6"/>
    <p:sldId id="272" r:id="rId7"/>
    <p:sldId id="258" r:id="rId8"/>
    <p:sldId id="265" r:id="rId9"/>
    <p:sldId id="315" r:id="rId10"/>
    <p:sldId id="316" r:id="rId11"/>
    <p:sldId id="327" r:id="rId12"/>
    <p:sldId id="317" r:id="rId13"/>
    <p:sldId id="324" r:id="rId14"/>
    <p:sldId id="302" r:id="rId15"/>
    <p:sldId id="298" r:id="rId16"/>
    <p:sldId id="299" r:id="rId17"/>
    <p:sldId id="300" r:id="rId18"/>
    <p:sldId id="301" r:id="rId19"/>
    <p:sldId id="329" r:id="rId20"/>
    <p:sldId id="332" r:id="rId21"/>
    <p:sldId id="330" r:id="rId22"/>
    <p:sldId id="33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6473" autoAdjust="0"/>
  </p:normalViewPr>
  <p:slideViewPr>
    <p:cSldViewPr>
      <p:cViewPr varScale="1">
        <p:scale>
          <a:sx n="75" d="100"/>
          <a:sy n="75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D40BA-8CC2-4A82-9490-B2DEE633BBD0}" type="doc">
      <dgm:prSet loTypeId="urn:microsoft.com/office/officeart/2005/8/layout/defaul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E369760-A52F-4602-887E-F1FF05A67111}">
      <dgm:prSet phldrT="[Текст]"/>
      <dgm:spPr/>
      <dgm:t>
        <a:bodyPr/>
        <a:lstStyle/>
        <a:p>
          <a:r>
            <a:rPr lang="ru-RU" dirty="0" smtClean="0"/>
            <a:t>Модель дополнительного</a:t>
          </a:r>
        </a:p>
        <a:p>
          <a:r>
            <a:rPr lang="ru-RU" dirty="0" smtClean="0"/>
            <a:t>образования</a:t>
          </a:r>
          <a:endParaRPr lang="ru-RU" dirty="0"/>
        </a:p>
      </dgm:t>
    </dgm:pt>
    <dgm:pt modelId="{F0216B4A-73DB-4F01-A331-16EF75FA975B}" type="parTrans" cxnId="{7D9D6DD1-C36A-4382-A942-BD869E4874C4}">
      <dgm:prSet/>
      <dgm:spPr/>
      <dgm:t>
        <a:bodyPr/>
        <a:lstStyle/>
        <a:p>
          <a:endParaRPr lang="ru-RU"/>
        </a:p>
      </dgm:t>
    </dgm:pt>
    <dgm:pt modelId="{916A1ECC-CA32-4A7C-BFDB-FC5A9E867AE4}" type="sibTrans" cxnId="{7D9D6DD1-C36A-4382-A942-BD869E4874C4}">
      <dgm:prSet/>
      <dgm:spPr/>
      <dgm:t>
        <a:bodyPr/>
        <a:lstStyle/>
        <a:p>
          <a:endParaRPr lang="ru-RU"/>
        </a:p>
      </dgm:t>
    </dgm:pt>
    <dgm:pt modelId="{E2E8A4B1-1FE4-4A1B-8927-45469D046CE1}">
      <dgm:prSet phldrT="[Текст]"/>
      <dgm:spPr/>
      <dgm:t>
        <a:bodyPr/>
        <a:lstStyle/>
        <a:p>
          <a:r>
            <a:rPr lang="ru-RU" dirty="0" smtClean="0"/>
            <a:t>Модель «школы полного дня»</a:t>
          </a:r>
          <a:endParaRPr lang="ru-RU" dirty="0"/>
        </a:p>
      </dgm:t>
    </dgm:pt>
    <dgm:pt modelId="{4980B54F-80FF-4862-9031-7E11EE4D9D41}" type="parTrans" cxnId="{139F5041-EB89-4ED9-8A63-153DFD286EB0}">
      <dgm:prSet/>
      <dgm:spPr/>
      <dgm:t>
        <a:bodyPr/>
        <a:lstStyle/>
        <a:p>
          <a:endParaRPr lang="ru-RU"/>
        </a:p>
      </dgm:t>
    </dgm:pt>
    <dgm:pt modelId="{FBFF733C-2204-4D28-AADC-2B5D3E256F4E}" type="sibTrans" cxnId="{139F5041-EB89-4ED9-8A63-153DFD286EB0}">
      <dgm:prSet/>
      <dgm:spPr/>
      <dgm:t>
        <a:bodyPr/>
        <a:lstStyle/>
        <a:p>
          <a:endParaRPr lang="ru-RU"/>
        </a:p>
      </dgm:t>
    </dgm:pt>
    <dgm:pt modelId="{D22DABF6-3930-41D5-86F3-07EFCB730704}">
      <dgm:prSet phldrT="[Текст]"/>
      <dgm:spPr/>
      <dgm:t>
        <a:bodyPr/>
        <a:lstStyle/>
        <a:p>
          <a:r>
            <a:rPr lang="ru-RU" dirty="0" smtClean="0"/>
            <a:t>Оптимизационная</a:t>
          </a:r>
        </a:p>
        <a:p>
          <a:r>
            <a:rPr lang="ru-RU" dirty="0" smtClean="0"/>
            <a:t>модель </a:t>
          </a:r>
          <a:endParaRPr lang="ru-RU" dirty="0"/>
        </a:p>
      </dgm:t>
    </dgm:pt>
    <dgm:pt modelId="{49C87EF1-5722-4D5B-9201-945D4AA1840E}" type="parTrans" cxnId="{3DD8D1EB-6071-48DE-A880-730A93EA4B6E}">
      <dgm:prSet/>
      <dgm:spPr/>
      <dgm:t>
        <a:bodyPr/>
        <a:lstStyle/>
        <a:p>
          <a:endParaRPr lang="ru-RU"/>
        </a:p>
      </dgm:t>
    </dgm:pt>
    <dgm:pt modelId="{7F33DBA3-A07E-448C-9CB3-CD0108544C63}" type="sibTrans" cxnId="{3DD8D1EB-6071-48DE-A880-730A93EA4B6E}">
      <dgm:prSet/>
      <dgm:spPr/>
      <dgm:t>
        <a:bodyPr/>
        <a:lstStyle/>
        <a:p>
          <a:endParaRPr lang="ru-RU"/>
        </a:p>
      </dgm:t>
    </dgm:pt>
    <dgm:pt modelId="{8B37E735-1831-43DC-9818-01FE04FA20D2}">
      <dgm:prSet phldrT="[Текст]"/>
      <dgm:spPr/>
      <dgm:t>
        <a:bodyPr/>
        <a:lstStyle/>
        <a:p>
          <a:r>
            <a:rPr lang="ru-RU" dirty="0" err="1" smtClean="0"/>
            <a:t>Инновационно-образовательная</a:t>
          </a:r>
          <a:r>
            <a:rPr lang="ru-RU" dirty="0" smtClean="0"/>
            <a:t> модель</a:t>
          </a:r>
          <a:endParaRPr lang="ru-RU" dirty="0"/>
        </a:p>
      </dgm:t>
    </dgm:pt>
    <dgm:pt modelId="{2E41A977-FD34-43DF-B7FB-BAEBAB7F2C3E}" type="parTrans" cxnId="{232C2595-4170-441C-A5E5-97698DB62419}">
      <dgm:prSet/>
      <dgm:spPr/>
      <dgm:t>
        <a:bodyPr/>
        <a:lstStyle/>
        <a:p>
          <a:endParaRPr lang="ru-RU"/>
        </a:p>
      </dgm:t>
    </dgm:pt>
    <dgm:pt modelId="{ED663B8B-738E-4A6B-A89F-1F6D74CCCA76}" type="sibTrans" cxnId="{232C2595-4170-441C-A5E5-97698DB62419}">
      <dgm:prSet/>
      <dgm:spPr/>
      <dgm:t>
        <a:bodyPr/>
        <a:lstStyle/>
        <a:p>
          <a:endParaRPr lang="ru-RU"/>
        </a:p>
      </dgm:t>
    </dgm:pt>
    <dgm:pt modelId="{2C95562F-E48E-4487-AC51-B5CEF605FE2C}" type="pres">
      <dgm:prSet presAssocID="{97BD40BA-8CC2-4A82-9490-B2DEE633BB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8806D4-DBBA-4B25-BC9A-0FC93C2A2429}" type="pres">
      <dgm:prSet presAssocID="{AE369760-A52F-4602-887E-F1FF05A671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1A3E5-F141-4EA9-B286-E9043F086979}" type="pres">
      <dgm:prSet presAssocID="{916A1ECC-CA32-4A7C-BFDB-FC5A9E867AE4}" presName="sibTrans" presStyleCnt="0"/>
      <dgm:spPr/>
    </dgm:pt>
    <dgm:pt modelId="{2DB5A3BD-583F-468C-8C6E-2CBAF5989728}" type="pres">
      <dgm:prSet presAssocID="{E2E8A4B1-1FE4-4A1B-8927-45469D046C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0E36D-9E55-4195-9917-73E1EB1A13FA}" type="pres">
      <dgm:prSet presAssocID="{FBFF733C-2204-4D28-AADC-2B5D3E256F4E}" presName="sibTrans" presStyleCnt="0"/>
      <dgm:spPr/>
    </dgm:pt>
    <dgm:pt modelId="{49D2A5B3-DE0D-45EF-86C5-602E0C010B90}" type="pres">
      <dgm:prSet presAssocID="{D22DABF6-3930-41D5-86F3-07EFCB73070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F57A6-7526-45EE-A4D5-735C7348EF8A}" type="pres">
      <dgm:prSet presAssocID="{7F33DBA3-A07E-448C-9CB3-CD0108544C63}" presName="sibTrans" presStyleCnt="0"/>
      <dgm:spPr/>
    </dgm:pt>
    <dgm:pt modelId="{203475B6-F285-45A5-BC1B-D87429388BB7}" type="pres">
      <dgm:prSet presAssocID="{8B37E735-1831-43DC-9818-01FE04FA20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9F12B-CA44-43A6-BB17-A959CF895ED3}" type="presOf" srcId="{AE369760-A52F-4602-887E-F1FF05A67111}" destId="{338806D4-DBBA-4B25-BC9A-0FC93C2A2429}" srcOrd="0" destOrd="0" presId="urn:microsoft.com/office/officeart/2005/8/layout/default"/>
    <dgm:cxn modelId="{1C3EE297-0E68-4268-9C88-ADD7567A50B0}" type="presOf" srcId="{D22DABF6-3930-41D5-86F3-07EFCB730704}" destId="{49D2A5B3-DE0D-45EF-86C5-602E0C010B90}" srcOrd="0" destOrd="0" presId="urn:microsoft.com/office/officeart/2005/8/layout/default"/>
    <dgm:cxn modelId="{7D9D6DD1-C36A-4382-A942-BD869E4874C4}" srcId="{97BD40BA-8CC2-4A82-9490-B2DEE633BBD0}" destId="{AE369760-A52F-4602-887E-F1FF05A67111}" srcOrd="0" destOrd="0" parTransId="{F0216B4A-73DB-4F01-A331-16EF75FA975B}" sibTransId="{916A1ECC-CA32-4A7C-BFDB-FC5A9E867AE4}"/>
    <dgm:cxn modelId="{232C2595-4170-441C-A5E5-97698DB62419}" srcId="{97BD40BA-8CC2-4A82-9490-B2DEE633BBD0}" destId="{8B37E735-1831-43DC-9818-01FE04FA20D2}" srcOrd="3" destOrd="0" parTransId="{2E41A977-FD34-43DF-B7FB-BAEBAB7F2C3E}" sibTransId="{ED663B8B-738E-4A6B-A89F-1F6D74CCCA76}"/>
    <dgm:cxn modelId="{3DD8D1EB-6071-48DE-A880-730A93EA4B6E}" srcId="{97BD40BA-8CC2-4A82-9490-B2DEE633BBD0}" destId="{D22DABF6-3930-41D5-86F3-07EFCB730704}" srcOrd="2" destOrd="0" parTransId="{49C87EF1-5722-4D5B-9201-945D4AA1840E}" sibTransId="{7F33DBA3-A07E-448C-9CB3-CD0108544C63}"/>
    <dgm:cxn modelId="{86CA2482-E15E-4E47-8344-7A53816BFAED}" type="presOf" srcId="{8B37E735-1831-43DC-9818-01FE04FA20D2}" destId="{203475B6-F285-45A5-BC1B-D87429388BB7}" srcOrd="0" destOrd="0" presId="urn:microsoft.com/office/officeart/2005/8/layout/default"/>
    <dgm:cxn modelId="{2FBCF449-EC92-424C-A822-2A068860909C}" type="presOf" srcId="{97BD40BA-8CC2-4A82-9490-B2DEE633BBD0}" destId="{2C95562F-E48E-4487-AC51-B5CEF605FE2C}" srcOrd="0" destOrd="0" presId="urn:microsoft.com/office/officeart/2005/8/layout/default"/>
    <dgm:cxn modelId="{139F5041-EB89-4ED9-8A63-153DFD286EB0}" srcId="{97BD40BA-8CC2-4A82-9490-B2DEE633BBD0}" destId="{E2E8A4B1-1FE4-4A1B-8927-45469D046CE1}" srcOrd="1" destOrd="0" parTransId="{4980B54F-80FF-4862-9031-7E11EE4D9D41}" sibTransId="{FBFF733C-2204-4D28-AADC-2B5D3E256F4E}"/>
    <dgm:cxn modelId="{1F01C4F4-5D4C-43D4-A00B-393D86324596}" type="presOf" srcId="{E2E8A4B1-1FE4-4A1B-8927-45469D046CE1}" destId="{2DB5A3BD-583F-468C-8C6E-2CBAF5989728}" srcOrd="0" destOrd="0" presId="urn:microsoft.com/office/officeart/2005/8/layout/default"/>
    <dgm:cxn modelId="{9CDF37C0-6637-4869-8A15-3FAD3FD19072}" type="presParOf" srcId="{2C95562F-E48E-4487-AC51-B5CEF605FE2C}" destId="{338806D4-DBBA-4B25-BC9A-0FC93C2A2429}" srcOrd="0" destOrd="0" presId="urn:microsoft.com/office/officeart/2005/8/layout/default"/>
    <dgm:cxn modelId="{3E9978E1-9C0B-4E87-898E-A2F076CECE06}" type="presParOf" srcId="{2C95562F-E48E-4487-AC51-B5CEF605FE2C}" destId="{86E1A3E5-F141-4EA9-B286-E9043F086979}" srcOrd="1" destOrd="0" presId="urn:microsoft.com/office/officeart/2005/8/layout/default"/>
    <dgm:cxn modelId="{88FA51BC-FE0A-4386-81CE-1B2101CFB740}" type="presParOf" srcId="{2C95562F-E48E-4487-AC51-B5CEF605FE2C}" destId="{2DB5A3BD-583F-468C-8C6E-2CBAF5989728}" srcOrd="2" destOrd="0" presId="urn:microsoft.com/office/officeart/2005/8/layout/default"/>
    <dgm:cxn modelId="{9F01BEBC-C438-4859-B89B-17208F184CF9}" type="presParOf" srcId="{2C95562F-E48E-4487-AC51-B5CEF605FE2C}" destId="{1990E36D-9E55-4195-9917-73E1EB1A13FA}" srcOrd="3" destOrd="0" presId="urn:microsoft.com/office/officeart/2005/8/layout/default"/>
    <dgm:cxn modelId="{3EC99AE9-1C9B-4016-A37B-61F727B1E9D9}" type="presParOf" srcId="{2C95562F-E48E-4487-AC51-B5CEF605FE2C}" destId="{49D2A5B3-DE0D-45EF-86C5-602E0C010B90}" srcOrd="4" destOrd="0" presId="urn:microsoft.com/office/officeart/2005/8/layout/default"/>
    <dgm:cxn modelId="{C9C05DFE-ABED-411C-8616-0B0D13E9D232}" type="presParOf" srcId="{2C95562F-E48E-4487-AC51-B5CEF605FE2C}" destId="{DD3F57A6-7526-45EE-A4D5-735C7348EF8A}" srcOrd="5" destOrd="0" presId="urn:microsoft.com/office/officeart/2005/8/layout/default"/>
    <dgm:cxn modelId="{8158F814-33BD-4E59-9C5C-0ABAFFF32DEE}" type="presParOf" srcId="{2C95562F-E48E-4487-AC51-B5CEF605FE2C}" destId="{203475B6-F285-45A5-BC1B-D87429388B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DBE11F-FF16-43F5-BC23-5C4ADAC96A1F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8B9113-DA5B-4F6E-95F4-E9CFC3309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pic>
        <p:nvPicPr>
          <p:cNvPr id="1028" name="Picture 3" descr="bottombar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9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10" r:id="rId10"/>
    <p:sldLayoutId id="2147483811" r:id="rId11"/>
    <p:sldLayoutId id="2147483812" r:id="rId12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white rectangle.png"/>
          <p:cNvPicPr>
            <a:picLocks noChangeAspect="1"/>
          </p:cNvPicPr>
          <p:nvPr/>
        </p:nvPicPr>
        <p:blipFill>
          <a:blip r:embed="rId4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>
    <p:fade/>
  </p:transition>
  <p:hf hd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428625" y="2357438"/>
            <a:ext cx="82089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+mn-cs"/>
              </a:rPr>
              <a:t>Организация внеурочной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+mn-cs"/>
              </a:rPr>
              <a:t>деятельности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 начальной школе  ГБОУ  СОШ №467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+mn-cs"/>
              </a:rPr>
              <a:t>в рамках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+mn-cs"/>
              </a:rPr>
              <a:t>реализации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+mn-cs"/>
              </a:rPr>
              <a:t>ФГОС НОО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051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3835168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J:\эмблема школы 46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92590" cy="238560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87" name="Group 39"/>
          <p:cNvGraphicFramePr>
            <a:graphicFrameLocks noGrp="1"/>
          </p:cNvGraphicFramePr>
          <p:nvPr/>
        </p:nvGraphicFramePr>
        <p:xfrm>
          <a:off x="0" y="0"/>
          <a:ext cx="9144000" cy="6804025"/>
        </p:xfrm>
        <a:graphic>
          <a:graphicData uri="http://schemas.openxmlformats.org/drawingml/2006/table">
            <a:tbl>
              <a:tblPr/>
              <a:tblGrid>
                <a:gridCol w="3048000"/>
                <a:gridCol w="5095875"/>
                <a:gridCol w="1000125"/>
              </a:tblGrid>
              <a:tr h="987425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Направления ВД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Образовательные 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программы ОДОД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Кол-во часов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 rowSpan="2"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Спортивно-оздоровительное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Хореографическая мастерская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Обучение игре в мини-футбол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Духовно-</a:t>
                      </a:r>
                    </a:p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нравственное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Зеркальное отражение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Художественно-эстетическое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Дизайн из разных материалов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0" algn="l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Научно-познавательное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Универсальный курс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шахматной игры для всех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 rowSpan="2"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Общекультурное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Вокальная студия «Ассоль»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Культурное наследие 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Санкт-Петербурга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8075"/>
          </a:xfrm>
        </p:spPr>
        <p:txBody>
          <a:bodyPr/>
          <a:lstStyle/>
          <a:p>
            <a:pPr algn="ctr">
              <a:defRPr/>
            </a:pPr>
            <a:r>
              <a:rPr lang="ru-RU" sz="4000" b="1" smtClean="0"/>
              <a:t>Оптимизационная модель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6124575"/>
          </a:xfrm>
        </p:spPr>
        <p:txBody>
          <a:bodyPr/>
          <a:lstStyle/>
          <a:p>
            <a:r>
              <a:rPr lang="ru-RU" sz="3600" smtClean="0"/>
              <a:t>В реализации принимают участие все педагогические работники ОУ.</a:t>
            </a:r>
          </a:p>
          <a:p>
            <a:r>
              <a:rPr lang="ru-RU" sz="3600" smtClean="0"/>
              <a:t>Классный руководитель – координатор:</a:t>
            </a:r>
          </a:p>
          <a:p>
            <a:pPr>
              <a:buFont typeface="Wingdings" pitchFamily="2" charset="2"/>
              <a:buNone/>
            </a:pPr>
            <a:r>
              <a:rPr lang="ru-RU" sz="3600" smtClean="0"/>
              <a:t>организует </a:t>
            </a:r>
          </a:p>
          <a:p>
            <a:pPr>
              <a:buFontTx/>
              <a:buChar char="•"/>
            </a:pPr>
            <a:r>
              <a:rPr lang="ru-RU" sz="2800" i="1" smtClean="0"/>
              <a:t>взаимодействие с другими педагогами;</a:t>
            </a:r>
          </a:p>
          <a:p>
            <a:pPr>
              <a:buFontTx/>
              <a:buChar char="•"/>
            </a:pPr>
            <a:r>
              <a:rPr lang="ru-RU" sz="2800" i="1" smtClean="0"/>
              <a:t>систему отношений через разнообразные формы работы;</a:t>
            </a:r>
          </a:p>
          <a:p>
            <a:pPr>
              <a:buFontTx/>
              <a:buChar char="•"/>
            </a:pPr>
            <a:r>
              <a:rPr lang="ru-RU" sz="2800" i="1" smtClean="0"/>
              <a:t>социально значимую деятельность.</a:t>
            </a:r>
          </a:p>
          <a:p>
            <a:pPr>
              <a:buFontTx/>
              <a:buNone/>
            </a:pPr>
            <a:r>
              <a:rPr lang="ru-RU" sz="2800" i="1" smtClean="0"/>
              <a:t> </a:t>
            </a:r>
            <a:endParaRPr lang="ru-RU" sz="3600" i="1" smtClean="0"/>
          </a:p>
          <a:p>
            <a:pPr>
              <a:buFontTx/>
              <a:buChar char="•"/>
            </a:pPr>
            <a:endParaRPr lang="ru-RU" smtClean="0"/>
          </a:p>
          <a:p>
            <a:pPr>
              <a:buFontTx/>
              <a:buChar char="•"/>
            </a:pPr>
            <a:endParaRPr lang="ru-RU" smtClean="0"/>
          </a:p>
          <a:p>
            <a:pPr>
              <a:buFontTx/>
              <a:buChar char="•"/>
            </a:pPr>
            <a:endParaRPr lang="ru-RU" smtClean="0"/>
          </a:p>
        </p:txBody>
      </p:sp>
      <p:pic>
        <p:nvPicPr>
          <p:cNvPr id="5" name="Рисунок 4" descr="e22dfbd5367bddaaf47084e8e16585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4620037"/>
            <a:ext cx="2286016" cy="197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/>
          <a:lstStyle/>
          <a:p>
            <a:pPr algn="ctr">
              <a:defRPr/>
            </a:pPr>
            <a:r>
              <a:rPr lang="ru-RU" sz="4000" b="1" smtClean="0"/>
              <a:t>Модель «школы полного дня»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571500" y="1000125"/>
            <a:ext cx="8115300" cy="4429125"/>
          </a:xfrm>
        </p:spPr>
        <p:txBody>
          <a:bodyPr/>
          <a:lstStyle/>
          <a:p>
            <a:r>
              <a:rPr lang="ru-RU" sz="2800" smtClean="0"/>
              <a:t>Создание условий для полноценного пребывания в течение всего дня.</a:t>
            </a:r>
          </a:p>
          <a:p>
            <a:r>
              <a:rPr lang="ru-RU" sz="2800" smtClean="0"/>
              <a:t>Содержательное единство учебного, воспитательного, развивающего процессов.</a:t>
            </a:r>
          </a:p>
          <a:p>
            <a:r>
              <a:rPr lang="ru-RU" sz="2800" smtClean="0"/>
              <a:t>Создание здоровье сберегающей среды.</a:t>
            </a:r>
          </a:p>
          <a:p>
            <a:r>
              <a:rPr lang="ru-RU" sz="2800" smtClean="0"/>
              <a:t>Построение индивидуальной образовательной траектории и индивидуального графика пребывания в школе.</a:t>
            </a:r>
          </a:p>
          <a:p>
            <a:r>
              <a:rPr lang="ru-RU" sz="2800" smtClean="0"/>
              <a:t>Опора на интеграцию основных и дополнительных программ.</a:t>
            </a:r>
          </a:p>
          <a:p>
            <a:endParaRPr lang="ru-RU" smtClean="0"/>
          </a:p>
        </p:txBody>
      </p:sp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2"/>
          <a:srcRect l="17737" r="18918"/>
          <a:stretch>
            <a:fillRect/>
          </a:stretch>
        </p:blipFill>
        <p:spPr>
          <a:xfrm>
            <a:off x="6357950" y="4214818"/>
            <a:ext cx="2571768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560387"/>
          </a:xfrm>
        </p:spPr>
        <p:txBody>
          <a:bodyPr lIns="91440" tIns="45720" rIns="91440" bIns="45720"/>
          <a:lstStyle/>
          <a:p>
            <a:pPr algn="ctr">
              <a:lnSpc>
                <a:spcPct val="95000"/>
              </a:lnSpc>
              <a:defRPr/>
            </a:pPr>
            <a:r>
              <a:rPr lang="ru-RU" sz="32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Формы организации ВД</a:t>
            </a:r>
          </a:p>
        </p:txBody>
      </p:sp>
      <p:grpSp>
        <p:nvGrpSpPr>
          <p:cNvPr id="30722" name="Diagram 2"/>
          <p:cNvGrpSpPr>
            <a:grpSpLocks noChangeAspect="1"/>
          </p:cNvGrpSpPr>
          <p:nvPr/>
        </p:nvGrpSpPr>
        <p:grpSpPr bwMode="auto">
          <a:xfrm>
            <a:off x="690563" y="1022350"/>
            <a:ext cx="7996237" cy="4452938"/>
            <a:chOff x="563" y="-882"/>
            <a:chExt cx="4577" cy="6734"/>
          </a:xfrm>
        </p:grpSpPr>
        <p:sp>
          <p:nvSpPr>
            <p:cNvPr id="30738" name="AutoShape 4"/>
            <p:cNvSpPr>
              <a:spLocks noChangeArrowheads="1"/>
            </p:cNvSpPr>
            <p:nvPr/>
          </p:nvSpPr>
          <p:spPr bwMode="auto">
            <a:xfrm>
              <a:off x="1879" y="421"/>
              <a:ext cx="1778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solidFill>
                    <a:schemeClr val="bg1"/>
                  </a:solidFill>
                </a:rPr>
                <a:t>Решаемые задачи</a:t>
              </a:r>
            </a:p>
          </p:txBody>
        </p:sp>
        <p:sp>
          <p:nvSpPr>
            <p:cNvPr id="30739" name="AutoShape 5"/>
            <p:cNvSpPr>
              <a:spLocks noChangeArrowheads="1"/>
            </p:cNvSpPr>
            <p:nvPr/>
          </p:nvSpPr>
          <p:spPr bwMode="auto">
            <a:xfrm>
              <a:off x="563" y="1597"/>
              <a:ext cx="1441" cy="1736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Формирование </a:t>
              </a:r>
            </a:p>
            <a:p>
              <a:pPr algn="ctr"/>
              <a:r>
                <a:rPr lang="ru-RU" sz="1400"/>
                <a:t>коммуникативной </a:t>
              </a:r>
            </a:p>
            <a:p>
              <a:pPr algn="ctr"/>
              <a:r>
                <a:rPr lang="ru-RU" sz="1400"/>
                <a:t>и общекультурной </a:t>
              </a:r>
            </a:p>
            <a:p>
              <a:pPr algn="ctr"/>
              <a:r>
                <a:rPr lang="ru-RU" sz="1400"/>
                <a:t>компетенции</a:t>
              </a:r>
            </a:p>
          </p:txBody>
        </p:sp>
        <p:sp>
          <p:nvSpPr>
            <p:cNvPr id="30740" name="AutoShape 6"/>
            <p:cNvSpPr>
              <a:spLocks noChangeArrowheads="1"/>
            </p:cNvSpPr>
            <p:nvPr/>
          </p:nvSpPr>
          <p:spPr bwMode="auto">
            <a:xfrm>
              <a:off x="2091" y="1723"/>
              <a:ext cx="716" cy="1569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400"/>
            </a:p>
          </p:txBody>
        </p:sp>
        <p:sp>
          <p:nvSpPr>
            <p:cNvPr id="30741" name="AutoShape 7"/>
            <p:cNvSpPr>
              <a:spLocks noChangeArrowheads="1"/>
            </p:cNvSpPr>
            <p:nvPr/>
          </p:nvSpPr>
          <p:spPr bwMode="auto">
            <a:xfrm>
              <a:off x="3852" y="1723"/>
              <a:ext cx="1287" cy="1569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400"/>
            </a:p>
          </p:txBody>
        </p:sp>
        <p:sp>
          <p:nvSpPr>
            <p:cNvPr id="30742" name="AutoShape 8"/>
            <p:cNvSpPr>
              <a:spLocks noChangeArrowheads="1"/>
            </p:cNvSpPr>
            <p:nvPr/>
          </p:nvSpPr>
          <p:spPr bwMode="auto">
            <a:xfrm>
              <a:off x="2006" y="3704"/>
              <a:ext cx="1526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solidFill>
                    <a:schemeClr val="bg1"/>
                  </a:solidFill>
                </a:rPr>
                <a:t>Формы</a:t>
              </a:r>
            </a:p>
          </p:txBody>
        </p:sp>
        <p:sp>
          <p:nvSpPr>
            <p:cNvPr id="30743" name="AutoShape 10"/>
            <p:cNvSpPr>
              <a:spLocks noChangeArrowheads="1"/>
            </p:cNvSpPr>
            <p:nvPr/>
          </p:nvSpPr>
          <p:spPr bwMode="auto">
            <a:xfrm>
              <a:off x="3892" y="5068"/>
              <a:ext cx="1188" cy="784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концерты, выставки,</a:t>
              </a:r>
            </a:p>
            <a:p>
              <a:pPr algn="ctr"/>
              <a:r>
                <a:rPr lang="ru-RU" sz="1400"/>
                <a:t> посещение театров</a:t>
              </a:r>
            </a:p>
          </p:txBody>
        </p:sp>
        <p:sp>
          <p:nvSpPr>
            <p:cNvPr id="30744" name="AutoShape 11"/>
            <p:cNvSpPr>
              <a:spLocks noChangeArrowheads="1"/>
            </p:cNvSpPr>
            <p:nvPr/>
          </p:nvSpPr>
          <p:spPr bwMode="auto">
            <a:xfrm>
              <a:off x="818" y="-882"/>
              <a:ext cx="4322" cy="8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chemeClr val="bg1"/>
                  </a:solidFill>
                </a:rPr>
                <a:t>Общекультурное направление ВД</a:t>
              </a:r>
            </a:p>
          </p:txBody>
        </p:sp>
        <p:sp>
          <p:nvSpPr>
            <p:cNvPr id="30745" name="AutoShape 13"/>
            <p:cNvSpPr>
              <a:spLocks noChangeArrowheads="1"/>
            </p:cNvSpPr>
            <p:nvPr/>
          </p:nvSpPr>
          <p:spPr bwMode="auto">
            <a:xfrm>
              <a:off x="2928" y="1723"/>
              <a:ext cx="836" cy="1569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Формирование</a:t>
              </a:r>
            </a:p>
            <a:p>
              <a:pPr algn="ctr"/>
              <a:r>
                <a:rPr lang="ru-RU" sz="1400"/>
                <a:t> навыков</a:t>
              </a:r>
            </a:p>
            <a:p>
              <a:pPr algn="ctr"/>
              <a:r>
                <a:rPr lang="ru-RU" sz="1400"/>
                <a:t> культуры труда</a:t>
              </a:r>
            </a:p>
          </p:txBody>
        </p:sp>
        <p:sp>
          <p:nvSpPr>
            <p:cNvPr id="30746" name="Line 14"/>
            <p:cNvSpPr>
              <a:spLocks noChangeShapeType="1"/>
            </p:cNvSpPr>
            <p:nvPr/>
          </p:nvSpPr>
          <p:spPr bwMode="auto">
            <a:xfrm>
              <a:off x="3290" y="1225"/>
              <a:ext cx="1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3" name="AutoShape 15"/>
          <p:cNvSpPr>
            <a:spLocks noChangeArrowheads="1"/>
          </p:cNvSpPr>
          <p:nvPr/>
        </p:nvSpPr>
        <p:spPr bwMode="auto">
          <a:xfrm>
            <a:off x="428625" y="4857750"/>
            <a:ext cx="2447925" cy="433388"/>
          </a:xfrm>
          <a:prstGeom prst="roundRect">
            <a:avLst>
              <a:gd name="adj" fmla="val 16667"/>
            </a:avLst>
          </a:prstGeom>
          <a:solidFill>
            <a:srgbClr val="8CD3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Calibri" pitchFamily="34" charset="0"/>
              </a:rPr>
              <a:t>ОДОД</a:t>
            </a:r>
          </a:p>
        </p:txBody>
      </p:sp>
      <p:sp>
        <p:nvSpPr>
          <p:cNvPr id="30724" name="Text Box 16"/>
          <p:cNvSpPr txBox="1">
            <a:spLocks noChangeArrowheads="1"/>
          </p:cNvSpPr>
          <p:nvPr/>
        </p:nvSpPr>
        <p:spPr bwMode="auto">
          <a:xfrm>
            <a:off x="1042988" y="580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5" name="Text Box 17"/>
          <p:cNvSpPr txBox="1">
            <a:spLocks noChangeArrowheads="1"/>
          </p:cNvSpPr>
          <p:nvPr/>
        </p:nvSpPr>
        <p:spPr bwMode="auto">
          <a:xfrm>
            <a:off x="285750" y="5357813"/>
            <a:ext cx="2824163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400">
                <a:latin typeface="Calibri" pitchFamily="34" charset="0"/>
              </a:rPr>
              <a:t>«Юный исследователь»</a:t>
            </a:r>
          </a:p>
          <a:p>
            <a:pPr>
              <a:buFontTx/>
              <a:buChar char="-"/>
            </a:pPr>
            <a:r>
              <a:rPr lang="ru-RU" sz="1400">
                <a:latin typeface="Calibri" pitchFamily="34" charset="0"/>
              </a:rPr>
              <a:t>«Дизайн из разных материалов»</a:t>
            </a:r>
          </a:p>
          <a:p>
            <a:pPr>
              <a:buFontTx/>
              <a:buChar char="-"/>
            </a:pPr>
            <a:r>
              <a:rPr lang="ru-RU" sz="1400">
                <a:latin typeface="Calibri" pitchFamily="34" charset="0"/>
              </a:rPr>
              <a:t>«Зеркальное отражение»</a:t>
            </a:r>
          </a:p>
          <a:p>
            <a:pPr>
              <a:buFontTx/>
              <a:buChar char="-"/>
            </a:pPr>
            <a:r>
              <a:rPr lang="ru-RU" sz="1400">
                <a:latin typeface="Calibri" pitchFamily="34" charset="0"/>
              </a:rPr>
              <a:t> «Созвучие»</a:t>
            </a:r>
          </a:p>
          <a:p>
            <a:pPr>
              <a:buFontTx/>
              <a:buChar char="-"/>
            </a:pPr>
            <a:r>
              <a:rPr lang="ru-RU" sz="1400">
                <a:latin typeface="Calibri" pitchFamily="34" charset="0"/>
              </a:rPr>
              <a:t>-ИЗОстудия «АРТГРАФ»</a:t>
            </a:r>
          </a:p>
          <a:p>
            <a:pPr>
              <a:buFontTx/>
              <a:buChar char="-"/>
            </a:pPr>
            <a:r>
              <a:rPr lang="ru-RU" sz="1400">
                <a:latin typeface="Calibri" pitchFamily="34" charset="0"/>
              </a:rPr>
              <a:t>Вокальный ансамбль «Ассоль»</a:t>
            </a:r>
          </a:p>
          <a:p>
            <a:r>
              <a:rPr lang="ru-RU" sz="1400">
                <a:latin typeface="Calibri" pitchFamily="34" charset="0"/>
              </a:rPr>
              <a:t>-Хореографическая мастерская</a:t>
            </a:r>
          </a:p>
        </p:txBody>
      </p:sp>
      <p:sp>
        <p:nvSpPr>
          <p:cNvPr id="30726" name="Line 18"/>
          <p:cNvSpPr>
            <a:spLocks noChangeShapeType="1"/>
          </p:cNvSpPr>
          <p:nvPr/>
        </p:nvSpPr>
        <p:spPr bwMode="auto">
          <a:xfrm>
            <a:off x="4500563" y="1571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7" name="Line 19"/>
          <p:cNvSpPr>
            <a:spLocks noChangeShapeType="1"/>
          </p:cNvSpPr>
          <p:nvPr/>
        </p:nvSpPr>
        <p:spPr bwMode="auto">
          <a:xfrm>
            <a:off x="4000500" y="24288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Line 20"/>
          <p:cNvSpPr>
            <a:spLocks noChangeShapeType="1"/>
          </p:cNvSpPr>
          <p:nvPr/>
        </p:nvSpPr>
        <p:spPr bwMode="auto">
          <a:xfrm flipH="1">
            <a:off x="1714500" y="214312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Line 21"/>
          <p:cNvSpPr>
            <a:spLocks noChangeShapeType="1"/>
          </p:cNvSpPr>
          <p:nvPr/>
        </p:nvSpPr>
        <p:spPr bwMode="auto">
          <a:xfrm>
            <a:off x="1714500" y="22145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0" name="Line 22"/>
          <p:cNvSpPr>
            <a:spLocks noChangeShapeType="1"/>
          </p:cNvSpPr>
          <p:nvPr/>
        </p:nvSpPr>
        <p:spPr bwMode="auto">
          <a:xfrm>
            <a:off x="6215063" y="2071688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1" name="Line 23"/>
          <p:cNvSpPr>
            <a:spLocks noChangeShapeType="1"/>
          </p:cNvSpPr>
          <p:nvPr/>
        </p:nvSpPr>
        <p:spPr bwMode="auto">
          <a:xfrm>
            <a:off x="7429500" y="21431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2" name="Line 24"/>
          <p:cNvSpPr>
            <a:spLocks noChangeShapeType="1"/>
          </p:cNvSpPr>
          <p:nvPr/>
        </p:nvSpPr>
        <p:spPr bwMode="auto">
          <a:xfrm flipH="1">
            <a:off x="1187450" y="4508500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3" name="Line 25"/>
          <p:cNvSpPr>
            <a:spLocks noChangeShapeType="1"/>
          </p:cNvSpPr>
          <p:nvPr/>
        </p:nvSpPr>
        <p:spPr bwMode="auto">
          <a:xfrm>
            <a:off x="1187450" y="4508500"/>
            <a:ext cx="46038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4" name="Line 26"/>
          <p:cNvSpPr>
            <a:spLocks noChangeShapeType="1"/>
          </p:cNvSpPr>
          <p:nvPr/>
        </p:nvSpPr>
        <p:spPr bwMode="auto">
          <a:xfrm>
            <a:off x="6011863" y="4508500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5" name="Line 27"/>
          <p:cNvSpPr>
            <a:spLocks noChangeShapeType="1"/>
          </p:cNvSpPr>
          <p:nvPr/>
        </p:nvSpPr>
        <p:spPr bwMode="auto">
          <a:xfrm>
            <a:off x="8101013" y="45085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6" name="Rectangle 30"/>
          <p:cNvSpPr>
            <a:spLocks noChangeArrowheads="1"/>
          </p:cNvSpPr>
          <p:nvPr/>
        </p:nvSpPr>
        <p:spPr bwMode="auto">
          <a:xfrm>
            <a:off x="3419475" y="2928938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Развитие чувства прекрасного</a:t>
            </a:r>
          </a:p>
        </p:txBody>
      </p:sp>
      <p:sp>
        <p:nvSpPr>
          <p:cNvPr id="30737" name="Rectangle 31"/>
          <p:cNvSpPr>
            <a:spLocks noChangeArrowheads="1"/>
          </p:cNvSpPr>
          <p:nvPr/>
        </p:nvSpPr>
        <p:spPr bwMode="auto">
          <a:xfrm>
            <a:off x="6643688" y="2857500"/>
            <a:ext cx="203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Развитие творческих</a:t>
            </a:r>
          </a:p>
          <a:p>
            <a:pPr algn="ctr"/>
            <a:r>
              <a:rPr lang="ru-RU" sz="1400">
                <a:latin typeface="Calibri" pitchFamily="34" charset="0"/>
              </a:rPr>
              <a:t> способностей </a:t>
            </a:r>
          </a:p>
          <a:p>
            <a:pPr algn="ctr"/>
            <a:r>
              <a:rPr lang="ru-RU" sz="1400">
                <a:latin typeface="Calibri" pitchFamily="34" charset="0"/>
              </a:rPr>
              <a:t>и эмоциональной </a:t>
            </a:r>
          </a:p>
          <a:p>
            <a:pPr algn="ctr"/>
            <a:r>
              <a:rPr lang="ru-RU" sz="1400">
                <a:latin typeface="Calibri" pitchFamily="34" charset="0"/>
              </a:rPr>
              <a:t>сферы ребенка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560387"/>
          </a:xfrm>
        </p:spPr>
        <p:txBody>
          <a:bodyPr lIns="91440" tIns="45720" rIns="91440" bIns="45720"/>
          <a:lstStyle/>
          <a:p>
            <a:pPr algn="ctr">
              <a:lnSpc>
                <a:spcPct val="95000"/>
              </a:lnSpc>
              <a:defRPr/>
            </a:pPr>
            <a:r>
              <a:rPr lang="ru-RU" sz="32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Формы организации ВД</a:t>
            </a:r>
          </a:p>
        </p:txBody>
      </p:sp>
      <p:grpSp>
        <p:nvGrpSpPr>
          <p:cNvPr id="31746" name="Diagram 2"/>
          <p:cNvGrpSpPr>
            <a:grpSpLocks noChangeAspect="1"/>
          </p:cNvGrpSpPr>
          <p:nvPr/>
        </p:nvGrpSpPr>
        <p:grpSpPr bwMode="auto">
          <a:xfrm>
            <a:off x="430213" y="776288"/>
            <a:ext cx="7989887" cy="4581525"/>
            <a:chOff x="563" y="-882"/>
            <a:chExt cx="4709" cy="6578"/>
          </a:xfrm>
        </p:grpSpPr>
        <p:sp>
          <p:nvSpPr>
            <p:cNvPr id="31762" name="AutoShape 4"/>
            <p:cNvSpPr>
              <a:spLocks noChangeArrowheads="1"/>
            </p:cNvSpPr>
            <p:nvPr/>
          </p:nvSpPr>
          <p:spPr bwMode="auto">
            <a:xfrm>
              <a:off x="1879" y="421"/>
              <a:ext cx="1778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solidFill>
                    <a:schemeClr val="bg1"/>
                  </a:solidFill>
                </a:rPr>
                <a:t>Решаемые задачи</a:t>
              </a:r>
            </a:p>
          </p:txBody>
        </p:sp>
        <p:sp>
          <p:nvSpPr>
            <p:cNvPr id="31763" name="AutoShape 5"/>
            <p:cNvSpPr>
              <a:spLocks noChangeArrowheads="1"/>
            </p:cNvSpPr>
            <p:nvPr/>
          </p:nvSpPr>
          <p:spPr bwMode="auto">
            <a:xfrm>
              <a:off x="563" y="1597"/>
              <a:ext cx="1365" cy="1697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Всестороннее</a:t>
              </a:r>
            </a:p>
            <a:p>
              <a:pPr algn="ctr"/>
              <a:r>
                <a:rPr lang="ru-RU" sz="1400"/>
                <a:t> гармоническое развитие</a:t>
              </a:r>
            </a:p>
            <a:p>
              <a:pPr algn="ctr"/>
              <a:r>
                <a:rPr lang="ru-RU" sz="1400"/>
                <a:t> личности ребенка</a:t>
              </a:r>
            </a:p>
          </p:txBody>
        </p:sp>
        <p:sp>
          <p:nvSpPr>
            <p:cNvPr id="31764" name="AutoShape 6"/>
            <p:cNvSpPr>
              <a:spLocks noChangeArrowheads="1"/>
            </p:cNvSpPr>
            <p:nvPr/>
          </p:nvSpPr>
          <p:spPr bwMode="auto">
            <a:xfrm>
              <a:off x="2091" y="1723"/>
              <a:ext cx="1406" cy="1569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Формирование</a:t>
              </a:r>
            </a:p>
            <a:p>
              <a:pPr algn="ctr"/>
              <a:r>
                <a:rPr lang="ru-RU" sz="1400"/>
                <a:t> физически здорового</a:t>
              </a:r>
            </a:p>
            <a:p>
              <a:pPr algn="ctr"/>
              <a:r>
                <a:rPr lang="ru-RU" sz="1400"/>
                <a:t> человека</a:t>
              </a:r>
            </a:p>
          </p:txBody>
        </p:sp>
        <p:sp>
          <p:nvSpPr>
            <p:cNvPr id="31765" name="AutoShape 7"/>
            <p:cNvSpPr>
              <a:spLocks noChangeArrowheads="1"/>
            </p:cNvSpPr>
            <p:nvPr/>
          </p:nvSpPr>
          <p:spPr bwMode="auto">
            <a:xfrm>
              <a:off x="3746" y="1723"/>
              <a:ext cx="1406" cy="1569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Формирование</a:t>
              </a:r>
            </a:p>
            <a:p>
              <a:pPr algn="ctr"/>
              <a:r>
                <a:rPr lang="ru-RU" sz="1400"/>
                <a:t> мотивации к сохранению</a:t>
              </a:r>
            </a:p>
            <a:p>
              <a:pPr algn="ctr"/>
              <a:r>
                <a:rPr lang="ru-RU" sz="1400"/>
                <a:t> и укреплению здоровья</a:t>
              </a:r>
            </a:p>
          </p:txBody>
        </p:sp>
        <p:sp>
          <p:nvSpPr>
            <p:cNvPr id="31766" name="AutoShape 8"/>
            <p:cNvSpPr>
              <a:spLocks noChangeArrowheads="1"/>
            </p:cNvSpPr>
            <p:nvPr/>
          </p:nvSpPr>
          <p:spPr bwMode="auto">
            <a:xfrm>
              <a:off x="2006" y="3704"/>
              <a:ext cx="1526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solidFill>
                    <a:schemeClr val="bg1"/>
                  </a:solidFill>
                </a:rPr>
                <a:t>Формы</a:t>
              </a:r>
            </a:p>
          </p:txBody>
        </p:sp>
        <p:sp>
          <p:nvSpPr>
            <p:cNvPr id="31767" name="AutoShape 10"/>
            <p:cNvSpPr>
              <a:spLocks noChangeArrowheads="1"/>
            </p:cNvSpPr>
            <p:nvPr/>
          </p:nvSpPr>
          <p:spPr bwMode="auto">
            <a:xfrm>
              <a:off x="1994" y="4978"/>
              <a:ext cx="1558" cy="718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Спортивные праздники</a:t>
              </a:r>
            </a:p>
          </p:txBody>
        </p:sp>
        <p:sp>
          <p:nvSpPr>
            <p:cNvPr id="31768" name="AutoShape 11"/>
            <p:cNvSpPr>
              <a:spLocks noChangeArrowheads="1"/>
            </p:cNvSpPr>
            <p:nvPr/>
          </p:nvSpPr>
          <p:spPr bwMode="auto">
            <a:xfrm>
              <a:off x="4014" y="4978"/>
              <a:ext cx="1258" cy="718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Дни здоровья</a:t>
              </a:r>
            </a:p>
          </p:txBody>
        </p:sp>
        <p:sp>
          <p:nvSpPr>
            <p:cNvPr id="31769" name="AutoShape 12"/>
            <p:cNvSpPr>
              <a:spLocks noChangeArrowheads="1"/>
            </p:cNvSpPr>
            <p:nvPr/>
          </p:nvSpPr>
          <p:spPr bwMode="auto">
            <a:xfrm>
              <a:off x="818" y="-882"/>
              <a:ext cx="4322" cy="8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chemeClr val="bg1"/>
                  </a:solidFill>
                </a:rPr>
                <a:t>Спортивно-оздоровительное направление ВД</a:t>
              </a:r>
            </a:p>
          </p:txBody>
        </p:sp>
      </p:grpSp>
      <p:sp>
        <p:nvSpPr>
          <p:cNvPr id="31747" name="AutoShape 67"/>
          <p:cNvSpPr>
            <a:spLocks noChangeArrowheads="1"/>
          </p:cNvSpPr>
          <p:nvPr/>
        </p:nvSpPr>
        <p:spPr bwMode="auto">
          <a:xfrm>
            <a:off x="714375" y="4786313"/>
            <a:ext cx="1079500" cy="504825"/>
          </a:xfrm>
          <a:prstGeom prst="roundRect">
            <a:avLst>
              <a:gd name="adj" fmla="val 0"/>
            </a:avLst>
          </a:prstGeom>
          <a:solidFill>
            <a:srgbClr val="8CD3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Calibri" pitchFamily="34" charset="0"/>
              </a:rPr>
              <a:t>ОДОД</a:t>
            </a:r>
          </a:p>
        </p:txBody>
      </p:sp>
      <p:sp>
        <p:nvSpPr>
          <p:cNvPr id="31748" name="Text Box 71"/>
          <p:cNvSpPr txBox="1">
            <a:spLocks noChangeArrowheads="1"/>
          </p:cNvSpPr>
          <p:nvPr/>
        </p:nvSpPr>
        <p:spPr bwMode="auto">
          <a:xfrm>
            <a:off x="1042988" y="580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9" name="Text Box 74"/>
          <p:cNvSpPr txBox="1">
            <a:spLocks noChangeArrowheads="1"/>
          </p:cNvSpPr>
          <p:nvPr/>
        </p:nvSpPr>
        <p:spPr bwMode="auto">
          <a:xfrm>
            <a:off x="428625" y="5429250"/>
            <a:ext cx="3500438" cy="1169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400">
                <a:latin typeface="Calibri" pitchFamily="34" charset="0"/>
              </a:rPr>
              <a:t>Общеразвивающие подвижные игры</a:t>
            </a:r>
          </a:p>
          <a:p>
            <a:pPr>
              <a:buFontTx/>
              <a:buChar char="-"/>
            </a:pPr>
            <a:r>
              <a:rPr lang="ru-RU" sz="1400">
                <a:latin typeface="Calibri" pitchFamily="34" charset="0"/>
              </a:rPr>
              <a:t> Шахматы</a:t>
            </a:r>
          </a:p>
          <a:p>
            <a:pPr>
              <a:buFontTx/>
              <a:buChar char="-"/>
            </a:pPr>
            <a:r>
              <a:rPr lang="ru-RU" sz="1400">
                <a:latin typeface="Calibri" pitchFamily="34" charset="0"/>
              </a:rPr>
              <a:t>Хореографическая мастерская</a:t>
            </a:r>
          </a:p>
          <a:p>
            <a:pPr>
              <a:buFontTx/>
              <a:buChar char="-"/>
            </a:pPr>
            <a:r>
              <a:rPr lang="ru-RU" sz="1400">
                <a:latin typeface="Calibri" pitchFamily="34" charset="0"/>
              </a:rPr>
              <a:t>Обучение мини-футболу</a:t>
            </a:r>
            <a:endParaRPr lang="en-US" sz="14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1400">
                <a:latin typeface="Calibri" pitchFamily="34" charset="0"/>
              </a:rPr>
              <a:t>-</a:t>
            </a:r>
            <a:r>
              <a:rPr lang="ru-RU" sz="1400">
                <a:latin typeface="Calibri" pitchFamily="34" charset="0"/>
              </a:rPr>
              <a:t>ЛФК</a:t>
            </a:r>
          </a:p>
        </p:txBody>
      </p:sp>
      <p:sp>
        <p:nvSpPr>
          <p:cNvPr id="31750" name="Line 75"/>
          <p:cNvSpPr>
            <a:spLocks noChangeShapeType="1"/>
          </p:cNvSpPr>
          <p:nvPr/>
        </p:nvSpPr>
        <p:spPr bwMode="auto">
          <a:xfrm>
            <a:off x="4214813" y="14287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Line 76"/>
          <p:cNvSpPr>
            <a:spLocks noChangeShapeType="1"/>
          </p:cNvSpPr>
          <p:nvPr/>
        </p:nvSpPr>
        <p:spPr bwMode="auto">
          <a:xfrm>
            <a:off x="4214813" y="23574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Line 77"/>
          <p:cNvSpPr>
            <a:spLocks noChangeShapeType="1"/>
          </p:cNvSpPr>
          <p:nvPr/>
        </p:nvSpPr>
        <p:spPr bwMode="auto">
          <a:xfrm flipH="1">
            <a:off x="1643063" y="200025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Line 78"/>
          <p:cNvSpPr>
            <a:spLocks noChangeShapeType="1"/>
          </p:cNvSpPr>
          <p:nvPr/>
        </p:nvSpPr>
        <p:spPr bwMode="auto">
          <a:xfrm>
            <a:off x="1643063" y="20002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4" name="Line 79"/>
          <p:cNvSpPr>
            <a:spLocks noChangeShapeType="1"/>
          </p:cNvSpPr>
          <p:nvPr/>
        </p:nvSpPr>
        <p:spPr bwMode="auto">
          <a:xfrm>
            <a:off x="5786438" y="19288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Line 80"/>
          <p:cNvSpPr>
            <a:spLocks noChangeShapeType="1"/>
          </p:cNvSpPr>
          <p:nvPr/>
        </p:nvSpPr>
        <p:spPr bwMode="auto">
          <a:xfrm>
            <a:off x="6929438" y="20002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Line 81"/>
          <p:cNvSpPr>
            <a:spLocks noChangeShapeType="1"/>
          </p:cNvSpPr>
          <p:nvPr/>
        </p:nvSpPr>
        <p:spPr bwMode="auto">
          <a:xfrm flipH="1">
            <a:off x="1214438" y="4214813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7" name="Line 82"/>
          <p:cNvSpPr>
            <a:spLocks noChangeShapeType="1"/>
          </p:cNvSpPr>
          <p:nvPr/>
        </p:nvSpPr>
        <p:spPr bwMode="auto">
          <a:xfrm>
            <a:off x="1285875" y="42148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8" name="Line 83"/>
          <p:cNvSpPr>
            <a:spLocks noChangeShapeType="1"/>
          </p:cNvSpPr>
          <p:nvPr/>
        </p:nvSpPr>
        <p:spPr bwMode="auto">
          <a:xfrm>
            <a:off x="4714875" y="442912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9" name="Line 84"/>
          <p:cNvSpPr>
            <a:spLocks noChangeShapeType="1"/>
          </p:cNvSpPr>
          <p:nvPr/>
        </p:nvSpPr>
        <p:spPr bwMode="auto">
          <a:xfrm>
            <a:off x="5643563" y="4214813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0" name="Line 85"/>
          <p:cNvSpPr>
            <a:spLocks noChangeShapeType="1"/>
          </p:cNvSpPr>
          <p:nvPr/>
        </p:nvSpPr>
        <p:spPr bwMode="auto">
          <a:xfrm>
            <a:off x="7715250" y="42148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1" name="Line 88"/>
          <p:cNvSpPr>
            <a:spLocks noChangeShapeType="1"/>
          </p:cNvSpPr>
          <p:nvPr/>
        </p:nvSpPr>
        <p:spPr bwMode="auto">
          <a:xfrm flipH="1">
            <a:off x="1285875" y="53578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560387"/>
          </a:xfrm>
        </p:spPr>
        <p:txBody>
          <a:bodyPr lIns="91440" tIns="45720" rIns="91440" bIns="45720"/>
          <a:lstStyle/>
          <a:p>
            <a:pPr algn="ctr">
              <a:lnSpc>
                <a:spcPct val="95000"/>
              </a:lnSpc>
              <a:defRPr/>
            </a:pPr>
            <a:r>
              <a:rPr lang="ru-RU" sz="32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Формы организации ВД</a:t>
            </a:r>
          </a:p>
        </p:txBody>
      </p:sp>
      <p:grpSp>
        <p:nvGrpSpPr>
          <p:cNvPr id="32770" name="Diagram 2"/>
          <p:cNvGrpSpPr>
            <a:grpSpLocks noChangeAspect="1"/>
          </p:cNvGrpSpPr>
          <p:nvPr/>
        </p:nvGrpSpPr>
        <p:grpSpPr bwMode="auto">
          <a:xfrm>
            <a:off x="239713" y="746125"/>
            <a:ext cx="8642350" cy="4468813"/>
            <a:chOff x="563" y="-882"/>
            <a:chExt cx="4577" cy="6675"/>
          </a:xfrm>
        </p:grpSpPr>
        <p:sp>
          <p:nvSpPr>
            <p:cNvPr id="32790" name="AutoShape 4"/>
            <p:cNvSpPr>
              <a:spLocks noChangeArrowheads="1"/>
            </p:cNvSpPr>
            <p:nvPr/>
          </p:nvSpPr>
          <p:spPr bwMode="auto">
            <a:xfrm>
              <a:off x="1879" y="421"/>
              <a:ext cx="1778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solidFill>
                    <a:schemeClr val="bg1"/>
                  </a:solidFill>
                </a:rPr>
                <a:t>Решаемые задачи</a:t>
              </a:r>
            </a:p>
          </p:txBody>
        </p:sp>
        <p:sp>
          <p:nvSpPr>
            <p:cNvPr id="32791" name="AutoShape 5"/>
            <p:cNvSpPr>
              <a:spLocks noChangeArrowheads="1"/>
            </p:cNvSpPr>
            <p:nvPr/>
          </p:nvSpPr>
          <p:spPr bwMode="auto">
            <a:xfrm>
              <a:off x="563" y="1597"/>
              <a:ext cx="1365" cy="1697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Формирование </a:t>
              </a:r>
            </a:p>
            <a:p>
              <a:pPr algn="ctr"/>
              <a:r>
                <a:rPr lang="ru-RU" sz="1400"/>
                <a:t> способности</a:t>
              </a:r>
            </a:p>
            <a:p>
              <a:pPr algn="ctr"/>
              <a:r>
                <a:rPr lang="ru-RU" sz="1400"/>
                <a:t> к духовному развитию </a:t>
              </a:r>
            </a:p>
          </p:txBody>
        </p:sp>
        <p:sp>
          <p:nvSpPr>
            <p:cNvPr id="32792" name="AutoShape 6"/>
            <p:cNvSpPr>
              <a:spLocks noChangeArrowheads="1"/>
            </p:cNvSpPr>
            <p:nvPr/>
          </p:nvSpPr>
          <p:spPr bwMode="auto">
            <a:xfrm>
              <a:off x="2091" y="1723"/>
              <a:ext cx="1655" cy="1569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793" name="AutoShape 7"/>
            <p:cNvSpPr>
              <a:spLocks noChangeArrowheads="1"/>
            </p:cNvSpPr>
            <p:nvPr/>
          </p:nvSpPr>
          <p:spPr bwMode="auto">
            <a:xfrm>
              <a:off x="3852" y="1723"/>
              <a:ext cx="1287" cy="1569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794" name="AutoShape 8"/>
            <p:cNvSpPr>
              <a:spLocks noChangeArrowheads="1"/>
            </p:cNvSpPr>
            <p:nvPr/>
          </p:nvSpPr>
          <p:spPr bwMode="auto">
            <a:xfrm>
              <a:off x="2006" y="3704"/>
              <a:ext cx="1526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solidFill>
                    <a:schemeClr val="bg1"/>
                  </a:solidFill>
                </a:rPr>
                <a:t>Формы</a:t>
              </a:r>
            </a:p>
          </p:txBody>
        </p:sp>
        <p:sp>
          <p:nvSpPr>
            <p:cNvPr id="32795" name="AutoShape 9"/>
            <p:cNvSpPr>
              <a:spLocks noChangeArrowheads="1"/>
            </p:cNvSpPr>
            <p:nvPr/>
          </p:nvSpPr>
          <p:spPr bwMode="auto">
            <a:xfrm>
              <a:off x="2252" y="5046"/>
              <a:ext cx="1400" cy="747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Проекты</a:t>
              </a:r>
            </a:p>
          </p:txBody>
        </p:sp>
        <p:sp>
          <p:nvSpPr>
            <p:cNvPr id="32796" name="AutoShape 10"/>
            <p:cNvSpPr>
              <a:spLocks noChangeArrowheads="1"/>
            </p:cNvSpPr>
            <p:nvPr/>
          </p:nvSpPr>
          <p:spPr bwMode="auto">
            <a:xfrm>
              <a:off x="3879" y="5117"/>
              <a:ext cx="1249" cy="676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Акции милосердия</a:t>
              </a:r>
            </a:p>
          </p:txBody>
        </p:sp>
        <p:sp>
          <p:nvSpPr>
            <p:cNvPr id="32797" name="AutoShape 11"/>
            <p:cNvSpPr>
              <a:spLocks noChangeArrowheads="1"/>
            </p:cNvSpPr>
            <p:nvPr/>
          </p:nvSpPr>
          <p:spPr bwMode="auto">
            <a:xfrm>
              <a:off x="818" y="-882"/>
              <a:ext cx="4322" cy="8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chemeClr val="bg1"/>
                  </a:solidFill>
                </a:rPr>
                <a:t>Духовно-нравственное направление ВД</a:t>
              </a:r>
            </a:p>
          </p:txBody>
        </p:sp>
      </p:grpSp>
      <p:sp>
        <p:nvSpPr>
          <p:cNvPr id="32771" name="AutoShape 15"/>
          <p:cNvSpPr>
            <a:spLocks noChangeArrowheads="1"/>
          </p:cNvSpPr>
          <p:nvPr/>
        </p:nvSpPr>
        <p:spPr bwMode="auto">
          <a:xfrm>
            <a:off x="428625" y="4643438"/>
            <a:ext cx="2500313" cy="642937"/>
          </a:xfrm>
          <a:prstGeom prst="roundRect">
            <a:avLst>
              <a:gd name="adj" fmla="val 16667"/>
            </a:avLst>
          </a:prstGeom>
          <a:solidFill>
            <a:srgbClr val="8CD3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Calibri" pitchFamily="34" charset="0"/>
              </a:rPr>
              <a:t>ОДОД</a:t>
            </a:r>
          </a:p>
        </p:txBody>
      </p:sp>
      <p:sp>
        <p:nvSpPr>
          <p:cNvPr id="32772" name="Text Box 16"/>
          <p:cNvSpPr txBox="1">
            <a:spLocks noChangeArrowheads="1"/>
          </p:cNvSpPr>
          <p:nvPr/>
        </p:nvSpPr>
        <p:spPr bwMode="auto">
          <a:xfrm>
            <a:off x="1042988" y="580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3" name="Text Box 17"/>
          <p:cNvSpPr txBox="1">
            <a:spLocks noChangeArrowheads="1"/>
          </p:cNvSpPr>
          <p:nvPr/>
        </p:nvSpPr>
        <p:spPr bwMode="auto">
          <a:xfrm>
            <a:off x="1071563" y="5572125"/>
            <a:ext cx="12874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-Школа успеха</a:t>
            </a:r>
          </a:p>
        </p:txBody>
      </p:sp>
      <p:sp>
        <p:nvSpPr>
          <p:cNvPr id="32774" name="Text Box 18"/>
          <p:cNvSpPr txBox="1">
            <a:spLocks noChangeArrowheads="1"/>
          </p:cNvSpPr>
          <p:nvPr/>
        </p:nvSpPr>
        <p:spPr bwMode="auto">
          <a:xfrm>
            <a:off x="3500438" y="5572125"/>
            <a:ext cx="23050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400">
                <a:latin typeface="Calibri" pitchFamily="34" charset="0"/>
              </a:rPr>
              <a:t>«Азбука профессий»</a:t>
            </a:r>
          </a:p>
        </p:txBody>
      </p:sp>
      <p:sp>
        <p:nvSpPr>
          <p:cNvPr id="32775" name="Line 19"/>
          <p:cNvSpPr>
            <a:spLocks noChangeShapeType="1"/>
          </p:cNvSpPr>
          <p:nvPr/>
        </p:nvSpPr>
        <p:spPr bwMode="auto">
          <a:xfrm>
            <a:off x="4786313" y="1285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6" name="Line 20"/>
          <p:cNvSpPr>
            <a:spLocks noChangeShapeType="1"/>
          </p:cNvSpPr>
          <p:nvPr/>
        </p:nvSpPr>
        <p:spPr bwMode="auto">
          <a:xfrm>
            <a:off x="4714875" y="22145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7" name="Line 21"/>
          <p:cNvSpPr>
            <a:spLocks noChangeShapeType="1"/>
          </p:cNvSpPr>
          <p:nvPr/>
        </p:nvSpPr>
        <p:spPr bwMode="auto">
          <a:xfrm flipH="1">
            <a:off x="1500188" y="185737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8" name="Line 22"/>
          <p:cNvSpPr>
            <a:spLocks noChangeShapeType="1"/>
          </p:cNvSpPr>
          <p:nvPr/>
        </p:nvSpPr>
        <p:spPr bwMode="auto">
          <a:xfrm>
            <a:off x="1500188" y="18573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9" name="Line 23"/>
          <p:cNvSpPr>
            <a:spLocks noChangeShapeType="1"/>
          </p:cNvSpPr>
          <p:nvPr/>
        </p:nvSpPr>
        <p:spPr bwMode="auto">
          <a:xfrm>
            <a:off x="6072188" y="1928813"/>
            <a:ext cx="1500187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0" name="Line 24"/>
          <p:cNvSpPr>
            <a:spLocks noChangeShapeType="1"/>
          </p:cNvSpPr>
          <p:nvPr/>
        </p:nvSpPr>
        <p:spPr bwMode="auto">
          <a:xfrm>
            <a:off x="7500938" y="19288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1" name="Line 25"/>
          <p:cNvSpPr>
            <a:spLocks noChangeShapeType="1"/>
          </p:cNvSpPr>
          <p:nvPr/>
        </p:nvSpPr>
        <p:spPr bwMode="auto">
          <a:xfrm flipH="1" flipV="1">
            <a:off x="1214438" y="4025900"/>
            <a:ext cx="171450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2" name="Line 26"/>
          <p:cNvSpPr>
            <a:spLocks noChangeShapeType="1"/>
          </p:cNvSpPr>
          <p:nvPr/>
        </p:nvSpPr>
        <p:spPr bwMode="auto">
          <a:xfrm>
            <a:off x="1214438" y="4071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3" name="Line 28"/>
          <p:cNvSpPr>
            <a:spLocks noChangeShapeType="1"/>
          </p:cNvSpPr>
          <p:nvPr/>
        </p:nvSpPr>
        <p:spPr bwMode="auto">
          <a:xfrm>
            <a:off x="5786438" y="4000500"/>
            <a:ext cx="1785937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4" name="Line 29"/>
          <p:cNvSpPr>
            <a:spLocks noChangeShapeType="1"/>
          </p:cNvSpPr>
          <p:nvPr/>
        </p:nvSpPr>
        <p:spPr bwMode="auto">
          <a:xfrm>
            <a:off x="7572375" y="40005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5" name="Line 30"/>
          <p:cNvSpPr>
            <a:spLocks noChangeShapeType="1"/>
          </p:cNvSpPr>
          <p:nvPr/>
        </p:nvSpPr>
        <p:spPr bwMode="auto">
          <a:xfrm>
            <a:off x="4668838" y="4429125"/>
            <a:ext cx="46037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6" name="Line 31"/>
          <p:cNvSpPr>
            <a:spLocks noChangeShapeType="1"/>
          </p:cNvSpPr>
          <p:nvPr/>
        </p:nvSpPr>
        <p:spPr bwMode="auto">
          <a:xfrm>
            <a:off x="1571625" y="5286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7" name="Text Box 33"/>
          <p:cNvSpPr txBox="1">
            <a:spLocks noChangeArrowheads="1"/>
          </p:cNvSpPr>
          <p:nvPr/>
        </p:nvSpPr>
        <p:spPr bwMode="auto">
          <a:xfrm>
            <a:off x="6715125" y="5643563"/>
            <a:ext cx="2071688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400">
                <a:latin typeface="Calibri" pitchFamily="34" charset="0"/>
              </a:rPr>
              <a:t>«Подарок ветерану»</a:t>
            </a:r>
          </a:p>
          <a:p>
            <a:endParaRPr lang="ru-RU" sz="1400">
              <a:latin typeface="Calibri" pitchFamily="34" charset="0"/>
            </a:endParaRPr>
          </a:p>
        </p:txBody>
      </p:sp>
      <p:sp>
        <p:nvSpPr>
          <p:cNvPr id="32788" name="Rectangle 34"/>
          <p:cNvSpPr>
            <a:spLocks noChangeArrowheads="1"/>
          </p:cNvSpPr>
          <p:nvPr/>
        </p:nvSpPr>
        <p:spPr bwMode="auto">
          <a:xfrm>
            <a:off x="3563938" y="2571750"/>
            <a:ext cx="26638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Реализация </a:t>
            </a:r>
          </a:p>
          <a:p>
            <a:pPr algn="ctr"/>
            <a:r>
              <a:rPr lang="ru-RU" sz="1400">
                <a:latin typeface="Calibri" pitchFamily="34" charset="0"/>
              </a:rPr>
              <a:t>творческого потенциала </a:t>
            </a:r>
          </a:p>
          <a:p>
            <a:pPr algn="ctr"/>
            <a:r>
              <a:rPr lang="ru-RU" sz="1400">
                <a:latin typeface="Calibri" pitchFamily="34" charset="0"/>
              </a:rPr>
              <a:t>на основе нравственных</a:t>
            </a:r>
          </a:p>
          <a:p>
            <a:pPr algn="ctr"/>
            <a:r>
              <a:rPr lang="ru-RU" sz="1400">
                <a:latin typeface="Calibri" pitchFamily="34" charset="0"/>
              </a:rPr>
              <a:t> установок и моральных норм  </a:t>
            </a:r>
          </a:p>
        </p:txBody>
      </p:sp>
      <p:sp>
        <p:nvSpPr>
          <p:cNvPr id="32789" name="Rectangle 35"/>
          <p:cNvSpPr>
            <a:spLocks noChangeArrowheads="1"/>
          </p:cNvSpPr>
          <p:nvPr/>
        </p:nvSpPr>
        <p:spPr bwMode="auto">
          <a:xfrm>
            <a:off x="6588125" y="2643188"/>
            <a:ext cx="2087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Формирование основ </a:t>
            </a:r>
          </a:p>
          <a:p>
            <a:pPr algn="ctr"/>
            <a:r>
              <a:rPr lang="ru-RU" sz="1400">
                <a:latin typeface="Calibri" pitchFamily="34" charset="0"/>
              </a:rPr>
              <a:t>нравственного самосознания </a:t>
            </a:r>
          </a:p>
          <a:p>
            <a:pPr algn="ctr"/>
            <a:r>
              <a:rPr lang="ru-RU" sz="1400">
                <a:latin typeface="Calibri" pitchFamily="34" charset="0"/>
              </a:rPr>
              <a:t>личности (совести)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560387"/>
          </a:xfrm>
        </p:spPr>
        <p:txBody>
          <a:bodyPr lIns="91440" tIns="45720" rIns="91440" bIns="45720"/>
          <a:lstStyle/>
          <a:p>
            <a:pPr algn="ctr">
              <a:lnSpc>
                <a:spcPct val="95000"/>
              </a:lnSpc>
              <a:defRPr/>
            </a:pPr>
            <a:r>
              <a:rPr lang="ru-RU" sz="32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Формы организации ВД</a:t>
            </a:r>
          </a:p>
        </p:txBody>
      </p:sp>
      <p:grpSp>
        <p:nvGrpSpPr>
          <p:cNvPr id="33794" name="Diagram 2"/>
          <p:cNvGrpSpPr>
            <a:grpSpLocks noChangeAspect="1"/>
          </p:cNvGrpSpPr>
          <p:nvPr/>
        </p:nvGrpSpPr>
        <p:grpSpPr bwMode="auto">
          <a:xfrm>
            <a:off x="428625" y="714375"/>
            <a:ext cx="7929563" cy="5000625"/>
            <a:chOff x="563" y="-882"/>
            <a:chExt cx="4577" cy="6734"/>
          </a:xfrm>
        </p:grpSpPr>
        <p:sp>
          <p:nvSpPr>
            <p:cNvPr id="33811" name="AutoShape 4"/>
            <p:cNvSpPr>
              <a:spLocks noChangeArrowheads="1"/>
            </p:cNvSpPr>
            <p:nvPr/>
          </p:nvSpPr>
          <p:spPr bwMode="auto">
            <a:xfrm>
              <a:off x="1879" y="421"/>
              <a:ext cx="1778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solidFill>
                    <a:schemeClr val="bg1"/>
                  </a:solidFill>
                </a:rPr>
                <a:t>Решаемые задачи</a:t>
              </a:r>
            </a:p>
          </p:txBody>
        </p:sp>
        <p:sp>
          <p:nvSpPr>
            <p:cNvPr id="33812" name="AutoShape 5"/>
            <p:cNvSpPr>
              <a:spLocks noChangeArrowheads="1"/>
            </p:cNvSpPr>
            <p:nvPr/>
          </p:nvSpPr>
          <p:spPr bwMode="auto">
            <a:xfrm>
              <a:off x="563" y="1597"/>
              <a:ext cx="1365" cy="1697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Развитие</a:t>
              </a:r>
            </a:p>
            <a:p>
              <a:pPr algn="ctr"/>
              <a:r>
                <a:rPr lang="ru-RU" sz="1400"/>
                <a:t> межличностных</a:t>
              </a:r>
            </a:p>
            <a:p>
              <a:pPr algn="ctr"/>
              <a:r>
                <a:rPr lang="ru-RU" sz="1400"/>
                <a:t> компетенций </a:t>
              </a:r>
            </a:p>
          </p:txBody>
        </p:sp>
        <p:sp>
          <p:nvSpPr>
            <p:cNvPr id="33813" name="AutoShape 6"/>
            <p:cNvSpPr>
              <a:spLocks noChangeArrowheads="1"/>
            </p:cNvSpPr>
            <p:nvPr/>
          </p:nvSpPr>
          <p:spPr bwMode="auto">
            <a:xfrm>
              <a:off x="2091" y="1723"/>
              <a:ext cx="1655" cy="1569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814" name="AutoShape 7"/>
            <p:cNvSpPr>
              <a:spLocks noChangeArrowheads="1"/>
            </p:cNvSpPr>
            <p:nvPr/>
          </p:nvSpPr>
          <p:spPr bwMode="auto">
            <a:xfrm>
              <a:off x="3852" y="1723"/>
              <a:ext cx="1287" cy="1569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815" name="AutoShape 8"/>
            <p:cNvSpPr>
              <a:spLocks noChangeArrowheads="1"/>
            </p:cNvSpPr>
            <p:nvPr/>
          </p:nvSpPr>
          <p:spPr bwMode="auto">
            <a:xfrm>
              <a:off x="2006" y="3704"/>
              <a:ext cx="1526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solidFill>
                    <a:schemeClr val="bg1"/>
                  </a:solidFill>
                </a:rPr>
                <a:t>Формы</a:t>
              </a:r>
            </a:p>
          </p:txBody>
        </p:sp>
        <p:sp>
          <p:nvSpPr>
            <p:cNvPr id="33816" name="AutoShape 10"/>
            <p:cNvSpPr>
              <a:spLocks noChangeArrowheads="1"/>
            </p:cNvSpPr>
            <p:nvPr/>
          </p:nvSpPr>
          <p:spPr bwMode="auto">
            <a:xfrm>
              <a:off x="3892" y="5068"/>
              <a:ext cx="1188" cy="784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Акции милосердия</a:t>
              </a:r>
            </a:p>
          </p:txBody>
        </p:sp>
        <p:sp>
          <p:nvSpPr>
            <p:cNvPr id="33817" name="AutoShape 11"/>
            <p:cNvSpPr>
              <a:spLocks noChangeArrowheads="1"/>
            </p:cNvSpPr>
            <p:nvPr/>
          </p:nvSpPr>
          <p:spPr bwMode="auto">
            <a:xfrm>
              <a:off x="818" y="-882"/>
              <a:ext cx="4322" cy="8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chemeClr val="bg1"/>
                  </a:solidFill>
                </a:rPr>
                <a:t>Социальное направление ВД</a:t>
              </a:r>
            </a:p>
          </p:txBody>
        </p:sp>
        <p:sp>
          <p:nvSpPr>
            <p:cNvPr id="33818" name="AutoShape 12"/>
            <p:cNvSpPr>
              <a:spLocks noChangeArrowheads="1"/>
            </p:cNvSpPr>
            <p:nvPr/>
          </p:nvSpPr>
          <p:spPr bwMode="auto">
            <a:xfrm>
              <a:off x="2292" y="5068"/>
              <a:ext cx="1361" cy="782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Социальные</a:t>
              </a:r>
            </a:p>
            <a:p>
              <a:pPr algn="ctr"/>
              <a:r>
                <a:rPr lang="ru-RU" sz="1400"/>
                <a:t> проекты</a:t>
              </a:r>
            </a:p>
          </p:txBody>
        </p:sp>
        <p:sp>
          <p:nvSpPr>
            <p:cNvPr id="33819" name="Line 13"/>
            <p:cNvSpPr>
              <a:spLocks noChangeShapeType="1"/>
            </p:cNvSpPr>
            <p:nvPr/>
          </p:nvSpPr>
          <p:spPr bwMode="auto">
            <a:xfrm>
              <a:off x="2831" y="4560"/>
              <a:ext cx="2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5" name="AutoShape 14"/>
          <p:cNvSpPr>
            <a:spLocks noChangeArrowheads="1"/>
          </p:cNvSpPr>
          <p:nvPr/>
        </p:nvSpPr>
        <p:spPr bwMode="auto">
          <a:xfrm>
            <a:off x="571500" y="5143500"/>
            <a:ext cx="2214563" cy="500063"/>
          </a:xfrm>
          <a:prstGeom prst="roundRect">
            <a:avLst>
              <a:gd name="adj" fmla="val 16667"/>
            </a:avLst>
          </a:prstGeom>
          <a:solidFill>
            <a:srgbClr val="8CD3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Calibri" pitchFamily="34" charset="0"/>
              </a:rPr>
              <a:t>ОДОД</a:t>
            </a:r>
          </a:p>
        </p:txBody>
      </p:sp>
      <p:sp>
        <p:nvSpPr>
          <p:cNvPr id="33796" name="Text Box 15"/>
          <p:cNvSpPr txBox="1">
            <a:spLocks noChangeArrowheads="1"/>
          </p:cNvSpPr>
          <p:nvPr/>
        </p:nvSpPr>
        <p:spPr bwMode="auto">
          <a:xfrm>
            <a:off x="1042988" y="580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7" name="Text Box 16"/>
          <p:cNvSpPr txBox="1">
            <a:spLocks noChangeArrowheads="1"/>
          </p:cNvSpPr>
          <p:nvPr/>
        </p:nvSpPr>
        <p:spPr bwMode="auto">
          <a:xfrm>
            <a:off x="642938" y="5834063"/>
            <a:ext cx="192881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Школа успеха</a:t>
            </a:r>
          </a:p>
        </p:txBody>
      </p:sp>
      <p:sp>
        <p:nvSpPr>
          <p:cNvPr id="33798" name="Line 18"/>
          <p:cNvSpPr>
            <a:spLocks noChangeShapeType="1"/>
          </p:cNvSpPr>
          <p:nvPr/>
        </p:nvSpPr>
        <p:spPr bwMode="auto">
          <a:xfrm>
            <a:off x="4429125" y="1357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799" name="Line 19"/>
          <p:cNvSpPr>
            <a:spLocks noChangeShapeType="1"/>
          </p:cNvSpPr>
          <p:nvPr/>
        </p:nvSpPr>
        <p:spPr bwMode="auto">
          <a:xfrm>
            <a:off x="4716463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0" name="Line 20"/>
          <p:cNvSpPr>
            <a:spLocks noChangeShapeType="1"/>
          </p:cNvSpPr>
          <p:nvPr/>
        </p:nvSpPr>
        <p:spPr bwMode="auto">
          <a:xfrm flipH="1">
            <a:off x="1500188" y="192881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Line 21"/>
          <p:cNvSpPr>
            <a:spLocks noChangeShapeType="1"/>
          </p:cNvSpPr>
          <p:nvPr/>
        </p:nvSpPr>
        <p:spPr bwMode="auto">
          <a:xfrm>
            <a:off x="1500188" y="20716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2" name="Line 22"/>
          <p:cNvSpPr>
            <a:spLocks noChangeShapeType="1"/>
          </p:cNvSpPr>
          <p:nvPr/>
        </p:nvSpPr>
        <p:spPr bwMode="auto">
          <a:xfrm>
            <a:off x="5857875" y="1928813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3" name="Line 23"/>
          <p:cNvSpPr>
            <a:spLocks noChangeShapeType="1"/>
          </p:cNvSpPr>
          <p:nvPr/>
        </p:nvSpPr>
        <p:spPr bwMode="auto">
          <a:xfrm>
            <a:off x="7143750" y="19288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4" name="Line 24"/>
          <p:cNvSpPr>
            <a:spLocks noChangeShapeType="1"/>
          </p:cNvSpPr>
          <p:nvPr/>
        </p:nvSpPr>
        <p:spPr bwMode="auto">
          <a:xfrm flipH="1">
            <a:off x="1643063" y="4357688"/>
            <a:ext cx="1214437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5" name="Line 25"/>
          <p:cNvSpPr>
            <a:spLocks noChangeShapeType="1"/>
          </p:cNvSpPr>
          <p:nvPr/>
        </p:nvSpPr>
        <p:spPr bwMode="auto">
          <a:xfrm>
            <a:off x="1643063" y="4500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6" name="Line 26"/>
          <p:cNvSpPr>
            <a:spLocks noChangeShapeType="1"/>
          </p:cNvSpPr>
          <p:nvPr/>
        </p:nvSpPr>
        <p:spPr bwMode="auto">
          <a:xfrm>
            <a:off x="5572125" y="4357688"/>
            <a:ext cx="1643063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7" name="Line 27"/>
          <p:cNvSpPr>
            <a:spLocks noChangeShapeType="1"/>
          </p:cNvSpPr>
          <p:nvPr/>
        </p:nvSpPr>
        <p:spPr bwMode="auto">
          <a:xfrm>
            <a:off x="7215188" y="442912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8" name="Line 29"/>
          <p:cNvSpPr>
            <a:spLocks noChangeShapeType="1"/>
          </p:cNvSpPr>
          <p:nvPr/>
        </p:nvSpPr>
        <p:spPr bwMode="auto">
          <a:xfrm>
            <a:off x="1571625" y="5286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9" name="Rectangle 31"/>
          <p:cNvSpPr>
            <a:spLocks noChangeArrowheads="1"/>
          </p:cNvSpPr>
          <p:nvPr/>
        </p:nvSpPr>
        <p:spPr bwMode="auto">
          <a:xfrm>
            <a:off x="3563938" y="2571750"/>
            <a:ext cx="236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Становление ученического коллектива</a:t>
            </a:r>
          </a:p>
        </p:txBody>
      </p:sp>
      <p:sp>
        <p:nvSpPr>
          <p:cNvPr id="33810" name="Rectangle 32"/>
          <p:cNvSpPr>
            <a:spLocks noChangeArrowheads="1"/>
          </p:cNvSpPr>
          <p:nvPr/>
        </p:nvSpPr>
        <p:spPr bwMode="auto">
          <a:xfrm>
            <a:off x="6429375" y="2571750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Освоение обучаемым социального опыта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560387"/>
          </a:xfrm>
        </p:spPr>
        <p:txBody>
          <a:bodyPr lIns="91440" tIns="45720" rIns="91440" bIns="45720"/>
          <a:lstStyle/>
          <a:p>
            <a:pPr algn="ctr">
              <a:lnSpc>
                <a:spcPct val="95000"/>
              </a:lnSpc>
              <a:defRPr/>
            </a:pPr>
            <a:r>
              <a:rPr lang="ru-RU" sz="32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Формы организации ВД</a:t>
            </a:r>
          </a:p>
        </p:txBody>
      </p:sp>
      <p:grpSp>
        <p:nvGrpSpPr>
          <p:cNvPr id="34818" name="Diagram 2"/>
          <p:cNvGrpSpPr>
            <a:grpSpLocks noChangeAspect="1"/>
          </p:cNvGrpSpPr>
          <p:nvPr/>
        </p:nvGrpSpPr>
        <p:grpSpPr bwMode="auto">
          <a:xfrm>
            <a:off x="642938" y="714375"/>
            <a:ext cx="7996237" cy="4429125"/>
            <a:chOff x="563" y="-882"/>
            <a:chExt cx="4577" cy="6699"/>
          </a:xfrm>
        </p:grpSpPr>
        <p:sp>
          <p:nvSpPr>
            <p:cNvPr id="34836" name="AutoShape 4"/>
            <p:cNvSpPr>
              <a:spLocks noChangeArrowheads="1"/>
            </p:cNvSpPr>
            <p:nvPr/>
          </p:nvSpPr>
          <p:spPr bwMode="auto">
            <a:xfrm>
              <a:off x="1879" y="421"/>
              <a:ext cx="1778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solidFill>
                    <a:schemeClr val="bg1"/>
                  </a:solidFill>
                </a:rPr>
                <a:t>Решаемые задачи</a:t>
              </a:r>
            </a:p>
          </p:txBody>
        </p:sp>
        <p:sp>
          <p:nvSpPr>
            <p:cNvPr id="34837" name="AutoShape 5"/>
            <p:cNvSpPr>
              <a:spLocks noChangeArrowheads="1"/>
            </p:cNvSpPr>
            <p:nvPr/>
          </p:nvSpPr>
          <p:spPr bwMode="auto">
            <a:xfrm>
              <a:off x="563" y="1597"/>
              <a:ext cx="1365" cy="1697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Формирование</a:t>
              </a:r>
            </a:p>
            <a:p>
              <a:pPr algn="ctr"/>
              <a:r>
                <a:rPr lang="ru-RU" sz="1400"/>
                <a:t> основных приемов</a:t>
              </a:r>
            </a:p>
            <a:p>
              <a:pPr algn="ctr"/>
              <a:r>
                <a:rPr lang="ru-RU" sz="1400"/>
                <a:t> мыслительной деятельности</a:t>
              </a:r>
            </a:p>
            <a:p>
              <a:pPr algn="ctr"/>
              <a:r>
                <a:rPr lang="ru-RU" sz="1400"/>
                <a:t> </a:t>
              </a:r>
            </a:p>
          </p:txBody>
        </p:sp>
        <p:sp>
          <p:nvSpPr>
            <p:cNvPr id="34838" name="AutoShape 6"/>
            <p:cNvSpPr>
              <a:spLocks noChangeArrowheads="1"/>
            </p:cNvSpPr>
            <p:nvPr/>
          </p:nvSpPr>
          <p:spPr bwMode="auto">
            <a:xfrm>
              <a:off x="2091" y="1723"/>
              <a:ext cx="1655" cy="1569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400"/>
            </a:p>
          </p:txBody>
        </p:sp>
        <p:sp>
          <p:nvSpPr>
            <p:cNvPr id="34839" name="AutoShape 7"/>
            <p:cNvSpPr>
              <a:spLocks noChangeArrowheads="1"/>
            </p:cNvSpPr>
            <p:nvPr/>
          </p:nvSpPr>
          <p:spPr bwMode="auto">
            <a:xfrm>
              <a:off x="3852" y="1723"/>
              <a:ext cx="1287" cy="1569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400"/>
            </a:p>
          </p:txBody>
        </p:sp>
        <p:sp>
          <p:nvSpPr>
            <p:cNvPr id="34840" name="AutoShape 8"/>
            <p:cNvSpPr>
              <a:spLocks noChangeArrowheads="1"/>
            </p:cNvSpPr>
            <p:nvPr/>
          </p:nvSpPr>
          <p:spPr bwMode="auto">
            <a:xfrm>
              <a:off x="2006" y="3704"/>
              <a:ext cx="1526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solidFill>
                    <a:schemeClr val="bg1"/>
                  </a:solidFill>
                </a:rPr>
                <a:t>Формы</a:t>
              </a:r>
            </a:p>
          </p:txBody>
        </p:sp>
        <p:sp>
          <p:nvSpPr>
            <p:cNvPr id="34841" name="AutoShape 9"/>
            <p:cNvSpPr>
              <a:spLocks noChangeArrowheads="1"/>
            </p:cNvSpPr>
            <p:nvPr/>
          </p:nvSpPr>
          <p:spPr bwMode="auto">
            <a:xfrm>
              <a:off x="1882" y="5134"/>
              <a:ext cx="1012" cy="683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УИП</a:t>
              </a:r>
            </a:p>
          </p:txBody>
        </p:sp>
        <p:sp>
          <p:nvSpPr>
            <p:cNvPr id="34842" name="AutoShape 10"/>
            <p:cNvSpPr>
              <a:spLocks noChangeArrowheads="1"/>
            </p:cNvSpPr>
            <p:nvPr/>
          </p:nvSpPr>
          <p:spPr bwMode="auto">
            <a:xfrm>
              <a:off x="3957" y="5068"/>
              <a:ext cx="1123" cy="641"/>
            </a:xfrm>
            <a:prstGeom prst="roundRect">
              <a:avLst>
                <a:gd name="adj" fmla="val 16667"/>
              </a:avLst>
            </a:prstGeom>
            <a:solidFill>
              <a:srgbClr val="8CD3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Интеллектуальные </a:t>
              </a:r>
            </a:p>
            <a:p>
              <a:pPr algn="ctr"/>
              <a:r>
                <a:rPr lang="ru-RU" sz="1400"/>
                <a:t>игры</a:t>
              </a:r>
            </a:p>
          </p:txBody>
        </p:sp>
        <p:sp>
          <p:nvSpPr>
            <p:cNvPr id="34843" name="AutoShape 11"/>
            <p:cNvSpPr>
              <a:spLocks noChangeArrowheads="1"/>
            </p:cNvSpPr>
            <p:nvPr/>
          </p:nvSpPr>
          <p:spPr bwMode="auto">
            <a:xfrm>
              <a:off x="818" y="-882"/>
              <a:ext cx="4322" cy="8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chemeClr val="bg1"/>
                  </a:solidFill>
                </a:rPr>
                <a:t>Общеинтеллектуальное направление ВД</a:t>
              </a:r>
            </a:p>
          </p:txBody>
        </p:sp>
      </p:grpSp>
      <p:sp>
        <p:nvSpPr>
          <p:cNvPr id="34819" name="AutoShape 16"/>
          <p:cNvSpPr>
            <a:spLocks noChangeArrowheads="1"/>
          </p:cNvSpPr>
          <p:nvPr/>
        </p:nvSpPr>
        <p:spPr bwMode="auto">
          <a:xfrm>
            <a:off x="214313" y="4643438"/>
            <a:ext cx="2487612" cy="500062"/>
          </a:xfrm>
          <a:prstGeom prst="roundRect">
            <a:avLst>
              <a:gd name="adj" fmla="val 16667"/>
            </a:avLst>
          </a:prstGeom>
          <a:solidFill>
            <a:srgbClr val="8CD3E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Calibri" pitchFamily="34" charset="0"/>
              </a:rPr>
              <a:t>ОДОД</a:t>
            </a:r>
          </a:p>
        </p:txBody>
      </p:sp>
      <p:sp>
        <p:nvSpPr>
          <p:cNvPr id="34820" name="Text Box 17"/>
          <p:cNvSpPr txBox="1">
            <a:spLocks noChangeArrowheads="1"/>
          </p:cNvSpPr>
          <p:nvPr/>
        </p:nvSpPr>
        <p:spPr bwMode="auto">
          <a:xfrm>
            <a:off x="1042988" y="580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34821" name="Text Box 18"/>
          <p:cNvSpPr txBox="1">
            <a:spLocks noChangeArrowheads="1"/>
          </p:cNvSpPr>
          <p:nvPr/>
        </p:nvSpPr>
        <p:spPr bwMode="auto">
          <a:xfrm>
            <a:off x="107950" y="5357813"/>
            <a:ext cx="2524125" cy="3079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</p:txBody>
      </p:sp>
      <p:sp>
        <p:nvSpPr>
          <p:cNvPr id="34822" name="Line 19"/>
          <p:cNvSpPr>
            <a:spLocks noChangeShapeType="1"/>
          </p:cNvSpPr>
          <p:nvPr/>
        </p:nvSpPr>
        <p:spPr bwMode="auto">
          <a:xfrm>
            <a:off x="4572000" y="1285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Line 20"/>
          <p:cNvSpPr>
            <a:spLocks noChangeShapeType="1"/>
          </p:cNvSpPr>
          <p:nvPr/>
        </p:nvSpPr>
        <p:spPr bwMode="auto">
          <a:xfrm>
            <a:off x="4572000" y="22145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21"/>
          <p:cNvSpPr>
            <a:spLocks noChangeShapeType="1"/>
          </p:cNvSpPr>
          <p:nvPr/>
        </p:nvSpPr>
        <p:spPr bwMode="auto">
          <a:xfrm flipH="1">
            <a:off x="1643063" y="192881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5" name="Line 22"/>
          <p:cNvSpPr>
            <a:spLocks noChangeShapeType="1"/>
          </p:cNvSpPr>
          <p:nvPr/>
        </p:nvSpPr>
        <p:spPr bwMode="auto">
          <a:xfrm>
            <a:off x="1643063" y="19288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6" name="Line 23"/>
          <p:cNvSpPr>
            <a:spLocks noChangeShapeType="1"/>
          </p:cNvSpPr>
          <p:nvPr/>
        </p:nvSpPr>
        <p:spPr bwMode="auto">
          <a:xfrm>
            <a:off x="6143625" y="1857375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7" name="Line 24"/>
          <p:cNvSpPr>
            <a:spLocks noChangeShapeType="1"/>
          </p:cNvSpPr>
          <p:nvPr/>
        </p:nvSpPr>
        <p:spPr bwMode="auto">
          <a:xfrm>
            <a:off x="7358063" y="19288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8" name="Line 25"/>
          <p:cNvSpPr>
            <a:spLocks noChangeShapeType="1"/>
          </p:cNvSpPr>
          <p:nvPr/>
        </p:nvSpPr>
        <p:spPr bwMode="auto">
          <a:xfrm flipH="1">
            <a:off x="1071563" y="4143375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9" name="Line 26"/>
          <p:cNvSpPr>
            <a:spLocks noChangeShapeType="1"/>
          </p:cNvSpPr>
          <p:nvPr/>
        </p:nvSpPr>
        <p:spPr bwMode="auto">
          <a:xfrm>
            <a:off x="1143000" y="42148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0" name="Line 27"/>
          <p:cNvSpPr>
            <a:spLocks noChangeShapeType="1"/>
          </p:cNvSpPr>
          <p:nvPr/>
        </p:nvSpPr>
        <p:spPr bwMode="auto">
          <a:xfrm>
            <a:off x="5715000" y="4000500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1" name="Line 28"/>
          <p:cNvSpPr>
            <a:spLocks noChangeShapeType="1"/>
          </p:cNvSpPr>
          <p:nvPr/>
        </p:nvSpPr>
        <p:spPr bwMode="auto">
          <a:xfrm>
            <a:off x="7786688" y="40005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2" name="Line 29"/>
          <p:cNvSpPr>
            <a:spLocks noChangeShapeType="1"/>
          </p:cNvSpPr>
          <p:nvPr/>
        </p:nvSpPr>
        <p:spPr bwMode="auto">
          <a:xfrm>
            <a:off x="4357688" y="43576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3" name="Rectangle 31"/>
          <p:cNvSpPr>
            <a:spLocks noChangeArrowheads="1"/>
          </p:cNvSpPr>
          <p:nvPr/>
        </p:nvSpPr>
        <p:spPr bwMode="auto">
          <a:xfrm>
            <a:off x="3500438" y="2643188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Развитие познавательной активности</a:t>
            </a:r>
          </a:p>
        </p:txBody>
      </p:sp>
      <p:sp>
        <p:nvSpPr>
          <p:cNvPr id="34834" name="Rectangle 32"/>
          <p:cNvSpPr>
            <a:spLocks noChangeArrowheads="1"/>
          </p:cNvSpPr>
          <p:nvPr/>
        </p:nvSpPr>
        <p:spPr bwMode="auto">
          <a:xfrm>
            <a:off x="6588125" y="2643188"/>
            <a:ext cx="208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Развитие творческого мышления </a:t>
            </a: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4929188" y="4714875"/>
            <a:ext cx="1414462" cy="4286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Предметные недели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461046"/>
            <a:ext cx="3214678" cy="339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0125" y="357188"/>
            <a:ext cx="7412038" cy="30718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“Хороших методов существует ровно столько, сколько существует хороших учителей”.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584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00563" y="3643313"/>
            <a:ext cx="4429125" cy="1785937"/>
          </a:xfr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mtClean="0"/>
              <a:t>Венгерский математик</a:t>
            </a:r>
          </a:p>
          <a:p>
            <a:pPr algn="ctr">
              <a:spcBef>
                <a:spcPct val="0"/>
              </a:spcBef>
            </a:pPr>
            <a:r>
              <a:rPr lang="ru-RU" smtClean="0"/>
              <a:t> Джордж Пойа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7" descr="E:\Новая папка\IMG_02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357158" y="285728"/>
            <a:ext cx="4939343" cy="3640701"/>
          </a:xfrm>
          <a:effectLst>
            <a:softEdge rad="112500"/>
          </a:effectLst>
        </p:spPr>
      </p:pic>
      <p:pic>
        <p:nvPicPr>
          <p:cNvPr id="5" name="Рисунок 4" descr="E:\Новая папка\IMG_017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4651" t="6451" r="4651"/>
          <a:stretch>
            <a:fillRect/>
          </a:stretch>
        </p:blipFill>
        <p:spPr bwMode="auto">
          <a:xfrm>
            <a:off x="2000232" y="1571612"/>
            <a:ext cx="4900143" cy="351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4" descr="E:\Новая папка\IMG_0302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l="6535" t="13072" r="8498"/>
          <a:stretch>
            <a:fillRect/>
          </a:stretch>
        </p:blipFill>
        <p:spPr bwMode="auto">
          <a:xfrm>
            <a:off x="3571868" y="2714620"/>
            <a:ext cx="5109575" cy="363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334375" cy="1214438"/>
          </a:xfrm>
        </p:spPr>
        <p:txBody>
          <a:bodyPr/>
          <a:lstStyle/>
          <a:p>
            <a:pPr algn="ctr">
              <a:defRPr/>
            </a:pPr>
            <a:r>
              <a:rPr lang="ru-RU" sz="2800" b="1" smtClean="0">
                <a:solidFill>
                  <a:srgbClr val="FFFF00"/>
                </a:solidFill>
              </a:rPr>
              <a:t/>
            </a:r>
            <a:br>
              <a:rPr lang="ru-RU" sz="2800" b="1" smtClean="0">
                <a:solidFill>
                  <a:srgbClr val="FFFF00"/>
                </a:solidFill>
              </a:rPr>
            </a:br>
            <a:r>
              <a:rPr lang="ru-RU" sz="4000" b="1" kern="1200" smtClean="0">
                <a:solidFill>
                  <a:schemeClr val="accent3">
                    <a:lumMod val="50000"/>
                  </a:schemeClr>
                </a:solidFill>
                <a:cs typeface="+mn-cs"/>
              </a:rPr>
              <a:t>Планируемые</a:t>
            </a:r>
            <a:r>
              <a:rPr lang="ru-RU" sz="4000" b="1" kern="1200" smtClean="0">
                <a:solidFill>
                  <a:srgbClr val="FFFF00"/>
                </a:solidFill>
                <a:cs typeface="+mn-cs"/>
              </a:rPr>
              <a:t> </a:t>
            </a:r>
            <a:r>
              <a:rPr lang="ru-RU" sz="4000" b="1" kern="1200" smtClean="0">
                <a:solidFill>
                  <a:schemeClr val="accent3">
                    <a:lumMod val="50000"/>
                  </a:schemeClr>
                </a:solidFill>
                <a:cs typeface="+mn-cs"/>
              </a:rPr>
              <a:t>результаты:</a:t>
            </a:r>
            <a:r>
              <a:rPr lang="ru-RU" sz="3200" b="1" kern="1200" smtClean="0">
                <a:solidFill>
                  <a:srgbClr val="FFFF00"/>
                </a:solidFill>
                <a:cs typeface="+mn-cs"/>
              </a:rPr>
              <a:t/>
            </a:r>
            <a:br>
              <a:rPr lang="ru-RU" sz="3200" b="1" kern="1200" smtClean="0">
                <a:solidFill>
                  <a:srgbClr val="FFFF00"/>
                </a:solidFill>
                <a:cs typeface="+mn-cs"/>
              </a:rPr>
            </a:b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179388" y="1428750"/>
            <a:ext cx="2535237" cy="785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000" b="1" i="1">
                <a:solidFill>
                  <a:schemeClr val="bg1"/>
                </a:solidFill>
              </a:rPr>
              <a:t>ЛИЧНОСТНЫЕ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79388" y="2428875"/>
            <a:ext cx="2520950" cy="10112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cs typeface="+mn-cs"/>
              </a:rPr>
              <a:t>Самоопределение: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cs typeface="+mn-cs"/>
              </a:rPr>
              <a:t>внутренняя позиция школьника;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>
                <a:cs typeface="+mn-cs"/>
              </a:rPr>
              <a:t>самоиндификация</a:t>
            </a:r>
            <a:r>
              <a:rPr lang="ru-RU" sz="1100" b="1" dirty="0">
                <a:cs typeface="+mn-cs"/>
              </a:rPr>
              <a:t>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cs typeface="+mn-cs"/>
              </a:rPr>
              <a:t>самоуважение и самооценка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79388" y="3643313"/>
            <a:ext cx="2519362" cy="107156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err="1">
                <a:cs typeface="+mn-cs"/>
              </a:rPr>
              <a:t>Смыслообразование</a:t>
            </a:r>
            <a:r>
              <a:rPr lang="ru-RU" b="1" u="sng" dirty="0">
                <a:cs typeface="+mn-cs"/>
              </a:rPr>
              <a:t>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+mn-cs"/>
              </a:rPr>
              <a:t>мотивация (учебная, </a:t>
            </a:r>
            <a:r>
              <a:rPr lang="ru-RU" sz="1200" b="1" dirty="0" err="1">
                <a:cs typeface="+mn-cs"/>
              </a:rPr>
              <a:t>социальн</a:t>
            </a:r>
            <a:r>
              <a:rPr lang="ru-RU" sz="1200" b="1" dirty="0">
                <a:cs typeface="+mn-cs"/>
              </a:rPr>
              <a:t>.);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+mn-cs"/>
              </a:rPr>
              <a:t>границы собственного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+mn-cs"/>
              </a:rPr>
              <a:t>знания и «незнания»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79388" y="5000625"/>
            <a:ext cx="2606675" cy="16430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cs typeface="+mn-cs"/>
              </a:rPr>
              <a:t>Морально-этическая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cs typeface="+mn-cs"/>
              </a:rPr>
              <a:t>ориентация: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+mn-cs"/>
              </a:rPr>
              <a:t>ориентация на выполнение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+mn-cs"/>
              </a:rPr>
              <a:t>моральных норм;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+mn-cs"/>
              </a:rPr>
              <a:t>способность к решению моральных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+mn-cs"/>
              </a:rPr>
              <a:t>проблем на основе </a:t>
            </a:r>
            <a:r>
              <a:rPr lang="ru-RU" sz="1200" b="1" dirty="0" err="1">
                <a:cs typeface="+mn-cs"/>
              </a:rPr>
              <a:t>децентрации</a:t>
            </a:r>
            <a:r>
              <a:rPr lang="ru-RU" sz="1200" b="1" dirty="0">
                <a:cs typeface="+mn-cs"/>
              </a:rPr>
              <a:t>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+mn-cs"/>
              </a:rPr>
              <a:t>оценка своих поступков</a:t>
            </a:r>
            <a:r>
              <a:rPr lang="ru-RU" sz="1200" b="1" dirty="0">
                <a:solidFill>
                  <a:schemeClr val="bg2"/>
                </a:solidFill>
                <a:cs typeface="+mn-cs"/>
              </a:rPr>
              <a:t> </a:t>
            </a:r>
          </a:p>
        </p:txBody>
      </p:sp>
      <p:sp>
        <p:nvSpPr>
          <p:cNvPr id="18438" name="AutoShape 5"/>
          <p:cNvSpPr>
            <a:spLocks noChangeArrowheads="1"/>
          </p:cNvSpPr>
          <p:nvPr/>
        </p:nvSpPr>
        <p:spPr bwMode="auto">
          <a:xfrm>
            <a:off x="3000375" y="1428750"/>
            <a:ext cx="2714625" cy="785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000" b="1" i="1">
                <a:solidFill>
                  <a:schemeClr val="bg1"/>
                </a:solidFill>
              </a:rPr>
              <a:t>МЕТАПРЕДМЕТНЫЕ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057525" y="2428875"/>
            <a:ext cx="2520950" cy="10112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cs typeface="+mn-cs"/>
              </a:rPr>
              <a:t>Регулятивные: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+mn-cs"/>
              </a:rPr>
              <a:t>управление своей деятельностью;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+mn-cs"/>
              </a:rPr>
              <a:t>контроль и коррекция;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+mn-cs"/>
              </a:rPr>
              <a:t>инициативность и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+mn-cs"/>
              </a:rPr>
              <a:t>самостоятельность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059113" y="3643313"/>
            <a:ext cx="2520950" cy="107156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cs typeface="+mn-cs"/>
              </a:rPr>
              <a:t>Коммуникативные: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+mn-cs"/>
              </a:rPr>
              <a:t>речевая деятельность;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+mn-cs"/>
              </a:rPr>
              <a:t>навыки сотрудничества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059113" y="5000625"/>
            <a:ext cx="2584450" cy="16430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cs typeface="+mn-cs"/>
              </a:rPr>
              <a:t>Познавательные: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cs typeface="+mn-cs"/>
              </a:rPr>
              <a:t>работа с информацией;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cs typeface="+mn-cs"/>
              </a:rPr>
              <a:t>работа с учебными моделями;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cs typeface="+mn-cs"/>
              </a:rPr>
              <a:t>использование </a:t>
            </a:r>
            <a:r>
              <a:rPr lang="ru-RU" sz="1100" b="1" dirty="0" err="1">
                <a:cs typeface="+mn-cs"/>
              </a:rPr>
              <a:t>знако-символических</a:t>
            </a:r>
            <a:endParaRPr lang="ru-RU" sz="1100" b="1" dirty="0"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cs typeface="+mn-cs"/>
              </a:rPr>
              <a:t>средств, общих схем решения;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cs typeface="+mn-cs"/>
              </a:rPr>
              <a:t>выполнение логических операций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cs typeface="+mn-cs"/>
              </a:rPr>
              <a:t>сравнения, анализа, обобщения,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cs typeface="+mn-cs"/>
              </a:rPr>
              <a:t>классификации, установления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cs typeface="+mn-cs"/>
              </a:rPr>
              <a:t>аналогий, подведения под понятие</a:t>
            </a:r>
          </a:p>
        </p:txBody>
      </p:sp>
      <p:sp>
        <p:nvSpPr>
          <p:cNvPr id="18442" name="AutoShape 6"/>
          <p:cNvSpPr>
            <a:spLocks noChangeArrowheads="1"/>
          </p:cNvSpPr>
          <p:nvPr/>
        </p:nvSpPr>
        <p:spPr bwMode="auto">
          <a:xfrm>
            <a:off x="6072188" y="1428750"/>
            <a:ext cx="2643187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000" b="1" i="1">
                <a:solidFill>
                  <a:schemeClr val="bg1"/>
                </a:solidFill>
              </a:rPr>
              <a:t>ПРЕДМЕТНЫЕ</a:t>
            </a:r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6011863" y="2695575"/>
            <a:ext cx="1765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>
                <a:latin typeface="Calibri" pitchFamily="34" charset="0"/>
              </a:rPr>
              <a:t>Основы системы</a:t>
            </a:r>
          </a:p>
          <a:p>
            <a:pPr algn="ctr" eaLnBrk="0" hangingPunct="0"/>
            <a:r>
              <a:rPr lang="ru-RU" sz="1400" b="1">
                <a:latin typeface="Calibri" pitchFamily="34" charset="0"/>
              </a:rPr>
              <a:t>научных знаний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6072188" y="2428875"/>
            <a:ext cx="2714625" cy="10001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Основы системы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научных знаний</a:t>
            </a:r>
          </a:p>
        </p:txBody>
      </p:sp>
      <p:sp>
        <p:nvSpPr>
          <p:cNvPr id="9230" name="AutoShape 16"/>
          <p:cNvSpPr>
            <a:spLocks noChangeArrowheads="1"/>
          </p:cNvSpPr>
          <p:nvPr/>
        </p:nvSpPr>
        <p:spPr bwMode="auto">
          <a:xfrm>
            <a:off x="6072188" y="3571875"/>
            <a:ext cx="2714625" cy="135731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Получение,</a:t>
            </a:r>
            <a:endParaRPr lang="ru-RU" sz="2000" b="1" dirty="0"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преобразование</a:t>
            </a:r>
            <a:endParaRPr lang="ru-RU" sz="2000" b="1" dirty="0"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и </a:t>
            </a:r>
            <a:r>
              <a:rPr lang="ru-RU" sz="2000" b="1" dirty="0">
                <a:latin typeface="+mn-lt"/>
                <a:cs typeface="+mn-cs"/>
              </a:rPr>
              <a:t>применение</a:t>
            </a:r>
            <a:endParaRPr lang="ru-RU" sz="2000" b="1" dirty="0"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нового знания</a:t>
            </a:r>
          </a:p>
        </p:txBody>
      </p:sp>
      <p:sp>
        <p:nvSpPr>
          <p:cNvPr id="25" name="AutoShape 36"/>
          <p:cNvSpPr>
            <a:spLocks noChangeArrowheads="1"/>
          </p:cNvSpPr>
          <p:nvPr/>
        </p:nvSpPr>
        <p:spPr bwMode="auto">
          <a:xfrm>
            <a:off x="6072188" y="5072063"/>
            <a:ext cx="2730500" cy="150018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+mn-cs"/>
              </a:rPr>
              <a:t>Предметные и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cs typeface="+mn-cs"/>
              </a:rPr>
              <a:t>метапредметные</a:t>
            </a:r>
            <a:r>
              <a:rPr lang="ru-RU" sz="1600" b="1" dirty="0">
                <a:cs typeface="+mn-cs"/>
              </a:rPr>
              <a:t>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+mn-cs"/>
              </a:rPr>
              <a:t>действия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+mn-cs"/>
              </a:rPr>
              <a:t>с учебным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+mn-cs"/>
              </a:rPr>
              <a:t> материалом</a:t>
            </a:r>
            <a:r>
              <a:rPr lang="ru-RU" sz="1600" b="1" dirty="0">
                <a:solidFill>
                  <a:schemeClr val="bg2"/>
                </a:solidFill>
                <a:cs typeface="+mn-cs"/>
              </a:rPr>
              <a:t>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Tm="10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30325"/>
          </a:xfrm>
        </p:spPr>
        <p:txBody>
          <a:bodyPr/>
          <a:lstStyle/>
          <a:p>
            <a:pPr algn="ctr">
              <a:defRPr/>
            </a:pPr>
            <a:r>
              <a:rPr lang="ru-RU" b="1" smtClean="0"/>
              <a:t>Рефлексия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37891" name="Текст 5"/>
          <p:cNvSpPr>
            <a:spLocks noGrp="1"/>
          </p:cNvSpPr>
          <p:nvPr>
            <p:ph type="body" sz="quarter" idx="10"/>
          </p:nvPr>
        </p:nvSpPr>
        <p:spPr>
          <a:xfrm>
            <a:off x="428625" y="785813"/>
            <a:ext cx="8334375" cy="1970087"/>
          </a:xfrm>
        </p:spPr>
        <p:txBody>
          <a:bodyPr/>
          <a:lstStyle/>
          <a:p>
            <a:r>
              <a:rPr lang="ru-RU" smtClean="0"/>
              <a:t>1.Занятия в отделении как реализация образовательных задач</a:t>
            </a:r>
          </a:p>
          <a:p>
            <a:r>
              <a:rPr lang="ru-RU" smtClean="0"/>
              <a:t>2. Занятие как реализация задач ОДОД</a:t>
            </a:r>
          </a:p>
          <a:p>
            <a:endParaRPr lang="ru-RU" smtClean="0"/>
          </a:p>
        </p:txBody>
      </p:sp>
      <p:pic>
        <p:nvPicPr>
          <p:cNvPr id="4" name="Рисунок 3" descr="15463_5-550-700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714620"/>
            <a:ext cx="5269527" cy="3786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 descr="selector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5725" y="0"/>
            <a:ext cx="6432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60270009_kinder05.jpg"/>
          <p:cNvPicPr>
            <a:picLocks noChangeAspect="1"/>
          </p:cNvPicPr>
          <p:nvPr/>
        </p:nvPicPr>
        <p:blipFill>
          <a:blip r:embed="rId2"/>
          <a:srcRect l="23334" r="19999"/>
          <a:stretch>
            <a:fillRect/>
          </a:stretch>
        </p:blipFill>
        <p:spPr>
          <a:xfrm>
            <a:off x="6572264" y="4143380"/>
            <a:ext cx="2428892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/>
          <a:lstStyle/>
          <a:p>
            <a:pPr algn="ctr">
              <a:defRPr/>
            </a:pPr>
            <a:r>
              <a:rPr lang="ru-RU" sz="4000" b="1" smtClean="0"/>
              <a:t>Внеурочная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857250"/>
            <a:ext cx="8186737" cy="4013200"/>
          </a:xfrm>
        </p:spPr>
        <p:txBody>
          <a:bodyPr/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ru-RU" b="1" smtClean="0"/>
              <a:t> Это </a:t>
            </a:r>
            <a:r>
              <a:rPr lang="ru-RU" b="1" i="1" smtClean="0"/>
              <a:t>образовательная</a:t>
            </a:r>
            <a:r>
              <a:rPr lang="ru-RU" b="1" smtClean="0"/>
              <a:t> </a:t>
            </a:r>
            <a:r>
              <a:rPr lang="ru-RU" b="1" dirty="0" smtClean="0"/>
              <a:t>деятельность, осуществляемая в формах, </a:t>
            </a:r>
            <a:r>
              <a:rPr lang="ru-RU" b="1" i="1" dirty="0" smtClean="0"/>
              <a:t>отличных</a:t>
            </a:r>
            <a:r>
              <a:rPr lang="ru-RU" b="1" dirty="0" smtClean="0"/>
              <a:t> от классно-урочной,     и направленная на достижение планируемых результатов освоения основной образовательной программы (НОО). </a:t>
            </a:r>
            <a:endParaRPr lang="en-US" b="1" dirty="0" smtClean="0"/>
          </a:p>
          <a:p>
            <a:pPr marL="342900" indent="-342900" algn="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(Д.В. Григорьев, П.В. Степанов,</a:t>
            </a:r>
          </a:p>
          <a:p>
            <a:pPr marL="342900" indent="-342900" algn="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Центр теории воспитания ИТИП РАО) </a:t>
            </a:r>
            <a:endParaRPr lang="en-US" b="1" dirty="0" smtClean="0">
              <a:latin typeface="+mj-lt"/>
            </a:endParaRPr>
          </a:p>
          <a:p>
            <a:pPr marL="342900" indent="-342900">
              <a:buFont typeface="Wingdings" pitchFamily="2" charset="2"/>
              <a:buNone/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60270009_kinder05.jpg"/>
          <p:cNvPicPr>
            <a:picLocks noChangeAspect="1"/>
          </p:cNvPicPr>
          <p:nvPr/>
        </p:nvPicPr>
        <p:blipFill>
          <a:blip r:embed="rId2"/>
          <a:srcRect l="23334" r="19999"/>
          <a:stretch>
            <a:fillRect/>
          </a:stretch>
        </p:blipFill>
        <p:spPr>
          <a:xfrm>
            <a:off x="6715108" y="4000504"/>
            <a:ext cx="2428892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08075"/>
          </a:xfrm>
        </p:spPr>
        <p:txBody>
          <a:bodyPr/>
          <a:lstStyle/>
          <a:p>
            <a:pPr algn="ctr">
              <a:defRPr/>
            </a:pPr>
            <a:r>
              <a:rPr lang="ru-RU" sz="4000" b="1" smtClean="0">
                <a:solidFill>
                  <a:schemeClr val="accent3">
                    <a:lumMod val="50000"/>
                  </a:schemeClr>
                </a:solidFill>
              </a:rPr>
              <a:t>Внеурочная деятельность способствует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81000" y="1643063"/>
            <a:ext cx="8382000" cy="4862512"/>
          </a:xfrm>
        </p:spPr>
        <p:txBody>
          <a:bodyPr/>
          <a:lstStyle/>
          <a:p>
            <a:r>
              <a:rPr lang="ru-RU" sz="3600" smtClean="0"/>
              <a:t>благоприятной адаптации ребенка в школе;</a:t>
            </a:r>
          </a:p>
          <a:p>
            <a:r>
              <a:rPr lang="ru-RU" sz="3600" smtClean="0"/>
              <a:t>оптимизации учебной нагрузки обучающихся;</a:t>
            </a:r>
          </a:p>
          <a:p>
            <a:r>
              <a:rPr lang="ru-RU" sz="3600" smtClean="0"/>
              <a:t>улучшению условий для развития ребенка;</a:t>
            </a:r>
          </a:p>
          <a:p>
            <a:r>
              <a:rPr lang="ru-RU" sz="3600" smtClean="0"/>
              <a:t>учету возрастных и индивидуальных особенностей обучающихся.</a:t>
            </a:r>
          </a:p>
          <a:p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585200" cy="16287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accent3">
                    <a:lumMod val="50000"/>
                  </a:schemeClr>
                </a:solidFill>
              </a:rPr>
              <a:t>Внеурочная деятельность - неотъемлемая часть образовательного процесса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57375"/>
            <a:ext cx="8550275" cy="5000625"/>
          </a:xfrm>
        </p:spPr>
        <p:txBody>
          <a:bodyPr/>
          <a:lstStyle/>
          <a:p>
            <a:pPr marL="273050" indent="-255588">
              <a:buFont typeface="Wingdings" pitchFamily="2" charset="2"/>
              <a:buNone/>
            </a:pPr>
            <a:r>
              <a:rPr lang="ru-RU" sz="2500" smtClean="0"/>
              <a:t>   </a:t>
            </a:r>
            <a:r>
              <a:rPr lang="ru-RU" sz="2500" b="1" smtClean="0"/>
              <a:t>Обязательными условиями</a:t>
            </a:r>
            <a:r>
              <a:rPr lang="ru-RU" sz="2500" smtClean="0"/>
              <a:t> организации внеурочной деятельности в образовательном учреждении является:</a:t>
            </a:r>
          </a:p>
          <a:p>
            <a:pPr marL="273050" indent="-255588">
              <a:buFontTx/>
              <a:buChar char="•"/>
            </a:pPr>
            <a:r>
              <a:rPr lang="ru-RU" sz="2500" smtClean="0"/>
              <a:t> </a:t>
            </a:r>
            <a:r>
              <a:rPr lang="ru-RU" sz="2500" b="1" smtClean="0"/>
              <a:t>родительский запрос </a:t>
            </a:r>
          </a:p>
          <a:p>
            <a:pPr marL="273050" indent="-255588">
              <a:buFontTx/>
              <a:buChar char="•"/>
            </a:pPr>
            <a:r>
              <a:rPr lang="ru-RU" sz="2500" b="1" smtClean="0"/>
              <a:t>наличие необходимой</a:t>
            </a:r>
            <a:r>
              <a:rPr lang="ru-RU" sz="2500" smtClean="0"/>
              <a:t> </a:t>
            </a:r>
            <a:r>
              <a:rPr lang="ru-RU" sz="2500" b="1" smtClean="0"/>
              <a:t>учебно-материальной базы</a:t>
            </a:r>
            <a:endParaRPr lang="ru-RU" sz="2500" smtClean="0"/>
          </a:p>
          <a:p>
            <a:pPr marL="273050" indent="-255588">
              <a:buFontTx/>
              <a:buChar char="•"/>
            </a:pPr>
            <a:r>
              <a:rPr lang="ru-RU" sz="2500" smtClean="0"/>
              <a:t> </a:t>
            </a:r>
            <a:r>
              <a:rPr lang="ru-RU" sz="2500" b="1" smtClean="0"/>
              <a:t>наличие укомплектованных штатов</a:t>
            </a:r>
            <a:r>
              <a:rPr lang="ru-RU" sz="2500" smtClean="0"/>
              <a:t> и </a:t>
            </a:r>
            <a:r>
              <a:rPr lang="ru-RU" sz="2500" b="1" smtClean="0"/>
              <a:t>подготовленных кадров</a:t>
            </a:r>
            <a:endParaRPr lang="ru-RU" sz="2500" smtClean="0"/>
          </a:p>
          <a:p>
            <a:pPr marL="273050" indent="-255588">
              <a:buFontTx/>
              <a:buChar char="•"/>
            </a:pPr>
            <a:r>
              <a:rPr lang="ru-RU" sz="2500" b="1" smtClean="0"/>
              <a:t>соблюдение СанПиНов</a:t>
            </a:r>
            <a:r>
              <a:rPr lang="ru-RU" sz="2500" smtClean="0"/>
              <a:t>, в том числе </a:t>
            </a:r>
            <a:r>
              <a:rPr lang="ru-RU" sz="2500" b="1" smtClean="0"/>
              <a:t>требований к сменности занятий и составлению расписания</a:t>
            </a:r>
          </a:p>
          <a:p>
            <a:pPr marL="273050" indent="-255588"/>
            <a:r>
              <a:rPr lang="ru-RU" sz="2400" smtClean="0"/>
              <a:t>Общеобразовательное учреждение </a:t>
            </a:r>
            <a:r>
              <a:rPr lang="ru-RU" sz="2400" b="1" smtClean="0"/>
              <a:t>самостоятельно выбирает</a:t>
            </a:r>
            <a:r>
              <a:rPr lang="ru-RU" sz="2400" smtClean="0"/>
              <a:t> формы, средства и методы организации внеурочной деятельности в соответствии со своим уставом и с Законом Российской Федерации «Об образовании».</a:t>
            </a:r>
          </a:p>
          <a:p>
            <a:pPr marL="273050" indent="-255588"/>
            <a:endParaRPr lang="ru-RU" sz="2500" b="1" smtClean="0"/>
          </a:p>
          <a:p>
            <a:pPr marL="273050" indent="-255588"/>
            <a:endParaRPr lang="ru-RU" sz="25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357188" y="1571625"/>
            <a:ext cx="82073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ru-RU" sz="2800" b="1">
                <a:latin typeface="Calibri" pitchFamily="34" charset="0"/>
              </a:rPr>
              <a:t>Часы, отводимые на внеурочную деятельность, используются по желанию учащихся 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357188" y="2500313"/>
            <a:ext cx="78898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>
                <a:latin typeface="Calibri" pitchFamily="34" charset="0"/>
              </a:rPr>
              <a:t>Аудиторных занятий не должно быть более 50%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428625" y="3286125"/>
            <a:ext cx="84296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 b="1">
                <a:latin typeface="Calibri" pitchFamily="34" charset="0"/>
              </a:rPr>
              <a:t>Все виды внеурочной деятельности </a:t>
            </a:r>
            <a:r>
              <a:rPr lang="en-US" sz="2800" b="1">
                <a:latin typeface="Calibri" pitchFamily="34" charset="0"/>
              </a:rPr>
              <a:t> </a:t>
            </a:r>
            <a:r>
              <a:rPr lang="ru-RU" sz="2800" b="1">
                <a:latin typeface="Calibri" pitchFamily="34" charset="0"/>
              </a:rPr>
              <a:t>должны быть строго ориентированы на воспитательные результаты 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428625" y="142875"/>
            <a:ext cx="8229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ru-RU" sz="2800" b="1">
                <a:latin typeface="Calibri" pitchFamily="34" charset="0"/>
              </a:rPr>
              <a:t>Школа вправе сама определять, под какие виды внеурочной деятельности отдать эти часы </a:t>
            </a:r>
          </a:p>
        </p:txBody>
      </p:sp>
      <p:pic>
        <p:nvPicPr>
          <p:cNvPr id="22533" name="Рисунок 8" descr="4e96c18fed6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143375"/>
            <a:ext cx="2633662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14313" y="0"/>
            <a:ext cx="87503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4F6228"/>
                </a:solidFill>
                <a:latin typeface="Calibri" pitchFamily="34" charset="0"/>
              </a:rPr>
              <a:t>Реализации внеурочной деятельности</a:t>
            </a:r>
            <a:r>
              <a:rPr lang="ru-RU" sz="3600" b="1">
                <a:solidFill>
                  <a:srgbClr val="4F6228"/>
                </a:solidFill>
                <a:latin typeface="Calibri" pitchFamily="34" charset="0"/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4F6228"/>
                </a:solidFill>
                <a:latin typeface="Calibri" pitchFamily="34" charset="0"/>
              </a:rPr>
              <a:t>в рамках ФГОС</a:t>
            </a:r>
            <a:endParaRPr lang="ru-RU" sz="2400" b="1">
              <a:solidFill>
                <a:srgbClr val="333399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333399"/>
                </a:solidFill>
                <a:latin typeface="Calibri" pitchFamily="34" charset="0"/>
              </a:rPr>
              <a:t>(организационный аспект)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59113" y="1484313"/>
            <a:ext cx="2665412" cy="587375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25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ВД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5288" y="3213100"/>
            <a:ext cx="1873250" cy="2863850"/>
          </a:xfrm>
          <a:prstGeom prst="rect">
            <a:avLst/>
          </a:prstGeom>
          <a:solidFill>
            <a:schemeClr val="tx2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FFFFFF"/>
                </a:solidFill>
                <a:latin typeface="Calibri" pitchFamily="34" charset="0"/>
              </a:rPr>
              <a:t>Учебный план образовательного учреждения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FFFFFF"/>
                </a:solidFill>
                <a:latin typeface="Calibri" pitchFamily="34" charset="0"/>
              </a:rPr>
              <a:t>Часть, формируемая участниками образовательного процесса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FFFFFF"/>
                </a:solidFill>
                <a:latin typeface="Calibri" pitchFamily="34" charset="0"/>
              </a:rPr>
              <a:t>(секции, школьные научные общества, научные исследования и т.д.)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700338" y="3213100"/>
            <a:ext cx="1871662" cy="2549525"/>
          </a:xfrm>
          <a:prstGeom prst="rect">
            <a:avLst/>
          </a:prstGeom>
          <a:solidFill>
            <a:schemeClr val="tx2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FFFFFF"/>
                </a:solidFill>
                <a:latin typeface="Calibri" pitchFamily="34" charset="0"/>
              </a:rPr>
              <a:t>Дополнительное образование образовательного учреждения</a:t>
            </a:r>
          </a:p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FFFFFF"/>
                </a:solidFill>
                <a:latin typeface="Calibri" pitchFamily="34" charset="0"/>
              </a:rPr>
              <a:t>Организация кружков, спортивно-оздоровительных секций, поисковых и научных исследований и т.д.)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003800" y="3213100"/>
            <a:ext cx="1871663" cy="3290888"/>
          </a:xfrm>
          <a:prstGeom prst="rect">
            <a:avLst/>
          </a:prstGeom>
          <a:solidFill>
            <a:schemeClr val="tx2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FFFFFF"/>
                </a:solidFill>
                <a:latin typeface="Calibri" pitchFamily="34" charset="0"/>
              </a:rPr>
              <a:t>Дополнительное образование учреждений культуры и УДОД </a:t>
            </a:r>
            <a:r>
              <a:rPr lang="ru-RU" sz="1400">
                <a:solidFill>
                  <a:srgbClr val="FFFFFF"/>
                </a:solidFill>
                <a:latin typeface="Calibri" pitchFamily="34" charset="0"/>
              </a:rPr>
              <a:t>Организация деятельности как на базе общеобразовательных учреждений, так и на базе самих учреждений дополнительного образования детей и учреждений культуры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380288" y="3213100"/>
            <a:ext cx="1512887" cy="2122488"/>
          </a:xfrm>
          <a:prstGeom prst="rect">
            <a:avLst/>
          </a:prstGeom>
          <a:solidFill>
            <a:schemeClr val="tx2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FFFFFF"/>
                </a:solidFill>
                <a:latin typeface="Calibri" pitchFamily="34" charset="0"/>
              </a:rPr>
              <a:t>Группы продленного дня</a:t>
            </a:r>
          </a:p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FFFFFF"/>
                </a:solidFill>
                <a:latin typeface="Calibri" pitchFamily="34" charset="0"/>
              </a:rPr>
              <a:t>Деятельность воспитателей ГПД, например, в рамках «школы полного дня»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79388" y="1412875"/>
            <a:ext cx="2663825" cy="1484313"/>
          </a:xfrm>
          <a:prstGeom prst="rect">
            <a:avLst/>
          </a:prstGeom>
          <a:solidFill>
            <a:schemeClr val="tx2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FFFFFF"/>
                </a:solidFill>
                <a:latin typeface="Calibri" pitchFamily="34" charset="0"/>
              </a:rPr>
              <a:t>Классное руководство</a:t>
            </a:r>
          </a:p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FFFFFF"/>
                </a:solidFill>
                <a:latin typeface="Calibri" pitchFamily="34" charset="0"/>
              </a:rPr>
              <a:t>Деятельность классных руководителей (экскурсии, диспуты, круглые столы, соревнования, общественно полезные практики и т.д.)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867400" y="1484313"/>
            <a:ext cx="3025775" cy="1484312"/>
          </a:xfrm>
          <a:prstGeom prst="rect">
            <a:avLst/>
          </a:prstGeom>
          <a:solidFill>
            <a:schemeClr val="tx2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>
                <a:solidFill>
                  <a:srgbClr val="FFFFFF"/>
                </a:solidFill>
                <a:latin typeface="Calibri" pitchFamily="34" charset="0"/>
              </a:rPr>
              <a:t>Иные педагогические работники</a:t>
            </a:r>
          </a:p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FFFFFF"/>
                </a:solidFill>
                <a:latin typeface="Calibri" pitchFamily="34" charset="0"/>
              </a:rPr>
              <a:t>Должностные обязанности педагога-организатора, социального педагога, педагога-психолога, старшего вожатого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841625" y="2205038"/>
            <a:ext cx="1587500" cy="215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427538" y="2205038"/>
            <a:ext cx="1512887" cy="3603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2122488" y="2205038"/>
            <a:ext cx="2379662" cy="10080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3633788" y="2205038"/>
            <a:ext cx="868362" cy="10080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4500563" y="2205038"/>
            <a:ext cx="863600" cy="10795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4500563" y="2205038"/>
            <a:ext cx="2808287" cy="1368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smtClean="0"/>
              <a:t>Основные типы организационных моделей ВД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840584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87425"/>
          </a:xfrm>
        </p:spPr>
        <p:txBody>
          <a:bodyPr/>
          <a:lstStyle/>
          <a:p>
            <a:pPr algn="ctr"/>
            <a:r>
              <a:rPr lang="ru-RU" sz="3600" b="1" smtClean="0">
                <a:ln>
                  <a:noFill/>
                </a:ln>
                <a:cs typeface="Arial" charset="0"/>
              </a:rPr>
              <a:t>Модель дополнительного образования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357188" y="1071563"/>
            <a:ext cx="8186737" cy="4357687"/>
          </a:xfrm>
        </p:spPr>
        <p:txBody>
          <a:bodyPr/>
          <a:lstStyle/>
          <a:p>
            <a:r>
              <a:rPr lang="ru-RU" sz="2800" smtClean="0"/>
              <a:t>Создание условий для развития творческих интересов</a:t>
            </a:r>
          </a:p>
          <a:p>
            <a:r>
              <a:rPr lang="ru-RU" sz="2800" smtClean="0"/>
              <a:t>Включение детей в  художественную, техническую, спортивную, эколого-биологическую и другую деятельность</a:t>
            </a:r>
          </a:p>
          <a:p>
            <a:r>
              <a:rPr lang="ru-RU" sz="2800" smtClean="0"/>
              <a:t>Создание общего программно-методического пространства</a:t>
            </a:r>
          </a:p>
          <a:p>
            <a:r>
              <a:rPr lang="ru-RU" sz="2800" smtClean="0"/>
              <a:t>Обеспечение готовности к территориальной, социальной  мобильности детей</a:t>
            </a:r>
          </a:p>
          <a:p>
            <a:endParaRPr lang="ru-RU" smtClean="0"/>
          </a:p>
        </p:txBody>
      </p:sp>
      <p:pic>
        <p:nvPicPr>
          <p:cNvPr id="4" name="Рисунок 3" descr="EVSJ3UCAXJRFBICA2SQQNXCA3TBXDUCAWJ0ZENCAQA925ICAZV7X8GCAP6UQB3CA08YGFACAWZWB9DCAYZVAC3CACCUAHRCAA2ONOICAUPEP9TCA42OI9TCADTT20PCAA0ZPM8CA9FUJY8CAG36FH7CAYGLV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479558"/>
            <a:ext cx="2846090" cy="209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565</TotalTime>
  <Words>727</Words>
  <Application>Microsoft Office PowerPoint</Application>
  <PresentationFormat>Экран (4:3)</PresentationFormat>
  <Paragraphs>235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Calibri</vt:lpstr>
      <vt:lpstr>Arial</vt:lpstr>
      <vt:lpstr>Courier New</vt:lpstr>
      <vt:lpstr>Wingdings</vt:lpstr>
      <vt:lpstr>Times New Roman</vt:lpstr>
      <vt:lpstr>Ppt0000007</vt:lpstr>
      <vt:lpstr>White with Courier font for code slides</vt:lpstr>
      <vt:lpstr>Ppt0000007</vt:lpstr>
      <vt:lpstr>Ppt0000007</vt:lpstr>
      <vt:lpstr>Ppt0000007</vt:lpstr>
      <vt:lpstr>Ppt0000007</vt:lpstr>
      <vt:lpstr>Слайд 1</vt:lpstr>
      <vt:lpstr> Планируемые результаты:  </vt:lpstr>
      <vt:lpstr>Внеурочная деятельность</vt:lpstr>
      <vt:lpstr>Внеурочная деятельность способствует</vt:lpstr>
      <vt:lpstr>Внеурочная деятельность - неотъемлемая часть образовательного процесса</vt:lpstr>
      <vt:lpstr>Слайд 6</vt:lpstr>
      <vt:lpstr>Слайд 7</vt:lpstr>
      <vt:lpstr>Основные типы организационных моделей ВД</vt:lpstr>
      <vt:lpstr>Модель дополнительного образования</vt:lpstr>
      <vt:lpstr>Слайд 10</vt:lpstr>
      <vt:lpstr>Оптимизационная модель </vt:lpstr>
      <vt:lpstr>Модель «школы полного дня»</vt:lpstr>
      <vt:lpstr>Формы организации ВД</vt:lpstr>
      <vt:lpstr>Формы организации ВД</vt:lpstr>
      <vt:lpstr>Формы организации ВД</vt:lpstr>
      <vt:lpstr>Формы организации ВД</vt:lpstr>
      <vt:lpstr>Формы организации ВД</vt:lpstr>
      <vt:lpstr>“Хороших методов существует ровно столько, сколько существует хороших учителей”.  </vt:lpstr>
      <vt:lpstr>Слайд 19</vt:lpstr>
      <vt:lpstr>Рефлексия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71</cp:revision>
  <dcterms:created xsi:type="dcterms:W3CDTF">2013-10-29T15:27:37Z</dcterms:created>
  <dcterms:modified xsi:type="dcterms:W3CDTF">2013-11-26T05:57:41Z</dcterms:modified>
</cp:coreProperties>
</file>