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56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9" r:id="rId23"/>
    <p:sldId id="278" r:id="rId24"/>
    <p:sldId id="281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3528391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Опыт использования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технологии 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 «Развитие критического мышления через чтение и письмо» на уроках русского языка и литературы.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581128"/>
            <a:ext cx="8568952" cy="1296144"/>
          </a:xfrm>
        </p:spPr>
        <p:txBody>
          <a:bodyPr>
            <a:normAutofit fontScale="85000" lnSpcReduction="20000"/>
          </a:bodyPr>
          <a:lstStyle/>
          <a:p>
            <a:pPr algn="r"/>
            <a:endParaRPr lang="ru-RU" sz="1800" dirty="0" smtClean="0">
              <a:solidFill>
                <a:schemeClr val="tx1"/>
              </a:solidFill>
            </a:endParaRPr>
          </a:p>
          <a:p>
            <a:pPr algn="r"/>
            <a:endParaRPr lang="ru-RU" sz="1800" dirty="0" smtClean="0">
              <a:solidFill>
                <a:schemeClr val="tx1"/>
              </a:solidFill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</a:rPr>
              <a:t>Выполнила: Прощина Е.В.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</a:rPr>
              <a:t>Учитель русского языка и 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</a:rPr>
              <a:t>литературы  МОУ СОШ № 59</a:t>
            </a:r>
          </a:p>
        </p:txBody>
      </p:sp>
      <p:pic>
        <p:nvPicPr>
          <p:cNvPr id="11" name="Рисунок 10" descr="crowdsourced-contest-platform-now-looking-to-id-problems-not-just-solve-them-4a50bb35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941168"/>
            <a:ext cx="2448272" cy="152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79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Литература 6 класс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тема: Изобразительно – выразительные средства речи.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Метод </a:t>
            </a:r>
            <a:r>
              <a:rPr lang="ru-RU" b="1" u="sng" dirty="0" smtClean="0">
                <a:solidFill>
                  <a:srgbClr val="00B050"/>
                </a:solidFill>
              </a:rPr>
              <a:t>синквейна</a:t>
            </a:r>
            <a:r>
              <a:rPr lang="ru-RU" b="1" dirty="0" smtClean="0">
                <a:solidFill>
                  <a:srgbClr val="0070C0"/>
                </a:solidFill>
              </a:rPr>
              <a:t>  на этапе  вызова для  формулировки проблемного вопроса к системе уроков по теме в начале изучения.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892480" y="260648"/>
            <a:ext cx="0" cy="6192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3528" y="260648"/>
            <a:ext cx="0" cy="6192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95536" y="6453336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Тропы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Средства выразительности</a:t>
            </a:r>
          </a:p>
          <a:p>
            <a:r>
              <a:rPr lang="ru-RU" b="1" dirty="0" smtClean="0"/>
              <a:t>Красивые живые </a:t>
            </a:r>
          </a:p>
          <a:p>
            <a:r>
              <a:rPr lang="ru-RU" b="1" dirty="0" smtClean="0"/>
              <a:t>Украшают описывают имитируют</a:t>
            </a:r>
          </a:p>
          <a:p>
            <a:r>
              <a:rPr lang="ru-RU" b="1" dirty="0" smtClean="0"/>
              <a:t>«Богатство языка… богатство речи»</a:t>
            </a:r>
          </a:p>
          <a:p>
            <a:r>
              <a:rPr lang="ru-RU" b="1" dirty="0" smtClean="0"/>
              <a:t>Сокровища речи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Постановка проблемных вопросов:   так что же что  такое тропы? Для чего они нужны?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Средства выразительности</a:t>
            </a:r>
          </a:p>
          <a:p>
            <a:r>
              <a:rPr lang="ru-RU" b="1" dirty="0" smtClean="0"/>
              <a:t>Непонятные  разнообразные</a:t>
            </a:r>
          </a:p>
          <a:p>
            <a:r>
              <a:rPr lang="ru-RU" b="1" dirty="0" smtClean="0"/>
              <a:t>Путают не различаю озадачивают</a:t>
            </a:r>
          </a:p>
          <a:p>
            <a:r>
              <a:rPr lang="ru-RU" b="1" dirty="0" smtClean="0"/>
              <a:t>«Богатства русского языка неизмеримы…»</a:t>
            </a:r>
          </a:p>
          <a:p>
            <a:r>
              <a:rPr lang="ru-RU" b="1" dirty="0" smtClean="0"/>
              <a:t>Проблема</a:t>
            </a:r>
          </a:p>
          <a:p>
            <a:pPr>
              <a:buNone/>
            </a:pPr>
            <a:endParaRPr lang="ru-RU" b="1" dirty="0" smtClean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23528" y="260648"/>
            <a:ext cx="0" cy="6264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23528" y="6525344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820472" y="188640"/>
            <a:ext cx="72008" cy="6192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95536" y="260648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Синквейн</a:t>
            </a:r>
            <a:r>
              <a:rPr lang="ru-RU" b="1" dirty="0" smtClean="0">
                <a:solidFill>
                  <a:srgbClr val="002060"/>
                </a:solidFill>
              </a:rPr>
              <a:t> в системе уроков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Задание: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-находить аргументы в  текстах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стихотворений для доказательств,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-составить рассказ по  готовому </a:t>
            </a:r>
            <a:r>
              <a:rPr lang="ru-RU" b="1" dirty="0" err="1" smtClean="0">
                <a:solidFill>
                  <a:srgbClr val="0070C0"/>
                </a:solidFill>
              </a:rPr>
              <a:t>синквейну</a:t>
            </a:r>
            <a:r>
              <a:rPr lang="ru-RU" b="1" dirty="0" smtClean="0">
                <a:solidFill>
                  <a:srgbClr val="0070C0"/>
                </a:solidFill>
              </a:rPr>
              <a:t>,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- создать на основе синквейна 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сочинения – рассуждения о роли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изобразительно – выразительных средств.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95536" y="332656"/>
            <a:ext cx="0" cy="6048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748464" y="332656"/>
            <a:ext cx="72008" cy="6048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7544" y="645333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5536" y="40466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74665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Урок русского языка 6 класс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Тема: Причастие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Метод </a:t>
            </a:r>
            <a:r>
              <a:rPr lang="ru-RU" sz="2800" b="1" dirty="0" smtClean="0">
                <a:solidFill>
                  <a:srgbClr val="00B050"/>
                </a:solidFill>
              </a:rPr>
              <a:t>«Верные – неверные утверждения» </a:t>
            </a:r>
            <a:r>
              <a:rPr lang="ru-RU" sz="2800" b="1" dirty="0" smtClean="0">
                <a:solidFill>
                  <a:srgbClr val="0070C0"/>
                </a:solidFill>
              </a:rPr>
              <a:t>на этапе осмысления нового материала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для  отслеживания собственного понимания материала.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1259632" y="4725144"/>
            <a:ext cx="4752528" cy="1008112"/>
          </a:xfrm>
        </p:spPr>
        <p:txBody>
          <a:bodyPr/>
          <a:lstStyle/>
          <a:p>
            <a:pPr lvl="1"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39552" y="26064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748464" y="260648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5536" y="404664"/>
            <a:ext cx="0" cy="5904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67544" y="6309320"/>
            <a:ext cx="820891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532859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2700" b="1" dirty="0" smtClean="0">
                <a:solidFill>
                  <a:srgbClr val="002060"/>
                </a:solidFill>
              </a:rPr>
              <a:t>Укажите, верны ли данные утверждения.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b="1" dirty="0" smtClean="0"/>
              <a:t>Причастие  –  это    особая форма глагола,  которая  обозначает   </a:t>
            </a:r>
            <a:br>
              <a:rPr lang="ru-RU" sz="1800" b="1" dirty="0" smtClean="0"/>
            </a:br>
            <a:r>
              <a:rPr lang="ru-RU" sz="1800" b="1" dirty="0" smtClean="0"/>
              <a:t>признак  предмета  по  действию ______________________</a:t>
            </a:r>
            <a:br>
              <a:rPr lang="ru-RU" sz="1800" b="1" dirty="0" smtClean="0"/>
            </a:br>
            <a:r>
              <a:rPr lang="ru-RU" sz="1800" b="1" dirty="0" smtClean="0"/>
              <a:t>  и  отвечает  на  вопросы   какой?  какая?  какое?  какие?   ___________</a:t>
            </a:r>
            <a:br>
              <a:rPr lang="ru-RU" sz="1800" b="1" dirty="0" smtClean="0"/>
            </a:br>
            <a:r>
              <a:rPr lang="ru-RU" sz="1800" b="1" dirty="0" smtClean="0"/>
              <a:t>Причастие  совмещает  в  себе  признаки    глагола  и прилагательного___________________</a:t>
            </a:r>
            <a:br>
              <a:rPr lang="ru-RU" sz="1800" b="1" dirty="0" smtClean="0"/>
            </a:br>
            <a:r>
              <a:rPr lang="ru-RU" sz="1800" b="1" dirty="0" smtClean="0"/>
              <a:t>Например, сверкавший,  плачущая,  палящее,  переливающиеся, деревянный________________</a:t>
            </a:r>
            <a:br>
              <a:rPr lang="ru-RU" sz="1800" b="1" dirty="0" smtClean="0"/>
            </a:br>
            <a:r>
              <a:rPr lang="ru-RU" sz="1800" b="1" dirty="0" smtClean="0"/>
              <a:t>   Причастия,  как  и  прилагательные,  изменяются  по  падежам ______,  числам________    и родам______  и  имеют  такие  же  падежные окончания________</a:t>
            </a:r>
            <a:br>
              <a:rPr lang="ru-RU" sz="1800" b="1" dirty="0" smtClean="0"/>
            </a:br>
            <a:r>
              <a:rPr lang="ru-RU" sz="1800" b="1" dirty="0" smtClean="0"/>
              <a:t>В  предложениях  причастия  обычно  согласуются  с  именами   существительными  и  выступают  в  роли   обстоятельства ___________________</a:t>
            </a:r>
            <a:br>
              <a:rPr lang="ru-RU" sz="1800" b="1" dirty="0" smtClean="0"/>
            </a:br>
            <a:r>
              <a:rPr lang="ru-RU" sz="1800" b="1" dirty="0" smtClean="0"/>
              <a:t>Причастия,  как  и  глаголы,  сохраняют:     </a:t>
            </a:r>
            <a:br>
              <a:rPr lang="ru-RU" sz="1800" b="1" dirty="0" smtClean="0"/>
            </a:br>
            <a:r>
              <a:rPr lang="ru-RU" sz="1800" b="1" dirty="0" smtClean="0"/>
              <a:t> значение   качества _______________________</a:t>
            </a:r>
            <a:br>
              <a:rPr lang="ru-RU" sz="1800" b="1" dirty="0" smtClean="0"/>
            </a:br>
            <a:r>
              <a:rPr lang="ru-RU" sz="1800" b="1" dirty="0" smtClean="0"/>
              <a:t>возвратность  /  невозвратность _______________</a:t>
            </a:r>
            <a:br>
              <a:rPr lang="ru-RU" sz="1800" b="1" dirty="0" smtClean="0"/>
            </a:br>
            <a:r>
              <a:rPr lang="ru-RU" sz="1800" b="1" dirty="0" smtClean="0"/>
              <a:t>вид  (совершенный  и  несовершенный) _________________________________________</a:t>
            </a:r>
            <a:br>
              <a:rPr lang="ru-RU" sz="1800" b="1" dirty="0" smtClean="0"/>
            </a:br>
            <a:r>
              <a:rPr lang="ru-RU" sz="1800" b="1" dirty="0" smtClean="0"/>
              <a:t> время  (настоящее  и    будущее)  _________________</a:t>
            </a:r>
            <a:br>
              <a:rPr lang="ru-RU" sz="1800" b="1" dirty="0" smtClean="0"/>
            </a:br>
            <a:r>
              <a:rPr lang="ru-RU" sz="1800" b="1" dirty="0" smtClean="0"/>
              <a:t>    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310480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9512" y="260648"/>
            <a:ext cx="0" cy="6336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79512" y="260648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820472" y="332656"/>
            <a:ext cx="72008" cy="6264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51520" y="6597352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58417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Литература урок в    5 классе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Тема: Мир детства в рассказе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А.П. Чехова «Гриша».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160840" cy="292988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0070C0"/>
                </a:solidFill>
              </a:rPr>
              <a:t>Метод </a:t>
            </a:r>
            <a:r>
              <a:rPr lang="ru-RU" sz="2800" b="1" dirty="0" smtClean="0">
                <a:solidFill>
                  <a:srgbClr val="00B050"/>
                </a:solidFill>
              </a:rPr>
              <a:t>«Корзина идей» </a:t>
            </a:r>
            <a:r>
              <a:rPr lang="ru-RU" sz="2800" b="1" dirty="0" smtClean="0">
                <a:solidFill>
                  <a:srgbClr val="0070C0"/>
                </a:solidFill>
              </a:rPr>
              <a:t>на стадии вызова для  создания условий для  активной творческой работы, вызова интереса к данной теме на личностном уровне.</a:t>
            </a:r>
            <a:endParaRPr lang="ru-RU" sz="2800" b="1" dirty="0">
              <a:solidFill>
                <a:srgbClr val="0070C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83568" y="404664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532440" y="476672"/>
            <a:ext cx="72008" cy="5832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611560" y="476672"/>
            <a:ext cx="72008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83568" y="6165304"/>
            <a:ext cx="792088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О ком этот рассказ?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 Он веселый или грустный?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Каким ты представляешь Гришу?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А  каким было детство у А.П. Чехова?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Какие произведения о детях ты  помнишь?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chop-basket-dg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5896" y="2780928"/>
            <a:ext cx="4896544" cy="3629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944215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«ИНСЕРТ» 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 прием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маркировки текста – интерактивная система заметок для эффективного чтения и размышления.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/>
              <a:t> </a:t>
            </a:r>
            <a:br>
              <a:rPr lang="ru-RU" sz="3200" i="1" dirty="0" smtClean="0"/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160840" cy="3361928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Русский язык 7 класс</a:t>
            </a:r>
          </a:p>
          <a:p>
            <a:pPr algn="l"/>
            <a:r>
              <a:rPr lang="ru-RU" b="1" dirty="0" smtClean="0">
                <a:solidFill>
                  <a:srgbClr val="002060"/>
                </a:solidFill>
              </a:rPr>
              <a:t> Тема: Слитное и раздельное написание НЕ со словами разных частей речи.</a:t>
            </a:r>
          </a:p>
          <a:p>
            <a:pPr algn="l"/>
            <a:r>
              <a:rPr lang="ru-RU" b="1" dirty="0" smtClean="0">
                <a:solidFill>
                  <a:srgbClr val="002060"/>
                </a:solidFill>
              </a:rPr>
              <a:t>Метод </a:t>
            </a:r>
            <a:r>
              <a:rPr lang="ru-RU" b="1" dirty="0" err="1" smtClean="0">
                <a:solidFill>
                  <a:srgbClr val="002060"/>
                </a:solidFill>
              </a:rPr>
              <a:t>инсерт</a:t>
            </a:r>
            <a:r>
              <a:rPr lang="ru-RU" b="1" dirty="0" smtClean="0">
                <a:solidFill>
                  <a:srgbClr val="002060"/>
                </a:solidFill>
              </a:rPr>
              <a:t> на этапе вызова.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7544" y="404664"/>
            <a:ext cx="72008" cy="5976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67544" y="332656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100392" y="33265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532440" y="332656"/>
            <a:ext cx="72008" cy="5832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11560" y="6309320"/>
            <a:ext cx="799288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24936" cy="15121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 </a:t>
            </a:r>
            <a:r>
              <a:rPr lang="ru-RU" sz="4800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чтении удобно заполнять таблицу:</a:t>
            </a:r>
            <a:endParaRPr lang="ru-RU" sz="480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39552" y="332656"/>
            <a:ext cx="8208912" cy="2736304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5893048"/>
              </p:ext>
            </p:extLst>
          </p:nvPr>
        </p:nvGraphicFramePr>
        <p:xfrm>
          <a:off x="899592" y="2348880"/>
          <a:ext cx="7560840" cy="3559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872208"/>
                <a:gridCol w="1656184"/>
                <a:gridCol w="1512168"/>
                <a:gridCol w="1368152"/>
              </a:tblGrid>
              <a:tr h="1364665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/>
                        <a:t>V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-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+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?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!</a:t>
                      </a:r>
                      <a:endParaRPr lang="ru-RU" sz="4800" dirty="0"/>
                    </a:p>
                  </a:txBody>
                  <a:tcPr/>
                </a:tc>
              </a:tr>
              <a:tr h="2194991"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/>
                        <a:t>уже знал</a:t>
                      </a:r>
                      <a:endParaRPr lang="ru-RU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/>
                        <a:t>новое или противоре</a:t>
                      </a:r>
                      <a:r>
                        <a:rPr lang="en-US" sz="2000" i="1" dirty="0" smtClean="0"/>
                        <a:t>-</a:t>
                      </a:r>
                      <a:r>
                        <a:rPr lang="ru-RU" sz="2000" i="1" dirty="0" smtClean="0"/>
                        <a:t>чащее прежним знания</a:t>
                      </a:r>
                      <a:endParaRPr lang="ru-RU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/>
                        <a:t>интересно</a:t>
                      </a:r>
                      <a:endParaRPr lang="ru-RU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/>
                        <a:t>неясно, </a:t>
                      </a:r>
                      <a:endParaRPr lang="en-US" sz="2000" i="1" dirty="0" smtClean="0"/>
                    </a:p>
                    <a:p>
                      <a:pPr algn="ctr"/>
                      <a:r>
                        <a:rPr lang="ru-RU" sz="2000" i="1" dirty="0" smtClean="0"/>
                        <a:t>есть вопросы</a:t>
                      </a:r>
                      <a:endParaRPr lang="ru-RU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/>
                        <a:t>хочу узнать больше</a:t>
                      </a:r>
                      <a:endParaRPr lang="ru-RU" sz="20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832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576063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2060"/>
                </a:solidFill>
              </a:rPr>
              <a:t>Прочитай текст, заполняй таблицу по ходу чтения.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08720"/>
            <a:ext cx="8136904" cy="56886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Любой теоретический материал учебника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Правописание </a:t>
            </a:r>
            <a:r>
              <a:rPr lang="ru-RU" sz="2400" b="1" dirty="0" err="1" smtClean="0">
                <a:solidFill>
                  <a:srgbClr val="002060"/>
                </a:solidFill>
              </a:rPr>
              <a:t>нн</a:t>
            </a:r>
            <a:r>
              <a:rPr lang="ru-RU" sz="2400" b="1" dirty="0" smtClean="0">
                <a:solidFill>
                  <a:srgbClr val="002060"/>
                </a:solidFill>
              </a:rPr>
              <a:t> и </a:t>
            </a:r>
            <a:r>
              <a:rPr lang="ru-RU" sz="2400" b="1" dirty="0" err="1" smtClean="0">
                <a:solidFill>
                  <a:srgbClr val="002060"/>
                </a:solidFill>
              </a:rPr>
              <a:t>н</a:t>
            </a:r>
            <a:r>
              <a:rPr lang="ru-RU" sz="2400" b="1" dirty="0" smtClean="0">
                <a:solidFill>
                  <a:srgbClr val="002060"/>
                </a:solidFill>
              </a:rPr>
              <a:t> в причастиях и отглагольных прилагательных 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1.     В полных формах страдательных причастий прошедшего времени, образованных от совершенного вида (как приставочных, так и бесприставочных) пишется </a:t>
            </a:r>
            <a:r>
              <a:rPr lang="ru-RU" sz="1400" b="1" dirty="0" err="1" smtClean="0">
                <a:solidFill>
                  <a:srgbClr val="002060"/>
                </a:solidFill>
              </a:rPr>
              <a:t>нн</a:t>
            </a:r>
            <a:r>
              <a:rPr lang="ru-RU" sz="1400" b="1" dirty="0" smtClean="0">
                <a:solidFill>
                  <a:srgbClr val="002060"/>
                </a:solidFill>
              </a:rPr>
              <a:t>, например: купленный, исправленный, названный, спаренный, срезанный, решённый, высушенный, брошенный, пленённый, данный, заставленный, наказанный, проработанный, встроенный и др.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Исключения: с одним </a:t>
            </a:r>
            <a:r>
              <a:rPr lang="ru-RU" sz="1400" b="1" dirty="0" err="1" smtClean="0">
                <a:solidFill>
                  <a:srgbClr val="002060"/>
                </a:solidFill>
              </a:rPr>
              <a:t>н</a:t>
            </a:r>
            <a:r>
              <a:rPr lang="ru-RU" sz="1400" b="1" dirty="0" smtClean="0">
                <a:solidFill>
                  <a:srgbClr val="002060"/>
                </a:solidFill>
              </a:rPr>
              <a:t> пишутся полностью утратившие связь с причастиями отглагольные (образованные от совершенного вида) прилагательные, входящие в состав устойчивых сочетаний, например: конченый человек, прощёное воскресенье, названый брат, посажёный отец.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Примечание 1. Вышеприведенные страдательные причастия могут употребляться и в значении прилагательного, но это не влияет на их написание, например: выдержанный человек (с выдержкой), данный случай (именно этот), заинтересованный разговор (представляющий интерес), изможденный старик (очень уставший).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  2.    В отглагольных прилагательных, образованных от бесприставочных глаголов несовершенного вида, пишется одно </a:t>
            </a:r>
            <a:r>
              <a:rPr lang="ru-RU" sz="1400" b="1" dirty="0" err="1" smtClean="0">
                <a:solidFill>
                  <a:srgbClr val="002060"/>
                </a:solidFill>
              </a:rPr>
              <a:t>н</a:t>
            </a:r>
            <a:r>
              <a:rPr lang="ru-RU" sz="1400" b="1" dirty="0" smtClean="0">
                <a:solidFill>
                  <a:srgbClr val="002060"/>
                </a:solidFill>
              </a:rPr>
              <a:t>, например: правленый, вяленый, жареный, варёный, мочёный, кипячёный, глаженый, кованый, кошеный, стриженый, стираный, ломаный, мощёный, плетёный, гружёный, плавленый, мороженый, а также раненый (хотя образовано от двувидового глагола ранить). С одним </a:t>
            </a:r>
            <a:r>
              <a:rPr lang="ru-RU" sz="1400" b="1" dirty="0" err="1" smtClean="0">
                <a:solidFill>
                  <a:srgbClr val="002060"/>
                </a:solidFill>
              </a:rPr>
              <a:t>н</a:t>
            </a:r>
            <a:r>
              <a:rPr lang="ru-RU" sz="1400" b="1" dirty="0" smtClean="0">
                <a:solidFill>
                  <a:srgbClr val="002060"/>
                </a:solidFill>
              </a:rPr>
              <a:t> пишется прилагательное смышленый.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Исключения: С двумя </a:t>
            </a:r>
            <a:r>
              <a:rPr lang="ru-RU" sz="1400" b="1" dirty="0" err="1" smtClean="0">
                <a:solidFill>
                  <a:srgbClr val="002060"/>
                </a:solidFill>
              </a:rPr>
              <a:t>н</a:t>
            </a:r>
            <a:r>
              <a:rPr lang="ru-RU" sz="1400" b="1" dirty="0" smtClean="0">
                <a:solidFill>
                  <a:srgbClr val="002060"/>
                </a:solidFill>
              </a:rPr>
              <a:t> пишутся отглагольные прилагательные, образованные от бесприставочных глаголов несовершенного вида: виданный, виденный, деланный, желанный, слыханный, считанный, </a:t>
            </a:r>
            <a:r>
              <a:rPr lang="ru-RU" sz="1400" b="1" dirty="0" err="1" smtClean="0">
                <a:solidFill>
                  <a:srgbClr val="002060"/>
                </a:solidFill>
              </a:rPr>
              <a:t>нежданный-негаданный</a:t>
            </a:r>
            <a:r>
              <a:rPr lang="ru-RU" sz="1200" b="1" dirty="0" smtClean="0">
                <a:solidFill>
                  <a:srgbClr val="002060"/>
                </a:solidFill>
              </a:rPr>
              <a:t>.</a:t>
            </a:r>
            <a:endParaRPr lang="ru-RU" sz="1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01622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Технологическая цепочка урока</a:t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518" y="2420889"/>
            <a:ext cx="8730970" cy="30243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683568" y="3429000"/>
            <a:ext cx="1872208" cy="2016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вызов</a:t>
            </a:r>
            <a:endParaRPr lang="ru-RU" sz="3200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2691989" y="3241376"/>
            <a:ext cx="3312368" cy="2391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осмысление</a:t>
            </a:r>
            <a:endParaRPr lang="ru-RU" sz="32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6127104" y="3392997"/>
            <a:ext cx="2693368" cy="2052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рефлексия</a:t>
            </a:r>
            <a:endParaRPr lang="ru-RU" sz="32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15516" y="188640"/>
            <a:ext cx="36004" cy="6408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15516" y="188640"/>
            <a:ext cx="86049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820472" y="188640"/>
            <a:ext cx="0" cy="6408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51520" y="6597352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4753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368151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2060"/>
                </a:solidFill>
              </a:rPr>
              <a:t> Попробуй выполнить задание, заполняя по ходу чтения таблицу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62500" lnSpcReduction="20000"/>
          </a:bodyPr>
          <a:lstStyle/>
          <a:p>
            <a:r>
              <a:rPr lang="ru-RU" sz="3400" b="1" dirty="0" smtClean="0">
                <a:solidFill>
                  <a:srgbClr val="002060"/>
                </a:solidFill>
              </a:rPr>
              <a:t>ЧЕТВЕРНЫЙ ЛИШНИЙ 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а) (Не)законченный портрет, (не)распустившийся цветок, (не)понимающий человек, (не)</a:t>
            </a:r>
            <a:r>
              <a:rPr lang="ru-RU" sz="3400" dirty="0" err="1" smtClean="0">
                <a:solidFill>
                  <a:schemeClr val="tx1"/>
                </a:solidFill>
              </a:rPr>
              <a:t>навидящий</a:t>
            </a:r>
            <a:r>
              <a:rPr lang="ru-RU" sz="3400" dirty="0" smtClean="0">
                <a:solidFill>
                  <a:schemeClr val="tx1"/>
                </a:solidFill>
              </a:rPr>
              <a:t> взгляд.</a:t>
            </a:r>
          </a:p>
          <a:p>
            <a:r>
              <a:rPr lang="ru-RU" sz="34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3400" dirty="0" smtClean="0">
                <a:solidFill>
                  <a:schemeClr val="tx1"/>
                </a:solidFill>
              </a:rPr>
              <a:t>б) Зал (не)освещен, письмо (не)распечатано, ответы (не)подготовлены, (не)приятная весть.</a:t>
            </a:r>
          </a:p>
          <a:p>
            <a:r>
              <a:rPr lang="ru-RU" sz="34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3400" dirty="0" smtClean="0">
                <a:solidFill>
                  <a:schemeClr val="tx1"/>
                </a:solidFill>
              </a:rPr>
              <a:t>в) (Не)начатая тетрадь; (ни)кем (не)исследованный край; (не)тронутый человеческой ногой; (не)спящий, а проснувшийся ребенок.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39552" y="476672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9552" y="476672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604448" y="476672"/>
            <a:ext cx="72008" cy="5904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11560" y="6165304"/>
            <a:ext cx="799288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20444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700" dirty="0" smtClean="0">
                <a:solidFill>
                  <a:srgbClr val="002060"/>
                </a:solidFill>
              </a:rPr>
              <a:t>Метод </a:t>
            </a:r>
            <a:r>
              <a:rPr lang="ru-RU" sz="2700" dirty="0" smtClean="0">
                <a:solidFill>
                  <a:srgbClr val="002060"/>
                </a:solidFill>
              </a:rPr>
              <a:t>«Шесть шляп мышления</a:t>
            </a:r>
            <a:r>
              <a:rPr lang="ru-RU" sz="2700" dirty="0" smtClean="0">
                <a:solidFill>
                  <a:srgbClr val="002060"/>
                </a:solidFill>
              </a:rPr>
              <a:t>» 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Эдвард </a:t>
            </a:r>
            <a:r>
              <a:rPr lang="ru-RU" sz="2700" dirty="0" smtClean="0">
                <a:solidFill>
                  <a:srgbClr val="002060"/>
                </a:solidFill>
              </a:rPr>
              <a:t>де </a:t>
            </a:r>
            <a:r>
              <a:rPr lang="ru-RU" sz="2700" dirty="0" err="1" smtClean="0">
                <a:solidFill>
                  <a:srgbClr val="002060"/>
                </a:solidFill>
              </a:rPr>
              <a:t>Боно</a:t>
            </a:r>
            <a:r>
              <a:rPr lang="ru-RU" sz="2700" dirty="0" smtClean="0">
                <a:solidFill>
                  <a:srgbClr val="002060"/>
                </a:solidFill>
              </a:rPr>
              <a:t>, 80-е </a:t>
            </a:r>
            <a:r>
              <a:rPr lang="ru-RU" sz="2700" dirty="0" smtClean="0">
                <a:solidFill>
                  <a:srgbClr val="002060"/>
                </a:solidFill>
              </a:rPr>
              <a:t>гг. XX в</a:t>
            </a:r>
            <a:r>
              <a:rPr lang="ru-RU" sz="2700" dirty="0" smtClean="0">
                <a:solidFill>
                  <a:srgbClr val="00206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2200" dirty="0"/>
          </a:p>
        </p:txBody>
      </p:sp>
      <p:pic>
        <p:nvPicPr>
          <p:cNvPr id="4" name="Рисунок 3" descr="img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94411" y="1753153"/>
            <a:ext cx="4526061" cy="340403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2" y="1628800"/>
            <a:ext cx="3600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B050"/>
                </a:solidFill>
              </a:rPr>
              <a:t>        Шесть </a:t>
            </a:r>
            <a:r>
              <a:rPr lang="ru-RU" b="1" dirty="0" smtClean="0">
                <a:solidFill>
                  <a:srgbClr val="00B050"/>
                </a:solidFill>
              </a:rPr>
              <a:t>шляп мышления - </a:t>
            </a:r>
            <a:r>
              <a:rPr lang="ru-RU" dirty="0" smtClean="0"/>
              <a:t>простой и практический способ, позволяющий преодолеть три фундаментальные трудности, связанные с практическим мышлением: эмоции, беспомощность, путаницу. Метод позволяет разделить мышление на шесть типов, или режимов, каждому из которых отвечает метафорическая цветная "шляпа". </a:t>
            </a:r>
            <a:r>
              <a:rPr lang="ru-RU" dirty="0" smtClean="0"/>
              <a:t>          Такое </a:t>
            </a:r>
            <a:r>
              <a:rPr lang="ru-RU" dirty="0" smtClean="0"/>
              <a:t>деление позволяет использовать каждый режим намного эффективнее, и весь процесс мышления становится более сфокусированным и устойчивым.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u="sng" dirty="0" smtClean="0"/>
              <a:t>Цвета шляп</a:t>
            </a:r>
            <a:endParaRPr lang="ru-RU" sz="2800" u="sng" dirty="0"/>
          </a:p>
        </p:txBody>
      </p:sp>
      <p:pic>
        <p:nvPicPr>
          <p:cNvPr id="4" name="Рисунок 3" descr="img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196752"/>
            <a:ext cx="7406381" cy="51543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</a:rPr>
              <a:t>Урок внеклассного чтения 6 класс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А.П. Платонова "Юшка".  (с использованием метода "шести шляп мышления")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848872" cy="4536504"/>
          </a:xfrm>
        </p:spPr>
        <p:txBody>
          <a:bodyPr>
            <a:noAutofit/>
          </a:bodyPr>
          <a:lstStyle/>
          <a:p>
            <a:r>
              <a:rPr lang="ru-RU" sz="2400" u="sng" dirty="0" smtClean="0">
                <a:solidFill>
                  <a:schemeClr val="tx1"/>
                </a:solidFill>
              </a:rPr>
              <a:t>Инструкция к групповой работе.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Белая шляпа:  Выпишите фразы, характеризующие Юшку (Составьте портретную характеристику). Попробуйте охарактеризовать Юшку одним определением.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Красная шляпа. Проанализируйте эпизод истязания Юшки детьми. Какие чувства вызвал эпизод?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Черная шляпа. Выпишите цитаты, характеризующие отношение взрослых к Юшке, и ответьте на вопрос: «Почему взрослые жестоки к Юшке</a:t>
            </a:r>
            <a:r>
              <a:rPr lang="ru-RU" sz="2000" dirty="0" smtClean="0">
                <a:solidFill>
                  <a:schemeClr val="tx1"/>
                </a:solidFill>
              </a:rPr>
              <a:t>?»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Желтая шляпа. Отношение Юшки к людям. Почему Юшка не обижался на людей, как это его характеризует?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Синяя шляпа. Почему без Юшки жить людям стало хуже? Напишите свои предположения.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71797"/>
            <a:ext cx="8229600" cy="5865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b="1" dirty="0" smtClean="0">
                <a:solidFill>
                  <a:srgbClr val="002060"/>
                </a:solidFill>
              </a:rPr>
              <a:t>Таким образом,  данная технология направлена на достижение результатов образования, заложенных в ФГОС ООО.</a:t>
            </a:r>
          </a:p>
          <a:p>
            <a:pPr>
              <a:buNone/>
            </a:pPr>
            <a:r>
              <a:rPr lang="ru-RU" sz="2400" dirty="0" smtClean="0"/>
              <a:t> -  Формирование нового стиля мышления, для которого характерны открытость, гибкость, </a:t>
            </a:r>
            <a:r>
              <a:rPr lang="ru-RU" sz="2400" dirty="0" err="1" smtClean="0"/>
              <a:t>рефлексивность</a:t>
            </a:r>
            <a:r>
              <a:rPr lang="ru-RU" sz="2400" dirty="0" smtClean="0"/>
              <a:t>, осознание внутренней многозначности позиции и точек зрения, альтернативности принимаемых решений.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- Развитие таких базовых качеств личности, как критическое мышление, рефлективность,  </a:t>
            </a:r>
            <a:r>
              <a:rPr lang="ru-RU" sz="2400" dirty="0" err="1" smtClean="0"/>
              <a:t>коммуникативность</a:t>
            </a:r>
            <a:r>
              <a:rPr lang="ru-RU" sz="2400" dirty="0" smtClean="0"/>
              <a:t>, креативность, мобильность, самостоятельность, толерантность, ответственность за собственный выбор и результаты своей деятельности.</a:t>
            </a:r>
          </a:p>
          <a:p>
            <a:pPr>
              <a:buNone/>
            </a:pPr>
            <a:r>
              <a:rPr lang="ru-RU" sz="2400" dirty="0" smtClean="0"/>
              <a:t>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6" name="Содержимое 5" descr="0016-016-Spasibo-za-vniman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7920879" cy="60486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3168352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70C0"/>
                </a:solidFill>
              </a:rPr>
              <a:t>Русский язык 5 класс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Тема: Имя существительное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Метод  </a:t>
            </a:r>
            <a:r>
              <a:rPr lang="ru-RU" b="1" u="sng" dirty="0">
                <a:solidFill>
                  <a:srgbClr val="00B050"/>
                </a:solidFill>
              </a:rPr>
              <a:t>кластера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223224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Кластер – графическая организация материала, показывающая смысловые поля того или иного понятия.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332656"/>
            <a:ext cx="0" cy="6192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1520" y="332656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676456" y="332656"/>
            <a:ext cx="0" cy="5904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51520" y="6525344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676456" y="623731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8541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630616" cy="792087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2771800" y="2530084"/>
            <a:ext cx="3168352" cy="2445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Имя существительное</a:t>
            </a:r>
            <a:endParaRPr lang="ru-RU" sz="2000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5537313" y="2840802"/>
            <a:ext cx="402839" cy="300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5"/>
          </p:cNvCxnSpPr>
          <p:nvPr/>
        </p:nvCxnSpPr>
        <p:spPr>
          <a:xfrm>
            <a:off x="5476158" y="4617558"/>
            <a:ext cx="463994" cy="215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3"/>
          </p:cNvCxnSpPr>
          <p:nvPr/>
        </p:nvCxnSpPr>
        <p:spPr>
          <a:xfrm flipH="1">
            <a:off x="2627784" y="4617558"/>
            <a:ext cx="608010" cy="4316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339752" y="3856213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6018710" y="1904252"/>
            <a:ext cx="1588912" cy="1493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Кто? Что?</a:t>
            </a:r>
            <a:endParaRPr lang="ru-RU" b="1" dirty="0"/>
          </a:p>
        </p:txBody>
      </p:sp>
      <p:sp>
        <p:nvSpPr>
          <p:cNvPr id="23" name="Овал 22"/>
          <p:cNvSpPr/>
          <p:nvPr/>
        </p:nvSpPr>
        <p:spPr>
          <a:xfrm>
            <a:off x="6091970" y="4365104"/>
            <a:ext cx="229645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Подлежащее</a:t>
            </a:r>
            <a:endParaRPr lang="ru-RU" b="1" dirty="0"/>
          </a:p>
        </p:txBody>
      </p:sp>
      <p:sp>
        <p:nvSpPr>
          <p:cNvPr id="24" name="Овал 23"/>
          <p:cNvSpPr/>
          <p:nvPr/>
        </p:nvSpPr>
        <p:spPr>
          <a:xfrm>
            <a:off x="3707903" y="5592482"/>
            <a:ext cx="1368154" cy="1080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Часть речи</a:t>
            </a:r>
            <a:endParaRPr lang="ru-RU" b="1" dirty="0"/>
          </a:p>
        </p:txBody>
      </p:sp>
      <p:sp>
        <p:nvSpPr>
          <p:cNvPr id="25" name="Овал 24"/>
          <p:cNvSpPr/>
          <p:nvPr/>
        </p:nvSpPr>
        <p:spPr>
          <a:xfrm>
            <a:off x="971600" y="3409939"/>
            <a:ext cx="1368152" cy="1099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Ч</a:t>
            </a:r>
            <a:r>
              <a:rPr lang="ru-RU" b="1" dirty="0" smtClean="0"/>
              <a:t>исло</a:t>
            </a:r>
            <a:endParaRPr lang="ru-RU" b="1" dirty="0"/>
          </a:p>
        </p:txBody>
      </p:sp>
      <p:sp>
        <p:nvSpPr>
          <p:cNvPr id="26" name="Овал 25"/>
          <p:cNvSpPr/>
          <p:nvPr/>
        </p:nvSpPr>
        <p:spPr>
          <a:xfrm>
            <a:off x="1187624" y="4947653"/>
            <a:ext cx="1584176" cy="1289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</a:t>
            </a:r>
            <a:r>
              <a:rPr lang="ru-RU" b="1" dirty="0" smtClean="0"/>
              <a:t>адеж</a:t>
            </a:r>
            <a:endParaRPr lang="ru-RU" b="1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 flipH="1" flipV="1">
            <a:off x="2483768" y="2765170"/>
            <a:ext cx="448021" cy="375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4" idx="0"/>
          </p:cNvCxnSpPr>
          <p:nvPr/>
        </p:nvCxnSpPr>
        <p:spPr>
          <a:xfrm>
            <a:off x="4355976" y="253008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1304962" y="1772816"/>
            <a:ext cx="1322822" cy="12144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</a:t>
            </a:r>
            <a:r>
              <a:rPr lang="ru-RU" b="1" dirty="0" smtClean="0"/>
              <a:t>од</a:t>
            </a:r>
            <a:endParaRPr lang="ru-RU" b="1" dirty="0"/>
          </a:p>
        </p:txBody>
      </p:sp>
      <p:sp>
        <p:nvSpPr>
          <p:cNvPr id="32" name="Овал 31"/>
          <p:cNvSpPr/>
          <p:nvPr/>
        </p:nvSpPr>
        <p:spPr>
          <a:xfrm>
            <a:off x="3745345" y="1196752"/>
            <a:ext cx="2346625" cy="1008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Предмет</a:t>
            </a:r>
            <a:endParaRPr lang="ru-RU" b="1" dirty="0"/>
          </a:p>
        </p:txBody>
      </p:sp>
      <p:cxnSp>
        <p:nvCxnSpPr>
          <p:cNvPr id="47" name="Прямая со стрелкой 46"/>
          <p:cNvCxnSpPr>
            <a:stCxn id="4" idx="4"/>
          </p:cNvCxnSpPr>
          <p:nvPr/>
        </p:nvCxnSpPr>
        <p:spPr>
          <a:xfrm>
            <a:off x="4355976" y="4975712"/>
            <a:ext cx="0" cy="469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32" idx="4"/>
            <a:endCxn id="32" idx="4"/>
          </p:cNvCxnSpPr>
          <p:nvPr/>
        </p:nvCxnSpPr>
        <p:spPr>
          <a:xfrm>
            <a:off x="4918658" y="220486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1407604" y="116632"/>
            <a:ext cx="5968752" cy="792088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00B050"/>
                </a:solidFill>
              </a:rPr>
              <a:t>На стадии вызова для стимулирования мыслительной деятельности</a:t>
            </a:r>
            <a:endParaRPr lang="ru-RU" sz="2800" b="1" dirty="0">
              <a:solidFill>
                <a:srgbClr val="00B050"/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V="1">
            <a:off x="4590002" y="2204865"/>
            <a:ext cx="198022" cy="3252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79512" y="260648"/>
            <a:ext cx="72008" cy="6192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8676456" y="260648"/>
            <a:ext cx="72008" cy="6336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51520" y="260648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51520" y="6672790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251520" y="645333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79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160239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70C0"/>
                </a:solidFill>
              </a:rPr>
              <a:t>          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Русский язык 5 класс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тема: Фонетический </a:t>
            </a:r>
            <a:r>
              <a:rPr lang="ru-RU" b="1" dirty="0">
                <a:solidFill>
                  <a:srgbClr val="0070C0"/>
                </a:solidFill>
              </a:rPr>
              <a:t>анализ </a:t>
            </a:r>
            <a:r>
              <a:rPr lang="ru-RU" b="1" dirty="0" smtClean="0">
                <a:solidFill>
                  <a:srgbClr val="0070C0"/>
                </a:solidFill>
              </a:rPr>
              <a:t>                                 слова</a:t>
            </a:r>
            <a:r>
              <a:rPr lang="ru-RU" b="1" dirty="0">
                <a:solidFill>
                  <a:srgbClr val="0070C0"/>
                </a:solidFill>
              </a:rPr>
              <a:t>.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Прием кластера на стадии  осмысления материала для  его структурирования.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683568" y="548680"/>
            <a:ext cx="7128792" cy="165618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51520" y="332656"/>
            <a:ext cx="0" cy="6192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51520" y="6525344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51520" y="332656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676456" y="332656"/>
            <a:ext cx="0" cy="6192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831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0689" y="2147588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908171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987824" y="188640"/>
            <a:ext cx="1775048" cy="9218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ЗВУКИ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11560" y="602894"/>
            <a:ext cx="2088232" cy="9834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ГЛАСНЫЕ</a:t>
            </a:r>
            <a:endParaRPr lang="ru-RU" b="1" dirty="0"/>
          </a:p>
        </p:txBody>
      </p:sp>
      <p:sp>
        <p:nvSpPr>
          <p:cNvPr id="7" name="Овал 6"/>
          <p:cNvSpPr/>
          <p:nvPr/>
        </p:nvSpPr>
        <p:spPr>
          <a:xfrm>
            <a:off x="5467845" y="494882"/>
            <a:ext cx="2556284" cy="9473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СОГЛАСНЫЕ</a:t>
            </a:r>
            <a:endParaRPr lang="ru-RU" b="1" dirty="0"/>
          </a:p>
        </p:txBody>
      </p:sp>
      <p:sp>
        <p:nvSpPr>
          <p:cNvPr id="20" name="Овал 19"/>
          <p:cNvSpPr/>
          <p:nvPr/>
        </p:nvSpPr>
        <p:spPr>
          <a:xfrm>
            <a:off x="107504" y="2761975"/>
            <a:ext cx="1548172" cy="8110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ударные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656093" y="2657649"/>
            <a:ext cx="2171982" cy="843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безударные</a:t>
            </a:r>
            <a:endParaRPr lang="ru-RU" b="1" dirty="0"/>
          </a:p>
        </p:txBody>
      </p:sp>
      <p:sp>
        <p:nvSpPr>
          <p:cNvPr id="22" name="Овал 21"/>
          <p:cNvSpPr/>
          <p:nvPr/>
        </p:nvSpPr>
        <p:spPr>
          <a:xfrm>
            <a:off x="2742084" y="1477046"/>
            <a:ext cx="1542129" cy="7390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звонкие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6527045" y="3003902"/>
            <a:ext cx="199822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твердые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4415408" y="1568007"/>
            <a:ext cx="1512168" cy="6480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глухие</a:t>
            </a:r>
            <a:endParaRPr lang="ru-RU" dirty="0"/>
          </a:p>
        </p:txBody>
      </p:sp>
      <p:cxnSp>
        <p:nvCxnSpPr>
          <p:cNvPr id="26" name="Прямая со стрелкой 25"/>
          <p:cNvCxnSpPr>
            <a:stCxn id="5" idx="2"/>
            <a:endCxn id="6" idx="6"/>
          </p:cNvCxnSpPr>
          <p:nvPr/>
        </p:nvCxnSpPr>
        <p:spPr>
          <a:xfrm flipH="1">
            <a:off x="2699792" y="649551"/>
            <a:ext cx="288032" cy="445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5" idx="6"/>
          </p:cNvCxnSpPr>
          <p:nvPr/>
        </p:nvCxnSpPr>
        <p:spPr>
          <a:xfrm>
            <a:off x="4762872" y="649551"/>
            <a:ext cx="648072" cy="3927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6" idx="3"/>
          </p:cNvCxnSpPr>
          <p:nvPr/>
        </p:nvCxnSpPr>
        <p:spPr>
          <a:xfrm flipH="1">
            <a:off x="755576" y="1442281"/>
            <a:ext cx="161798" cy="11946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6" idx="4"/>
          </p:cNvCxnSpPr>
          <p:nvPr/>
        </p:nvCxnSpPr>
        <p:spPr>
          <a:xfrm>
            <a:off x="1655676" y="1586297"/>
            <a:ext cx="540060" cy="1050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7526156" y="1847575"/>
            <a:ext cx="141420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мягкие</a:t>
            </a:r>
            <a:endParaRPr lang="ru-RU" dirty="0"/>
          </a:p>
        </p:txBody>
      </p:sp>
      <p:sp>
        <p:nvSpPr>
          <p:cNvPr id="56" name="Овал 55"/>
          <p:cNvSpPr/>
          <p:nvPr/>
        </p:nvSpPr>
        <p:spPr>
          <a:xfrm>
            <a:off x="4415408" y="3920480"/>
            <a:ext cx="1369876" cy="732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парные</a:t>
            </a:r>
            <a:endParaRPr lang="ru-RU" dirty="0"/>
          </a:p>
        </p:txBody>
      </p:sp>
      <p:sp>
        <p:nvSpPr>
          <p:cNvPr id="57" name="Овал 56"/>
          <p:cNvSpPr/>
          <p:nvPr/>
        </p:nvSpPr>
        <p:spPr>
          <a:xfrm>
            <a:off x="5366216" y="4756393"/>
            <a:ext cx="1867952" cy="5509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непарные</a:t>
            </a:r>
            <a:endParaRPr lang="ru-RU" dirty="0"/>
          </a:p>
        </p:txBody>
      </p:sp>
      <p:cxnSp>
        <p:nvCxnSpPr>
          <p:cNvPr id="59" name="Прямая со стрелкой 58"/>
          <p:cNvCxnSpPr>
            <a:stCxn id="7" idx="5"/>
          </p:cNvCxnSpPr>
          <p:nvPr/>
        </p:nvCxnSpPr>
        <p:spPr>
          <a:xfrm>
            <a:off x="7649770" y="1303538"/>
            <a:ext cx="234598" cy="543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7" idx="5"/>
          </p:cNvCxnSpPr>
          <p:nvPr/>
        </p:nvCxnSpPr>
        <p:spPr>
          <a:xfrm flipH="1">
            <a:off x="7308304" y="1303538"/>
            <a:ext cx="341466" cy="1700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7" idx="4"/>
          </p:cNvCxnSpPr>
          <p:nvPr/>
        </p:nvCxnSpPr>
        <p:spPr>
          <a:xfrm flipH="1">
            <a:off x="5495528" y="1442281"/>
            <a:ext cx="1250459" cy="2562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7" idx="4"/>
          </p:cNvCxnSpPr>
          <p:nvPr/>
        </p:nvCxnSpPr>
        <p:spPr>
          <a:xfrm flipH="1">
            <a:off x="6300192" y="1442281"/>
            <a:ext cx="445795" cy="32108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7" idx="3"/>
          </p:cNvCxnSpPr>
          <p:nvPr/>
        </p:nvCxnSpPr>
        <p:spPr>
          <a:xfrm flipH="1">
            <a:off x="5785284" y="1303538"/>
            <a:ext cx="56920" cy="264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7" idx="3"/>
          </p:cNvCxnSpPr>
          <p:nvPr/>
        </p:nvCxnSpPr>
        <p:spPr>
          <a:xfrm flipH="1">
            <a:off x="4284213" y="1303538"/>
            <a:ext cx="1557991" cy="264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3682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4032447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Литература  7 класс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тема: Остап и Андрий: два сына одного отца.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Метод </a:t>
            </a:r>
            <a:r>
              <a:rPr lang="ru-RU" b="1" u="sng" dirty="0" smtClean="0">
                <a:solidFill>
                  <a:srgbClr val="00B050"/>
                </a:solidFill>
              </a:rPr>
              <a:t>синквейна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645024"/>
            <a:ext cx="7160840" cy="1993776"/>
          </a:xfrm>
        </p:spPr>
        <p:txBody>
          <a:bodyPr>
            <a:noAutofit/>
          </a:bodyPr>
          <a:lstStyle/>
          <a:p>
            <a:pPr algn="l"/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Синквейн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– малая стихотворная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форма, используемая для фиксации эмоциональных оценок, описания своих текущих впечатлений, размышлений.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7544" y="332656"/>
            <a:ext cx="72008" cy="6192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39552" y="332656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460432" y="332656"/>
            <a:ext cx="0" cy="6192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39552" y="6525344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6424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24135"/>
          </a:xfrm>
        </p:spPr>
        <p:txBody>
          <a:bodyPr/>
          <a:lstStyle/>
          <a:p>
            <a:r>
              <a:rPr lang="ru-RU" b="1" u="sng" dirty="0" smtClean="0">
                <a:solidFill>
                  <a:srgbClr val="00B050"/>
                </a:solidFill>
              </a:rPr>
              <a:t>Правила написания синквейна</a:t>
            </a:r>
            <a:endParaRPr lang="ru-RU" b="1" u="sng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7272808" cy="4464496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1 строка – одно существительное.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2 строка -    два прилагательных или причастия.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3 строка – три глагола.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4 строка – 4 слова, выражающих отношение  автора к теме.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5 строка -  одно  слово, ассоциация, отражающая суть темы.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3528" y="260648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3528" y="6206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5536" y="260648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676456" y="332656"/>
            <a:ext cx="72008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67544" y="6381328"/>
            <a:ext cx="820891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Сравнительная характеристика героев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Остап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b="1" dirty="0" smtClean="0"/>
              <a:t>«добрый казак»</a:t>
            </a:r>
          </a:p>
          <a:p>
            <a:pPr marL="0" indent="0">
              <a:buNone/>
            </a:pPr>
            <a:r>
              <a:rPr lang="ru-RU" b="1" dirty="0" smtClean="0"/>
              <a:t>(воин)</a:t>
            </a:r>
          </a:p>
          <a:p>
            <a:pPr marL="0" indent="0">
              <a:buNone/>
            </a:pPr>
            <a:r>
              <a:rPr lang="ru-RU" b="1" dirty="0" smtClean="0"/>
              <a:t>Вспыльчивый   отважный </a:t>
            </a:r>
          </a:p>
          <a:p>
            <a:pPr marL="0" indent="0">
              <a:buNone/>
            </a:pPr>
            <a:r>
              <a:rPr lang="ru-RU" b="1" dirty="0" smtClean="0"/>
              <a:t>Сражается  бьется мыслит </a:t>
            </a:r>
          </a:p>
          <a:p>
            <a:pPr marL="0" indent="0">
              <a:buNone/>
            </a:pPr>
            <a:r>
              <a:rPr lang="ru-RU" b="1" dirty="0" smtClean="0"/>
              <a:t>Товарищ мужество преданность герой</a:t>
            </a:r>
          </a:p>
          <a:p>
            <a:pPr marL="0" indent="0">
              <a:buNone/>
            </a:pPr>
            <a:r>
              <a:rPr lang="ru-RU" b="1" dirty="0" smtClean="0"/>
              <a:t> Сын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628800"/>
            <a:ext cx="4038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Андрий</a:t>
            </a:r>
          </a:p>
          <a:p>
            <a:pPr marL="0" indent="0">
              <a:buNone/>
            </a:pPr>
            <a:r>
              <a:rPr lang="ru-RU" sz="2600" b="1" dirty="0" smtClean="0"/>
              <a:t>«</a:t>
            </a:r>
            <a:r>
              <a:rPr lang="ru-RU" sz="2600" b="1" dirty="0" err="1"/>
              <a:t>м</a:t>
            </a:r>
            <a:r>
              <a:rPr lang="ru-RU" sz="2600" b="1" dirty="0" err="1" smtClean="0"/>
              <a:t>азунчик</a:t>
            </a:r>
            <a:r>
              <a:rPr lang="ru-RU" sz="2600" b="1" dirty="0" smtClean="0"/>
              <a:t>» (балованный ребенок)</a:t>
            </a:r>
          </a:p>
          <a:p>
            <a:pPr marL="0" indent="0">
              <a:buNone/>
            </a:pPr>
            <a:r>
              <a:rPr lang="ru-RU" sz="2600" b="1" dirty="0" smtClean="0"/>
              <a:t>Мечтательный   влюбленный</a:t>
            </a:r>
          </a:p>
          <a:p>
            <a:pPr marL="0" indent="0">
              <a:buNone/>
            </a:pPr>
            <a:r>
              <a:rPr lang="ru-RU" sz="2600" b="1" dirty="0" smtClean="0"/>
              <a:t>Предает  чувствует убивает</a:t>
            </a:r>
          </a:p>
          <a:p>
            <a:pPr marL="0" indent="0">
              <a:buNone/>
            </a:pPr>
            <a:r>
              <a:rPr lang="ru-RU" sz="2600" b="1" dirty="0" smtClean="0"/>
              <a:t>Предатель достоен смерти отступник«…я тебя и убью»</a:t>
            </a:r>
          </a:p>
          <a:p>
            <a:pPr marL="0" indent="0">
              <a:buNone/>
            </a:pPr>
            <a:r>
              <a:rPr lang="ru-RU" sz="2600" dirty="0" smtClean="0"/>
              <a:t> </a:t>
            </a:r>
            <a:r>
              <a:rPr lang="ru-RU" sz="2600" b="1" dirty="0" smtClean="0"/>
              <a:t>враг</a:t>
            </a:r>
            <a:endParaRPr lang="ru-RU" sz="26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892480" y="188640"/>
            <a:ext cx="0" cy="6408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51520" y="260648"/>
            <a:ext cx="0" cy="6264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23528" y="6525344"/>
            <a:ext cx="85689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9349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938</Words>
  <Application>Microsoft Office PowerPoint</Application>
  <PresentationFormat>Экран (4:3)</PresentationFormat>
  <Paragraphs>133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Опыт использования технологии   «Развитие критического мышления через чтение и письмо» на уроках русского языка и литературы. </vt:lpstr>
      <vt:lpstr>Технологическая цепочка урока </vt:lpstr>
      <vt:lpstr>Русский язык 5 класс  Тема: Имя существительное  Метод  кластера </vt:lpstr>
      <vt:lpstr> </vt:lpstr>
      <vt:lpstr>               Русский язык 5 класс тема: Фонетический анализ                                  слова. Прием кластера на стадии  осмысления материала для  его структурирования.</vt:lpstr>
      <vt:lpstr>Слайд 6</vt:lpstr>
      <vt:lpstr>Литература  7 класс тема: Остап и Андрий: два сына одного отца. Метод синквейна  </vt:lpstr>
      <vt:lpstr>Правила написания синквейна</vt:lpstr>
      <vt:lpstr>Сравнительная характеристика героев</vt:lpstr>
      <vt:lpstr>Литература 6 класс  тема: Изобразительно – выразительные средства речи.</vt:lpstr>
      <vt:lpstr>Тропы</vt:lpstr>
      <vt:lpstr>Синквейн в системе уроков</vt:lpstr>
      <vt:lpstr>Урок русского языка 6 класс Тема: Причастие  Метод «Верные – неверные утверждения» на этапе осмысления нового материала  для  отслеживания собственного понимания материала.</vt:lpstr>
      <vt:lpstr>   Укажите, верны ли данные утверждения.  Причастие  –  это    особая форма глагола,  которая  обозначает    признак  предмета  по  действию ______________________   и  отвечает  на  вопросы   какой?  какая?  какое?  какие?   ___________ Причастие  совмещает  в  себе  признаки    глагола  и прилагательного___________________ Например, сверкавший,  плачущая,  палящее,  переливающиеся, деревянный________________    Причастия,  как  и  прилагательные,  изменяются  по  падежам ______,  числам________    и родам______  и  имеют  такие  же  падежные окончания________ В  предложениях  причастия  обычно  согласуются  с  именами   существительными  и  выступают  в  роли   обстоятельства ___________________ Причастия,  как  и  глаголы,  сохраняют:       значение   качества _______________________ возвратность  /  невозвратность _______________ вид  (совершенный  и  несовершенный) _________________________________________  время  (настоящее  и    будущее)  _________________            </vt:lpstr>
      <vt:lpstr>Литература урок в    5 классе Тема: Мир детства в рассказе  А.П. Чехова «Гриша».</vt:lpstr>
      <vt:lpstr>О ком этот рассказ?  Он веселый или грустный? Каким ты представляешь Гришу? А  каким было детство у А.П. Чехова? Какие произведения о детях ты  помнишь? </vt:lpstr>
      <vt:lpstr>  «ИНСЕРТ» –  прием маркировки текста – интерактивная система заметок для эффективного чтения и размышления.    </vt:lpstr>
      <vt:lpstr>При чтении удобно заполнять таблицу:</vt:lpstr>
      <vt:lpstr>Прочитай текст, заполняй таблицу по ходу чтения.</vt:lpstr>
      <vt:lpstr> Попробуй выполнить задание, заполняя по ходу чтения таблицу</vt:lpstr>
      <vt:lpstr> Метод «Шесть шляп мышления»  Эдвард де Боно, 80-е гг. XX в. </vt:lpstr>
      <vt:lpstr>Цвета шляп</vt:lpstr>
      <vt:lpstr>Урок внеклассного чтения 6 класс А.П. Платонова "Юшка".  (с использованием метода "шести шляп мышления")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Кластер 5 класс тема «Имя существительное»</dc:title>
  <dc:creator>Прощина</dc:creator>
  <cp:lastModifiedBy>User77</cp:lastModifiedBy>
  <cp:revision>61</cp:revision>
  <dcterms:created xsi:type="dcterms:W3CDTF">2015-10-21T13:59:14Z</dcterms:created>
  <dcterms:modified xsi:type="dcterms:W3CDTF">2015-11-03T06:46:20Z</dcterms:modified>
</cp:coreProperties>
</file>