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561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71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4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1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84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801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048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70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29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307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239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153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11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08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53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20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05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524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2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42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045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030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29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7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812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83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37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294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306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48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40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937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81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6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31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10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35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3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58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13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73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23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2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524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11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6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5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661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16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22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53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1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988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68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6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73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180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4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02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371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2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32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10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2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2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55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24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339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9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23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50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05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635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39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81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39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00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93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110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26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43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194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555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106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18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85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674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4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37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13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1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9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61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7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05.11.2015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8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7" y="4509121"/>
            <a:ext cx="5347117" cy="1425544"/>
          </a:xfrm>
        </p:spPr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488833" cy="5760640"/>
          </a:xfrm>
        </p:spPr>
        <p:txBody>
          <a:bodyPr/>
          <a:lstStyle/>
          <a:p>
            <a:pPr marL="182880" indent="0">
              <a:buNone/>
            </a:pPr>
            <a:r>
              <a:rPr lang="ru-RU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мы Родиной зовём</a:t>
            </a:r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Подготовительные группы № 1,5, 8, 10.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059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188640"/>
            <a:ext cx="9433047" cy="144016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 патриотического воспитания</a:t>
            </a:r>
            <a:endParaRPr lang="ru-RU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24744"/>
            <a:ext cx="8928992" cy="554461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anose="03020402040406030203" pitchFamily="66" charset="-78"/>
              </a:rPr>
              <a:t>1. </a:t>
            </a:r>
            <a:r>
              <a:rPr lang="ru-RU" sz="2000" dirty="0" smtClean="0">
                <a:cs typeface="Arabic Typesetting" panose="03020402040406030203" pitchFamily="66" charset="-78"/>
              </a:rPr>
              <a:t>Воспитывать у детей любви и привязанности к своей семье, родному дому, детскому саду, родному городу, к  родной стране.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anose="03020402040406030203" pitchFamily="66" charset="-78"/>
              </a:rPr>
              <a:t>2. </a:t>
            </a:r>
            <a:r>
              <a:rPr lang="ru-RU" sz="2000" dirty="0" smtClean="0">
                <a:cs typeface="Arabic Typesetting" panose="03020402040406030203" pitchFamily="66" charset="-78"/>
              </a:rPr>
              <a:t>Формировать бережное отношение к природе и всему живому.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anose="03020402040406030203" pitchFamily="66" charset="-78"/>
              </a:rPr>
              <a:t>3. </a:t>
            </a:r>
            <a:r>
              <a:rPr lang="ru-RU" sz="2000" dirty="0" smtClean="0">
                <a:cs typeface="Arabic Typesetting" panose="03020402040406030203" pitchFamily="66" charset="-78"/>
              </a:rPr>
              <a:t>Развивать интерес к традициям, промыслам, декоративно – прикладному искусству народов России.</a:t>
            </a:r>
          </a:p>
          <a:p>
            <a:pPr lvl="0">
              <a:buClr>
                <a:srgbClr val="9D936F">
                  <a:lumMod val="75000"/>
                </a:srgbClr>
              </a:buClr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anose="03020402040406030203" pitchFamily="66" charset="-78"/>
              </a:rPr>
              <a:t>4. </a:t>
            </a:r>
            <a:r>
              <a:rPr lang="ru-RU" sz="2000" dirty="0" smtClean="0">
                <a:cs typeface="Arabic Typesetting" panose="03020402040406030203" pitchFamily="66" charset="-78"/>
              </a:rPr>
              <a:t>Расширять представления о стране, воспитывать уважения и гордость за свою страну – Россию, столицу нашей Родины – Москву.</a:t>
            </a:r>
          </a:p>
          <a:p>
            <a:pPr lvl="0">
              <a:buClr>
                <a:srgbClr val="9D936F">
                  <a:lumMod val="75000"/>
                </a:srgbClr>
              </a:buClr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anose="03020402040406030203" pitchFamily="66" charset="-78"/>
              </a:rPr>
              <a:t>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anose="03020402040406030203" pitchFamily="66" charset="-78"/>
              </a:rPr>
              <a:t>5. </a:t>
            </a:r>
            <a:r>
              <a:rPr lang="ru-RU" sz="2000" dirty="0">
                <a:solidFill>
                  <a:srgbClr val="000000">
                    <a:lumMod val="75000"/>
                    <a:lumOff val="25000"/>
                  </a:srgbClr>
                </a:solidFill>
                <a:cs typeface="Arabic Typesetting" panose="03020402040406030203" pitchFamily="66" charset="-78"/>
              </a:rPr>
              <a:t>Воспитывать уважения к защитникам Родины, их подвигам во имя России.</a:t>
            </a:r>
          </a:p>
          <a:p>
            <a:pPr lvl="0">
              <a:buClr>
                <a:srgbClr val="9D936F">
                  <a:lumMod val="75000"/>
                </a:srgbClr>
              </a:buClr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anose="03020402040406030203" pitchFamily="66" charset="-78"/>
              </a:rPr>
              <a:t>6. </a:t>
            </a:r>
            <a:r>
              <a:rPr lang="ru-RU" sz="2000" dirty="0">
                <a:solidFill>
                  <a:srgbClr val="000000">
                    <a:lumMod val="75000"/>
                    <a:lumOff val="25000"/>
                  </a:srgbClr>
                </a:solidFill>
                <a:cs typeface="Arabic Typesetting" panose="03020402040406030203" pitchFamily="66" charset="-78"/>
              </a:rPr>
              <a:t>Формировать уважения  к культуре других народов, толерантности, доброжелательного отношения к ним.</a:t>
            </a:r>
          </a:p>
          <a:p>
            <a:pPr lvl="0">
              <a:buClr>
                <a:srgbClr val="9D936F">
                  <a:lumMod val="75000"/>
                </a:srgbClr>
              </a:buClr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anose="03020402040406030203" pitchFamily="66" charset="-78"/>
              </a:rPr>
              <a:t>7. </a:t>
            </a:r>
            <a:r>
              <a:rPr lang="ru-RU" sz="2000" dirty="0">
                <a:solidFill>
                  <a:srgbClr val="000000">
                    <a:lumMod val="75000"/>
                    <a:lumOff val="25000"/>
                  </a:srgbClr>
                </a:solidFill>
                <a:cs typeface="Arabic Typesetting" panose="03020402040406030203" pitchFamily="66" charset="-78"/>
              </a:rPr>
              <a:t>Показать зависимость между деятельностью одного человека и жизнью всех людей.</a:t>
            </a:r>
          </a:p>
          <a:p>
            <a:pPr lvl="0">
              <a:buClr>
                <a:srgbClr val="9D936F">
                  <a:lumMod val="75000"/>
                </a:srgbClr>
              </a:buClr>
            </a:pP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rabic Typesetting" panose="03020402040406030203" pitchFamily="66" charset="-78"/>
              </a:rPr>
              <a:t>8. </a:t>
            </a:r>
            <a:r>
              <a:rPr lang="ru-RU" sz="2000" dirty="0">
                <a:solidFill>
                  <a:srgbClr val="000000">
                    <a:lumMod val="75000"/>
                    <a:lumOff val="25000"/>
                  </a:srgbClr>
                </a:solidFill>
                <a:cs typeface="Arabic Typesetting" panose="03020402040406030203" pitchFamily="66" charset="-78"/>
              </a:rPr>
              <a:t>Продолжать формировать у детей уважение к </a:t>
            </a:r>
            <a:r>
              <a:rPr lang="ru-RU" sz="2000" dirty="0" smtClean="0">
                <a:solidFill>
                  <a:srgbClr val="000000">
                    <a:lumMod val="75000"/>
                    <a:lumOff val="25000"/>
                  </a:srgbClr>
                </a:solidFill>
                <a:cs typeface="Arabic Typesetting" panose="03020402040406030203" pitchFamily="66" charset="-78"/>
              </a:rPr>
              <a:t>людям, </a:t>
            </a:r>
            <a:r>
              <a:rPr lang="ru-RU" sz="2000" dirty="0">
                <a:solidFill>
                  <a:srgbClr val="000000">
                    <a:lumMod val="75000"/>
                    <a:lumOff val="25000"/>
                  </a:srgbClr>
                </a:solidFill>
                <a:cs typeface="Arabic Typesetting" panose="03020402040406030203" pitchFamily="66" charset="-78"/>
              </a:rPr>
              <a:t>прославившим Россию.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362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-28241"/>
            <a:ext cx="4968551" cy="720080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Формы</a:t>
            </a:r>
            <a:endParaRPr lang="ru-RU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908720"/>
            <a:ext cx="8928992" cy="6120680"/>
          </a:xfrm>
        </p:spPr>
        <p:txBody>
          <a:bodyPr>
            <a:normAutofit fontScale="92500" lnSpcReduction="20000"/>
          </a:bodyPr>
          <a:lstStyle/>
          <a:p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Коллективный разговор, беседы.</a:t>
            </a:r>
          </a:p>
          <a:p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Тематические выставки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(рассматривание, обсуждение).</a:t>
            </a:r>
          </a:p>
          <a:p>
            <a:r>
              <a:rPr lang="ru-RU" sz="1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Рассматривание картинок и фотографий.</a:t>
            </a:r>
          </a:p>
          <a:p>
            <a:r>
              <a:rPr lang="ru-RU" sz="1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Чтение рассказов, стихов, пословиц, поговорок.</a:t>
            </a:r>
          </a:p>
          <a:p>
            <a:r>
              <a:rPr lang="ru-RU" sz="1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Слушание музыкальных произведений.</a:t>
            </a:r>
          </a:p>
          <a:p>
            <a:r>
              <a:rPr lang="ru-RU" sz="1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Рассказ воспитателя.</a:t>
            </a:r>
          </a:p>
          <a:p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Целевые прогулки и экскурсии.</a:t>
            </a:r>
          </a:p>
          <a:p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Разговор с детьми.</a:t>
            </a:r>
          </a:p>
          <a:p>
            <a:r>
              <a:rPr lang="ru-RU" sz="1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Практическая ситуация.</a:t>
            </a:r>
          </a:p>
          <a:p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Наблюдение на прогулках.</a:t>
            </a:r>
          </a:p>
          <a:p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11.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Игровые ситуации.</a:t>
            </a:r>
          </a:p>
          <a:p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.Совместная деятельность воспитателя и детей.</a:t>
            </a:r>
          </a:p>
          <a:p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13.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Игры – имитации.</a:t>
            </a:r>
          </a:p>
          <a:p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Продуктивная деятельность. </a:t>
            </a:r>
          </a:p>
          <a:p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Театрализованная деятельность.</a:t>
            </a:r>
            <a:endParaRPr lang="ru-RU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16.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Проектная деятельность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9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17.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Совместная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 родителей с детьми.</a:t>
            </a:r>
          </a:p>
          <a:p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RU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171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439651" y="872718"/>
            <a:ext cx="6408714" cy="5040559"/>
          </a:xfrm>
        </p:spPr>
      </p:pic>
    </p:spTree>
    <p:extLst>
      <p:ext uri="{BB962C8B-B14F-4D97-AF65-F5344CB8AC3E}">
        <p14:creationId xmlns:p14="http://schemas.microsoft.com/office/powerpoint/2010/main" val="205616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88641"/>
            <a:ext cx="3936435" cy="2952327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3489313"/>
            <a:ext cx="4345350" cy="3151001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188639"/>
            <a:ext cx="4133510" cy="293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84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6912768" cy="1296144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Моя семья . Родословная моей семьи.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картинки и видео\Downloads\IMG_319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532078"/>
            <a:ext cx="6336704" cy="51845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7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7" name="Picture 3" descr="C:\Users\user\AppData\Local\Microsoft\Windows\Temporary Internet Files\Content.IE5\OHO4LBN9\IMG_3119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207809" cy="568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2692" y="6138359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Совместная деятельность с родителями.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3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1700808"/>
            <a:ext cx="4176323" cy="3059668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700808"/>
            <a:ext cx="3995936" cy="297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8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Воздушный поток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Тема Office</vt:lpstr>
      <vt:lpstr>Воздушный поток</vt:lpstr>
      <vt:lpstr>1_Воздушный поток</vt:lpstr>
      <vt:lpstr>2_Воздушный поток</vt:lpstr>
      <vt:lpstr>3_Воздушный поток</vt:lpstr>
      <vt:lpstr>4_Воздушный поток</vt:lpstr>
      <vt:lpstr>5_Воздушный поток</vt:lpstr>
      <vt:lpstr>6_Воздушный поток</vt:lpstr>
      <vt:lpstr>7_Воздушный поток</vt:lpstr>
      <vt:lpstr>Что мы Родиной зовём?  Подготовительные группы № 1,5, 8, 10.   </vt:lpstr>
      <vt:lpstr>Задачи патриотического воспитания</vt:lpstr>
      <vt:lpstr>Формы</vt:lpstr>
      <vt:lpstr>Презентация PowerPoint</vt:lpstr>
      <vt:lpstr>Презентация PowerPoint</vt:lpstr>
      <vt:lpstr>Моя семья . Родословная моей семьи.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мы Родиной зовём?  Подготовительные группы № 1,5, 8, 10.   </dc:title>
  <dc:creator>user</dc:creator>
  <cp:lastModifiedBy>user</cp:lastModifiedBy>
  <cp:revision>2</cp:revision>
  <dcterms:created xsi:type="dcterms:W3CDTF">2015-11-05T16:42:31Z</dcterms:created>
  <dcterms:modified xsi:type="dcterms:W3CDTF">2015-11-05T16:44:59Z</dcterms:modified>
</cp:coreProperties>
</file>