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0" r:id="rId2"/>
    <p:sldId id="285" r:id="rId3"/>
    <p:sldId id="281" r:id="rId4"/>
    <p:sldId id="282" r:id="rId5"/>
    <p:sldId id="283" r:id="rId6"/>
    <p:sldId id="284" r:id="rId7"/>
    <p:sldId id="291" r:id="rId8"/>
    <p:sldId id="286" r:id="rId9"/>
    <p:sldId id="287" r:id="rId10"/>
    <p:sldId id="288" r:id="rId11"/>
    <p:sldId id="289" r:id="rId12"/>
    <p:sldId id="290" r:id="rId13"/>
    <p:sldId id="292" r:id="rId14"/>
    <p:sldId id="293" r:id="rId15"/>
    <p:sldId id="294" r:id="rId16"/>
    <p:sldId id="295" r:id="rId17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</p:showPr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snapVertSplitter="1" vertBarState="minimized" horzBarState="maximized">
    <p:restoredLeft sz="34559" autoAdjust="0"/>
    <p:restoredTop sz="86477" autoAdjust="0"/>
  </p:normalViewPr>
  <p:slideViewPr>
    <p:cSldViewPr>
      <p:cViewPr>
        <p:scale>
          <a:sx n="69" d="100"/>
          <a:sy n="69" d="100"/>
        </p:scale>
        <p:origin x="-2616" y="-6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222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873570-1597-46A3-8A89-80A9AE5C3B6A}" type="datetimeFigureOut">
              <a:rPr lang="ru-RU"/>
              <a:pPr>
                <a:defRPr/>
              </a:pPr>
              <a:t>11.11.2015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B7D0E4-4721-4A54-8FA8-466D918A4FC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A1BF1A-BF4B-46E4-B747-4FF293243802}" type="datetimeFigureOut">
              <a:rPr lang="ru-RU"/>
              <a:pPr>
                <a:defRPr/>
              </a:pPr>
              <a:t>11.11.2015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94B2A9-9360-4731-BA54-B924135CDA6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9D417C-9F60-4CDC-AFDD-FD10171A3A18}" type="datetimeFigureOut">
              <a:rPr lang="ru-RU"/>
              <a:pPr>
                <a:defRPr/>
              </a:pPr>
              <a:t>11.11.2015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E497FA-EE9F-4DE6-AD31-4979B772875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AC1406-0356-46DB-B939-2F88AFE569E1}" type="datetimeFigureOut">
              <a:rPr lang="ru-RU"/>
              <a:pPr>
                <a:defRPr/>
              </a:pPr>
              <a:t>11.11.2015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23ADD8-091C-4F4A-94C7-F7E23E8E66A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CE5C49-2B8A-49BC-906C-0794B4F8F138}" type="datetimeFigureOut">
              <a:rPr lang="ru-RU"/>
              <a:pPr>
                <a:defRPr/>
              </a:pPr>
              <a:t>11.11.2015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E5D469-4399-4970-8DE4-AA58F3D108E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8799D3-144F-4E64-81AF-C30E72B673A1}" type="datetimeFigureOut">
              <a:rPr lang="ru-RU"/>
              <a:pPr>
                <a:defRPr/>
              </a:pPr>
              <a:t>11.11.2015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CB8F5A-E4AB-4738-BAF7-A4ADFD30172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98F8C7-D8F6-4906-BD72-1BA344CD0E44}" type="datetimeFigureOut">
              <a:rPr lang="ru-RU"/>
              <a:pPr>
                <a:defRPr/>
              </a:pPr>
              <a:t>11.11.2015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D23B49-44E3-4F02-A247-535EEF84D47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65F3FF-698B-4644-A1BB-59A3B39E3D0B}" type="datetimeFigureOut">
              <a:rPr lang="ru-RU"/>
              <a:pPr>
                <a:defRPr/>
              </a:pPr>
              <a:t>11.11.2015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9FB596-913F-4D64-A37B-B0C1C93F103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BA4A41-A61B-48DE-9E98-9B1943F6A71C}" type="datetimeFigureOut">
              <a:rPr lang="ru-RU"/>
              <a:pPr>
                <a:defRPr/>
              </a:pPr>
              <a:t>11.11.2015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93A317-E191-44A4-B941-FA7212F7838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B321C6-2439-4E0D-9F74-8DC3EABAE893}" type="datetimeFigureOut">
              <a:rPr lang="ru-RU"/>
              <a:pPr>
                <a:defRPr/>
              </a:pPr>
              <a:t>11.11.2015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AC8038-64EF-4C7D-8F9C-86420B413F4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1599C7-584E-4DE1-9E13-077F5A1EE884}" type="datetimeFigureOut">
              <a:rPr lang="ru-RU"/>
              <a:pPr>
                <a:defRPr/>
              </a:pPr>
              <a:t>11.11.2015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7B03F2-1320-44C9-A151-555DADEB0BF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8E49DF07-E583-4E61-A868-36E658F0D2D4}" type="datetimeFigureOut">
              <a:rPr lang="ru-RU"/>
              <a:pPr>
                <a:defRPr/>
              </a:pPr>
              <a:t>11.11.2015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886DAAA0-9691-484C-9F2C-7D99204647D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29698" name="Объект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24425"/>
          </a:xfrm>
        </p:spPr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29699" name="Picture 2" descr="C:\Users\КЦ\Desktop\бабино   фото\100_818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3850" y="188913"/>
            <a:ext cx="8569325" cy="655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z="3200" smtClean="0">
                <a:latin typeface="Times New Roman" pitchFamily="18" charset="0"/>
                <a:cs typeface="Times New Roman" pitchFamily="18" charset="0"/>
              </a:rPr>
              <a:t>Затем украшаем крону листьями дуба, которые вырезали из картона.</a:t>
            </a:r>
            <a:br>
              <a:rPr lang="ru-RU" sz="3200" smtClean="0">
                <a:latin typeface="Times New Roman" pitchFamily="18" charset="0"/>
                <a:cs typeface="Times New Roman" pitchFamily="18" charset="0"/>
              </a:rPr>
            </a:br>
            <a:endParaRPr lang="ru-RU" sz="320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8914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38915" name="Picture 2" descr="C:\Users\КЦ\Desktop\бабино   фото\100_820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0825" y="1370013"/>
            <a:ext cx="8713788" cy="5191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Заголовок 1"/>
          <p:cNvSpPr>
            <a:spLocks noGrp="1"/>
          </p:cNvSpPr>
          <p:nvPr>
            <p:ph type="title"/>
          </p:nvPr>
        </p:nvSpPr>
        <p:spPr>
          <a:xfrm>
            <a:off x="395288" y="260350"/>
            <a:ext cx="8229600" cy="1143000"/>
          </a:xfrm>
        </p:spPr>
        <p:txBody>
          <a:bodyPr/>
          <a:lstStyle/>
          <a:p>
            <a:pPr eaLnBrk="1" hangingPunct="1"/>
            <a:r>
              <a:rPr lang="ru-RU" sz="3200" smtClean="0"/>
              <a:t> </a:t>
            </a:r>
            <a:r>
              <a:rPr lang="ru-RU" sz="3200" smtClean="0">
                <a:latin typeface="Times New Roman" pitchFamily="18" charset="0"/>
                <a:cs typeface="Times New Roman" pitchFamily="18" charset="0"/>
              </a:rPr>
              <a:t>И «золотой цепью», сделанной из цветной бумаги.</a:t>
            </a:r>
            <a:br>
              <a:rPr lang="ru-RU" sz="3200" smtClean="0">
                <a:latin typeface="Times New Roman" pitchFamily="18" charset="0"/>
                <a:cs typeface="Times New Roman" pitchFamily="18" charset="0"/>
              </a:rPr>
            </a:br>
            <a:endParaRPr lang="ru-RU" sz="320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9938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39939" name="Picture 2" descr="C:\Users\КЦ\Desktop\бабино   фото\100_821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9388" y="1125538"/>
            <a:ext cx="8856662" cy="547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z="3200" smtClean="0">
                <a:latin typeface="Times New Roman" pitchFamily="18" charset="0"/>
                <a:cs typeface="Times New Roman" pitchFamily="18" charset="0"/>
              </a:rPr>
              <a:t>2) Конструирование  из бумаги «Рыбки».</a:t>
            </a:r>
            <a:br>
              <a:rPr lang="ru-RU" sz="320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200" smtClean="0">
                <a:latin typeface="Times New Roman" pitchFamily="18" charset="0"/>
                <a:cs typeface="Times New Roman" pitchFamily="18" charset="0"/>
              </a:rPr>
              <a:t> Дети конструируют рыбок по схеме, «оригами».</a:t>
            </a:r>
          </a:p>
        </p:txBody>
      </p:sp>
      <p:sp>
        <p:nvSpPr>
          <p:cNvPr id="40962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eaLnBrk="1" hangingPunct="1">
              <a:buFont typeface="Arial" charset="0"/>
              <a:buNone/>
            </a:pPr>
            <a:endParaRPr lang="ru-RU" smtClean="0"/>
          </a:p>
        </p:txBody>
      </p:sp>
      <p:pic>
        <p:nvPicPr>
          <p:cNvPr id="40963" name="Picture 2" descr="E:\DCIM\100KM863\100_825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0825" y="1628775"/>
            <a:ext cx="8713788" cy="5040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257800"/>
          </a:xfrm>
        </p:spPr>
        <p:txBody>
          <a:bodyPr rtlCol="0">
            <a:normAutofit fontScale="77500" lnSpcReduction="20000"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ru-RU" dirty="0" smtClean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ru-RU" dirty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ru-RU" dirty="0" smtClean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ru-RU" dirty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ru-RU" dirty="0" smtClean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ru-RU" dirty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ru-RU" dirty="0" smtClean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ru-RU" dirty="0"/>
          </a:p>
          <a:p>
            <a:pPr marL="0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ru-RU" dirty="0" smtClean="0"/>
          </a:p>
          <a:p>
            <a:pPr marL="0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ru-RU" dirty="0"/>
          </a:p>
          <a:p>
            <a:pPr marL="0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ru-RU" dirty="0" smtClean="0"/>
          </a:p>
          <a:p>
            <a:pPr marL="0" indent="0" algn="ctr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4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Полученные фигурки рыбок  можно  использовать  в игре.</a:t>
            </a:r>
          </a:p>
        </p:txBody>
      </p:sp>
      <p:pic>
        <p:nvPicPr>
          <p:cNvPr id="41987" name="Picture 2" descr="C:\Users\КЦ\Desktop\бабино   фото\100_820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0825" y="260350"/>
            <a:ext cx="8713788" cy="5329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z="200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Ритмопластика. «Рыбки». Задача направлена на развитие плавности речи, умение сочетать слово и движение , развитие координации движений рук под музыку, пластичности, ориентирования детей в пространстве.</a:t>
            </a:r>
            <a:endParaRPr lang="ru-RU" smtClean="0"/>
          </a:p>
        </p:txBody>
      </p:sp>
      <p:pic>
        <p:nvPicPr>
          <p:cNvPr id="4301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706438" y="1600200"/>
            <a:ext cx="7731125" cy="452596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Заголовок 1"/>
          <p:cNvSpPr>
            <a:spLocks noGrp="1"/>
          </p:cNvSpPr>
          <p:nvPr>
            <p:ph type="title"/>
          </p:nvPr>
        </p:nvSpPr>
        <p:spPr>
          <a:xfrm>
            <a:off x="457200" y="188913"/>
            <a:ext cx="8229600" cy="1368425"/>
          </a:xfrm>
        </p:spPr>
        <p:txBody>
          <a:bodyPr/>
          <a:lstStyle/>
          <a:p>
            <a:pPr eaLnBrk="1" hangingPunct="1"/>
            <a:r>
              <a:rPr lang="ru-RU" sz="200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«Ручеёк» Эту игру знал и любил А. С . Пушкин. В ней нет необходимости быть сильным, ловким, быстрым. Эта игра иного рода - эмоциональная, она создаёт настроение, весёлое и жизнерадостное .</a:t>
            </a:r>
            <a:br>
              <a:rPr lang="ru-RU" sz="200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smtClean="0">
                <a:solidFill>
                  <a:srgbClr val="000000"/>
                </a:solidFill>
              </a:rPr>
              <a:t/>
            </a:r>
            <a:br>
              <a:rPr lang="ru-RU" sz="2400" smtClean="0">
                <a:solidFill>
                  <a:srgbClr val="000000"/>
                </a:solidFill>
              </a:rPr>
            </a:br>
            <a:endParaRPr lang="ru-RU" sz="200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4034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468313" y="1268413"/>
            <a:ext cx="8280400" cy="5113337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404813"/>
            <a:ext cx="8229600" cy="5721350"/>
          </a:xfrm>
        </p:spPr>
        <p:txBody>
          <a:bodyPr rtlCol="0">
            <a:normAutofit lnSpcReduction="10000"/>
          </a:bodyPr>
          <a:lstStyle/>
          <a:p>
            <a:pPr marL="0" indent="0" algn="just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2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окончании работы над темой проекта мы ещё раз вспомнили все занятия в рамках проекта. Это дало возможность понять, все ли дети усвоили тему правильно, кто открыл что – то новое для себя, какое из занятий больше всего понравилось и почему. Таким образом,  можно сделать  вывод о том, что организация  образовательного  процесса с детьми  старшего возраста по программе «Сообщество»  ввиде совместной деятельности  со взрослыми, с учётом  интересов, способностей и потребностей каждого  ребёнка, способствует  социально-личностному  развитию.  Дети становятся  более  раскрепощёнными  и самостоятельными, целеустремлёнными  и уверенными в себе,  общительными, более  внимательными  и заботливыми  по  отношению к  сверстникам  и  взрослым;  способными к взаимопониманию  и сотрудничеству.</a:t>
            </a:r>
          </a:p>
          <a:p>
            <a:pPr marL="0" indent="0" algn="just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2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  детей  формируется  способность коллегиально   принимать  решения  и  следовать  их выполнению.  Все  это  несомненно  создаёт  предпосылки  для их успешного дальнейшего развития  в будущем.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Объект 2"/>
          <p:cNvSpPr>
            <a:spLocks noGrp="1"/>
          </p:cNvSpPr>
          <p:nvPr>
            <p:ph idx="1"/>
          </p:nvPr>
        </p:nvSpPr>
        <p:spPr>
          <a:xfrm>
            <a:off x="827088" y="404813"/>
            <a:ext cx="7993062" cy="5749925"/>
          </a:xfrm>
        </p:spPr>
        <p:txBody>
          <a:bodyPr/>
          <a:lstStyle/>
          <a:p>
            <a:pPr marL="0" indent="0" algn="just" eaLnBrk="1" hangingPunct="1">
              <a:buFont typeface="Arial" charset="0"/>
              <a:buNone/>
            </a:pPr>
            <a:r>
              <a:rPr lang="ru-RU" smtClean="0">
                <a:latin typeface="Times New Roman" pitchFamily="18" charset="0"/>
                <a:cs typeface="Times New Roman" pitchFamily="18" charset="0"/>
              </a:rPr>
              <a:t>1) Ежедневный  пересчёт  пополняемой  библиотеки произведений А.С. Пушкина (для более развитых  детей – счёта парами, тройками).</a:t>
            </a:r>
          </a:p>
          <a:p>
            <a:pPr marL="0" indent="0" algn="just" eaLnBrk="1" hangingPunct="1">
              <a:buFont typeface="Arial" charset="0"/>
              <a:buNone/>
            </a:pPr>
            <a:r>
              <a:rPr lang="ru-RU" smtClean="0">
                <a:latin typeface="Times New Roman" pitchFamily="18" charset="0"/>
                <a:cs typeface="Times New Roman" pitchFamily="18" charset="0"/>
              </a:rPr>
              <a:t>2)  Настольные игры  по произведениям  А.С. Пушкина.</a:t>
            </a:r>
          </a:p>
          <a:p>
            <a:pPr marL="0" indent="0" algn="just" eaLnBrk="1" hangingPunct="1">
              <a:buFont typeface="Arial" charset="0"/>
              <a:buNone/>
            </a:pPr>
            <a:r>
              <a:rPr lang="ru-RU" smtClean="0">
                <a:latin typeface="Times New Roman" pitchFamily="18" charset="0"/>
                <a:cs typeface="Times New Roman" pitchFamily="18" charset="0"/>
              </a:rPr>
              <a:t>3) «Сказочные  последовательности»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Заголовок 1"/>
          <p:cNvSpPr>
            <a:spLocks noGrp="1"/>
          </p:cNvSpPr>
          <p:nvPr>
            <p:ph type="title"/>
          </p:nvPr>
        </p:nvSpPr>
        <p:spPr>
          <a:xfrm>
            <a:off x="457200" y="-100013"/>
            <a:ext cx="8229600" cy="1152526"/>
          </a:xfrm>
        </p:spPr>
        <p:txBody>
          <a:bodyPr/>
          <a:lstStyle/>
          <a:p>
            <a:pPr eaLnBrk="1" hangingPunct="1"/>
            <a:r>
              <a:rPr lang="ru-RU" sz="3200" smtClean="0">
                <a:latin typeface="Times New Roman" pitchFamily="18" charset="0"/>
                <a:cs typeface="Times New Roman" pitchFamily="18" charset="0"/>
              </a:rPr>
              <a:t>«Игра Сказочные  последовательности.» </a:t>
            </a:r>
          </a:p>
        </p:txBody>
      </p:sp>
      <p:sp>
        <p:nvSpPr>
          <p:cNvPr id="31746" name="Объект 2"/>
          <p:cNvSpPr>
            <a:spLocks noGrp="1"/>
          </p:cNvSpPr>
          <p:nvPr>
            <p:ph idx="1"/>
          </p:nvPr>
        </p:nvSpPr>
        <p:spPr>
          <a:xfrm>
            <a:off x="590550" y="908050"/>
            <a:ext cx="8229600" cy="4525963"/>
          </a:xfrm>
        </p:spPr>
        <p:txBody>
          <a:bodyPr/>
          <a:lstStyle/>
          <a:p>
            <a:pPr marL="0" indent="0" algn="just" eaLnBrk="1" hangingPunct="1">
              <a:buFont typeface="Arial" charset="0"/>
              <a:buNone/>
            </a:pPr>
            <a:r>
              <a:rPr lang="ru-RU" sz="2000" smtClean="0">
                <a:latin typeface="Times New Roman" pitchFamily="18" charset="0"/>
                <a:cs typeface="Times New Roman" pitchFamily="18" charset="0"/>
              </a:rPr>
              <a:t>1) На мольберте  выложены картинки с изображениями из</a:t>
            </a:r>
          </a:p>
          <a:p>
            <a:pPr marL="0" indent="0" algn="just" eaLnBrk="1" hangingPunct="1">
              <a:buFont typeface="Arial" charset="0"/>
              <a:buNone/>
            </a:pPr>
            <a:r>
              <a:rPr lang="ru-RU" sz="2000" smtClean="0">
                <a:latin typeface="Times New Roman" pitchFamily="18" charset="0"/>
                <a:cs typeface="Times New Roman" pitchFamily="18" charset="0"/>
              </a:rPr>
              <a:t>«Сказки о царе Салтане.»   Дети должны разложить их в сказочной последовательности: князь Гвидон  сначала превратился в муху, потом в комара и, наконец, в шмеля.</a:t>
            </a:r>
          </a:p>
        </p:txBody>
      </p:sp>
      <p:pic>
        <p:nvPicPr>
          <p:cNvPr id="31747" name="Picture 4" descr="C:\Users\КЦ\Desktop\бабино   фото\100_817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0825" y="2311400"/>
            <a:ext cx="8569325" cy="4392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Заголовок 1"/>
          <p:cNvSpPr>
            <a:spLocks noGrp="1"/>
          </p:cNvSpPr>
          <p:nvPr>
            <p:ph type="title"/>
          </p:nvPr>
        </p:nvSpPr>
        <p:spPr>
          <a:xfrm>
            <a:off x="457200" y="-458788"/>
            <a:ext cx="8229600" cy="2016126"/>
          </a:xfrm>
        </p:spPr>
        <p:txBody>
          <a:bodyPr/>
          <a:lstStyle/>
          <a:p>
            <a:pPr algn="just" eaLnBrk="1" hangingPunct="1"/>
            <a:r>
              <a:rPr lang="ru-RU" sz="2400" smtClean="0"/>
              <a:t/>
            </a:r>
            <a:br>
              <a:rPr lang="ru-RU" sz="2400" smtClean="0"/>
            </a:br>
            <a:r>
              <a:rPr lang="ru-RU" sz="2400" smtClean="0"/>
              <a:t/>
            </a:r>
            <a:br>
              <a:rPr lang="ru-RU" sz="2400" smtClean="0"/>
            </a:br>
            <a:r>
              <a:rPr lang="ru-RU" sz="2400" smtClean="0"/>
              <a:t/>
            </a:r>
            <a:br>
              <a:rPr lang="ru-RU" sz="2400" smtClean="0"/>
            </a:br>
            <a:r>
              <a:rPr lang="ru-RU" sz="2400" smtClean="0"/>
              <a:t> </a:t>
            </a:r>
            <a:r>
              <a:rPr lang="ru-RU" sz="2000" smtClean="0">
                <a:latin typeface="Times New Roman" pitchFamily="18" charset="0"/>
                <a:cs typeface="Times New Roman" pitchFamily="18" charset="0"/>
              </a:rPr>
              <a:t>2) На мольберте выкладываются картинки с изображением месяца, солнца, ветра. Дети должны расставить их в той последовательности, в которой царевич Елисей из сказки «О мёртвой царевне» обращался к ним с вопросами о  своей невесте.</a:t>
            </a:r>
            <a:br>
              <a:rPr lang="ru-RU" sz="200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smtClean="0"/>
              <a:t/>
            </a:r>
            <a:br>
              <a:rPr lang="ru-RU" sz="2400" smtClean="0"/>
            </a:br>
            <a:endParaRPr lang="ru-RU" sz="2400" smtClean="0"/>
          </a:p>
        </p:txBody>
      </p:sp>
      <p:sp>
        <p:nvSpPr>
          <p:cNvPr id="32770" name="Объект 2"/>
          <p:cNvSpPr>
            <a:spLocks noGrp="1"/>
          </p:cNvSpPr>
          <p:nvPr>
            <p:ph idx="1"/>
          </p:nvPr>
        </p:nvSpPr>
        <p:spPr>
          <a:xfrm>
            <a:off x="468313" y="1557338"/>
            <a:ext cx="8229600" cy="4525962"/>
          </a:xfrm>
        </p:spPr>
        <p:txBody>
          <a:bodyPr/>
          <a:lstStyle/>
          <a:p>
            <a:pPr marL="0" indent="0" eaLnBrk="1" hangingPunct="1">
              <a:buFont typeface="Arial" charset="0"/>
              <a:buNone/>
            </a:pPr>
            <a:endParaRPr lang="ru-RU" sz="2400" smtClean="0"/>
          </a:p>
        </p:txBody>
      </p:sp>
      <p:pic>
        <p:nvPicPr>
          <p:cNvPr id="32771" name="Picture 2" descr="C:\Users\КЦ\Desktop\бабино   фото\100_817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3850" y="1557338"/>
            <a:ext cx="8569325" cy="489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Заголовок 1"/>
          <p:cNvSpPr>
            <a:spLocks noGrp="1"/>
          </p:cNvSpPr>
          <p:nvPr>
            <p:ph type="title"/>
          </p:nvPr>
        </p:nvSpPr>
        <p:spPr>
          <a:xfrm>
            <a:off x="457200" y="-315913"/>
            <a:ext cx="8229600" cy="1733551"/>
          </a:xfrm>
        </p:spPr>
        <p:txBody>
          <a:bodyPr/>
          <a:lstStyle/>
          <a:p>
            <a:pPr algn="just" eaLnBrk="1" hangingPunct="1"/>
            <a:r>
              <a:rPr lang="ru-RU" sz="2400" smtClean="0"/>
              <a:t> </a:t>
            </a:r>
            <a:br>
              <a:rPr lang="ru-RU" sz="2400" smtClean="0"/>
            </a:br>
            <a:r>
              <a:rPr lang="ru-RU" sz="2400" smtClean="0"/>
              <a:t/>
            </a:r>
            <a:br>
              <a:rPr lang="ru-RU" sz="2400" smtClean="0"/>
            </a:br>
            <a:r>
              <a:rPr lang="ru-RU" sz="2000" smtClean="0">
                <a:latin typeface="Times New Roman" pitchFamily="18" charset="0"/>
                <a:cs typeface="Times New Roman" pitchFamily="18" charset="0"/>
              </a:rPr>
              <a:t>3) На мольберте выкладываются картинки  животных: заяц, коза, слон, лиса, лошадь. Дети должны  выбрать  тех животных, которые  помогли Балде из  сказки «О попе и  работнике его Балде» обхитрить  чертят.</a:t>
            </a:r>
            <a:br>
              <a:rPr lang="ru-RU" sz="2000" smtClean="0">
                <a:latin typeface="Times New Roman" pitchFamily="18" charset="0"/>
                <a:cs typeface="Times New Roman" pitchFamily="18" charset="0"/>
              </a:rPr>
            </a:br>
            <a:endParaRPr lang="ru-RU" sz="200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3794" name="Объект 2"/>
          <p:cNvSpPr>
            <a:spLocks noGrp="1"/>
          </p:cNvSpPr>
          <p:nvPr>
            <p:ph idx="1"/>
          </p:nvPr>
        </p:nvSpPr>
        <p:spPr>
          <a:xfrm>
            <a:off x="468313" y="1628775"/>
            <a:ext cx="8229600" cy="4525963"/>
          </a:xfrm>
        </p:spPr>
        <p:txBody>
          <a:bodyPr/>
          <a:lstStyle/>
          <a:p>
            <a:pPr eaLnBrk="1" hangingPunct="1"/>
            <a:r>
              <a:rPr lang="ru-RU" smtClean="0"/>
              <a:t> </a:t>
            </a:r>
            <a:endParaRPr lang="ru-RU" sz="2400" smtClean="0"/>
          </a:p>
        </p:txBody>
      </p:sp>
      <p:pic>
        <p:nvPicPr>
          <p:cNvPr id="33795" name="Picture 2" descr="C:\Users\КЦ\Desktop\бабино   фото\100_817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0825" y="1341438"/>
            <a:ext cx="8713788" cy="540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74637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34818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34819" name="Picture 2" descr="C:\Users\КЦ\Desktop\бабино   фото\100_818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0825" y="115888"/>
            <a:ext cx="8569325" cy="6481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Объект 2"/>
          <p:cNvSpPr>
            <a:spLocks noGrp="1"/>
          </p:cNvSpPr>
          <p:nvPr>
            <p:ph idx="1"/>
          </p:nvPr>
        </p:nvSpPr>
        <p:spPr>
          <a:xfrm>
            <a:off x="457200" y="333375"/>
            <a:ext cx="8229600" cy="5792788"/>
          </a:xfrm>
        </p:spPr>
        <p:txBody>
          <a:bodyPr/>
          <a:lstStyle/>
          <a:p>
            <a:pPr marL="0" indent="0" algn="just" eaLnBrk="1" hangingPunct="1">
              <a:buFont typeface="Arial" charset="0"/>
              <a:buNone/>
            </a:pPr>
            <a:r>
              <a:rPr lang="ru-RU" smtClean="0">
                <a:latin typeface="Times New Roman" pitchFamily="18" charset="0"/>
                <a:cs typeface="Times New Roman" pitchFamily="18" charset="0"/>
              </a:rPr>
              <a:t>Задача состояла в том, чтобы научить приёмам конструирования и моделирования через практическую работу на уровне понимания, применения. Развивать логическое мышление, конструкторские умения, творческую инициативу. Воспитывать ответственное отношение к труду, аккуратность, умение работать в команде.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z="2400" smtClean="0">
                <a:latin typeface="Times New Roman" pitchFamily="18" charset="0"/>
                <a:cs typeface="Times New Roman" pitchFamily="18" charset="0"/>
              </a:rPr>
              <a:t>1) Конструирование из  пластиковых бутылок  и коробок  из  под  молока – дуб  зелёный, который  растёт у Лукоморья.</a:t>
            </a:r>
          </a:p>
        </p:txBody>
      </p:sp>
      <p:sp>
        <p:nvSpPr>
          <p:cNvPr id="36866" name="Объект 2"/>
          <p:cNvSpPr>
            <a:spLocks noGrp="1"/>
          </p:cNvSpPr>
          <p:nvPr>
            <p:ph idx="1"/>
          </p:nvPr>
        </p:nvSpPr>
        <p:spPr>
          <a:xfrm>
            <a:off x="457200" y="1268413"/>
            <a:ext cx="8507413" cy="4857750"/>
          </a:xfrm>
        </p:spPr>
        <p:txBody>
          <a:bodyPr/>
          <a:lstStyle/>
          <a:p>
            <a:pPr marL="0" indent="0" algn="just" eaLnBrk="1" hangingPunct="1">
              <a:buFont typeface="Arial" charset="0"/>
              <a:buNone/>
            </a:pPr>
            <a:r>
              <a:rPr lang="ru-RU" sz="2400" smtClean="0">
                <a:latin typeface="Times New Roman" pitchFamily="18" charset="0"/>
                <a:cs typeface="Times New Roman" pitchFamily="18" charset="0"/>
              </a:rPr>
              <a:t>В  бутылку, служащую основанием  дуба, наливаем  воды для устойчивости. Сверху «одеваем»  коробку из-под  молока.</a:t>
            </a:r>
          </a:p>
        </p:txBody>
      </p:sp>
      <p:pic>
        <p:nvPicPr>
          <p:cNvPr id="36867" name="Picture 2" descr="C:\Users\КЦ\Desktop\бабино   фото\100_820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9750" y="2349500"/>
            <a:ext cx="8280400" cy="4325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z="3200" smtClean="0">
                <a:latin typeface="Times New Roman" pitchFamily="18" charset="0"/>
                <a:cs typeface="Times New Roman" pitchFamily="18" charset="0"/>
              </a:rPr>
              <a:t>Формируем ствол и ветви и закрашиваем их зелёной гуашью.</a:t>
            </a:r>
            <a:br>
              <a:rPr lang="ru-RU" sz="3200" smtClean="0">
                <a:latin typeface="Times New Roman" pitchFamily="18" charset="0"/>
                <a:cs typeface="Times New Roman" pitchFamily="18" charset="0"/>
              </a:rPr>
            </a:br>
            <a:endParaRPr lang="ru-RU" sz="320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7890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37891" name="Picture 3" descr="C:\Users\КЦ\Desktop\бабино   фото\100_820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0825" y="1085850"/>
            <a:ext cx="8642350" cy="5438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1219</TotalTime>
  <Words>406</Words>
  <Application>Microsoft Office PowerPoint</Application>
  <PresentationFormat>On-screen Show (4:3)</PresentationFormat>
  <Paragraphs>32</Paragraphs>
  <Slides>16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Шаблон оформления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20" baseType="lpstr">
      <vt:lpstr>Arial</vt:lpstr>
      <vt:lpstr>Calibri</vt:lpstr>
      <vt:lpstr>Times New Roman</vt:lpstr>
      <vt:lpstr>Тема Office</vt:lpstr>
      <vt:lpstr>Слайд 1</vt:lpstr>
      <vt:lpstr>Слайд 2</vt:lpstr>
      <vt:lpstr>«Игра Сказочные  последовательности.» </vt:lpstr>
      <vt:lpstr>    2) На мольберте выкладываются картинки с изображением месяца, солнца, ветра. Дети должны расставить их в той последовательности, в которой царевич Елисей из сказки «О мёртвой царевне» обращался к ним с вопросами о  своей невесте.  </vt:lpstr>
      <vt:lpstr>   3) На мольберте выкладываются картинки  животных: заяц, коза, слон, лиса, лошадь. Дети должны  выбрать  тех животных, которые  помогли Балде из  сказки «О попе и  работнике его Балде» обхитрить  чертят. </vt:lpstr>
      <vt:lpstr>Слайд 6</vt:lpstr>
      <vt:lpstr>Слайд 7</vt:lpstr>
      <vt:lpstr>1) Конструирование из  пластиковых бутылок  и коробок  из  под  молока – дуб  зелёный, который  растёт у Лукоморья.</vt:lpstr>
      <vt:lpstr>Формируем ствол и ветви и закрашиваем их зелёной гуашью. </vt:lpstr>
      <vt:lpstr>Затем украшаем крону листьями дуба, которые вырезали из картона. </vt:lpstr>
      <vt:lpstr> И «золотой цепью», сделанной из цветной бумаги. </vt:lpstr>
      <vt:lpstr>2) Конструирование  из бумаги «Рыбки».  Дети конструируют рыбок по схеме, «оригами».</vt:lpstr>
      <vt:lpstr>Слайд 13</vt:lpstr>
      <vt:lpstr>Ритмопластика. «Рыбки». Задача направлена на развитие плавности речи, умение сочетать слово и движение , развитие координации движений рук под музыку, пластичности, ориентирования детей в пространстве.</vt:lpstr>
      <vt:lpstr>«Ручеёк» Эту игру знал и любил А. С . Пушкин. В ней нет необходимости быть сильным, ловким, быстрым. Эта игра иного рода - эмоциональная, она создаёт настроение, весёлое и жизнерадостное .  </vt:lpstr>
      <vt:lpstr>Слайд 16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Проект     «Книжкина  неделя.  А. С.  Пушкин  и  его творчество»</dc:title>
  <dc:creator>КЦ</dc:creator>
  <cp:lastModifiedBy>UserXP</cp:lastModifiedBy>
  <cp:revision>83</cp:revision>
  <dcterms:created xsi:type="dcterms:W3CDTF">2015-03-18T13:41:16Z</dcterms:created>
  <dcterms:modified xsi:type="dcterms:W3CDTF">2015-11-11T10:09:23Z</dcterms:modified>
</cp:coreProperties>
</file>