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5004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ПРЕЗЕНТАЦИЯ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5">
                    <a:lumMod val="75000"/>
                  </a:schemeClr>
                </a:solidFill>
              </a:rPr>
              <a:t>на тему: «</a:t>
            </a:r>
            <a:r>
              <a:rPr lang="ru-RU" sz="2700" b="1" dirty="0" smtClean="0">
                <a:solidFill>
                  <a:schemeClr val="accent5">
                    <a:lumMod val="75000"/>
                  </a:schemeClr>
                </a:solidFill>
              </a:rPr>
              <a:t>Работа педагога-психолога с родителями  </a:t>
            </a:r>
            <a:r>
              <a:rPr lang="ru-RU" sz="27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700" b="1" dirty="0" smtClean="0">
                <a:solidFill>
                  <a:schemeClr val="accent5">
                    <a:lumMod val="75000"/>
                  </a:schemeClr>
                </a:solidFill>
              </a:rPr>
              <a:t>подготовительной группы»</a:t>
            </a:r>
            <a:br>
              <a:rPr lang="ru-RU" sz="27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dirty="0" smtClean="0">
                <a:solidFill>
                  <a:srgbClr val="C00000"/>
                </a:solidFill>
              </a:rPr>
              <a:t>Подготовила педагог – психолог </a:t>
            </a:r>
            <a:br>
              <a:rPr lang="ru-RU" sz="2700" dirty="0" smtClean="0">
                <a:solidFill>
                  <a:srgbClr val="C00000"/>
                </a:solidFill>
              </a:rPr>
            </a:br>
            <a:r>
              <a:rPr lang="ru-RU" sz="2700" dirty="0" err="1" smtClean="0">
                <a:solidFill>
                  <a:srgbClr val="C00000"/>
                </a:solidFill>
              </a:rPr>
              <a:t>Ахмедзянова</a:t>
            </a:r>
            <a:r>
              <a:rPr lang="ru-RU" sz="2700" dirty="0" smtClean="0">
                <a:solidFill>
                  <a:srgbClr val="C00000"/>
                </a:solidFill>
              </a:rPr>
              <a:t> Ольга Викторовна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357430"/>
            <a:ext cx="9144000" cy="450057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Рисунок 6" descr="detskij-sad-kombinirovannogo-vida_4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2428868"/>
            <a:ext cx="9144000" cy="44291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857752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7) Окружающий мир.</a:t>
            </a:r>
          </a:p>
          <a:p>
            <a:pPr>
              <a:buNone/>
            </a:pPr>
            <a:r>
              <a:rPr lang="ru-RU" dirty="0" smtClean="0"/>
              <a:t>• Знать основные цвета, домашних и диких животных, птиц, деревья, грибы, цветы, овощи, фрукты и так далее.</a:t>
            </a:r>
          </a:p>
          <a:p>
            <a:pPr>
              <a:buNone/>
            </a:pPr>
            <a:r>
              <a:rPr lang="ru-RU" dirty="0" smtClean="0"/>
              <a:t>• Называть времена года, явления природы, перелетных и зимующих птиц, месяцы, дни недели, свои фамилию, имя и отчество, имена своих родителей и место их работы, свой город, адрес, какие бывают профессии.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3694558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786314" y="0"/>
            <a:ext cx="4357686" cy="3214688"/>
          </a:xfrm>
          <a:prstGeom prst="rect">
            <a:avLst/>
          </a:prstGeom>
        </p:spPr>
      </p:pic>
      <p:pic>
        <p:nvPicPr>
          <p:cNvPr id="5" name="Рисунок 4" descr="01300000417482127216671248771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786315" y="3214686"/>
            <a:ext cx="4357686" cy="364331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Диагностика родителями своих детей.</a:t>
            </a:r>
            <a:endParaRPr lang="ru-RU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0070C0"/>
                </a:solidFill>
              </a:rPr>
              <a:t>Включает 5 заданий: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1. Направлено на выявление уровня развития логического мышления, умения логически мыслить, выполнять арифметические действия и  составлять слова.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2.Направлено на выявление уровня  развития логического мышления-нахождения противоположностей.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3.Направлено на выявление уровня развития мелкой моторики, мышления и воображения.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4.Сформированность логического мышления, мелкой моторики.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5. Умение составлять рассказ, развитие речи, словаря.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50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задачи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4572000" cy="600076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Психологическое просвещение.</a:t>
            </a: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Педагог-психолог принимает участие в родительских собраниях с целью обсуждения специфики обучения детей в подготовительной группе ДОУ, возрастных особенностей детей 6-7 лет, параметров психологической готовности ребенка к обучению в школе, информирования о программе работы педагога-психолога в группе. На итоговом родительском собрании обсуждаются результаты  обследования, делаются рекомендации родителям будущих школьников.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течение учебного года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психопросветительская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работа с родителями ведется через оформление стендового материала в виде брошюр и информационных листков.</a:t>
            </a:r>
          </a:p>
          <a:p>
            <a:endParaRPr lang="ru-RU" dirty="0"/>
          </a:p>
        </p:txBody>
      </p:sp>
      <p:pic>
        <p:nvPicPr>
          <p:cNvPr id="4" name="Рисунок 3" descr="zhilishnoe-prosveshenie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642918"/>
            <a:ext cx="4357686" cy="6215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398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Психологическая готовность ребенка к школе.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1000108"/>
            <a:ext cx="4643438" cy="585789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0070C0"/>
                </a:solidFill>
              </a:rPr>
              <a:t>Психологический аспект,  включает в себя три компонента: интеллектуальная готовность, личностная и социальная, эмоционально-волевая.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 </a:t>
            </a:r>
            <a:r>
              <a:rPr lang="ru-RU" b="1" u="sng" dirty="0" smtClean="0">
                <a:solidFill>
                  <a:srgbClr val="0070C0"/>
                </a:solidFill>
              </a:rPr>
              <a:t>1. Интеллектуальная готовность к школе означает:</a:t>
            </a:r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- к первому классу у ребенка должен быть запас определенных знаний (речь о них пойдет ниже);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- он доложен ориентироваться в пространстве, то есть знать, как пройти в школу и обратно, до магазина и так далее;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- ребенок должен стремиться к получению новых знаний, то есть он должен быть любознателен;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- должны соответствовать возрасту развитие памяти, речи, мышления.</a:t>
            </a:r>
          </a:p>
          <a:p>
            <a:endParaRPr lang="ru-RU" dirty="0"/>
          </a:p>
        </p:txBody>
      </p:sp>
      <p:pic>
        <p:nvPicPr>
          <p:cNvPr id="5" name="Рисунок 4" descr="mh_junge_und_gehirn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1000108"/>
            <a:ext cx="4429124" cy="5857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643438" cy="6858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2. Личностная и социальная готовность подразумевает следующее:</a:t>
            </a: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</a:rPr>
              <a:t>- ребенок должен быть коммуникабельным, то есть уметь общаться со сверстниками и взрослыми; в общении не должно проявляться агрессии, а при ссоре с другим ребенком должен уметь оценивать и искать выход из проблемной ситуации; ребенок должен понимать и признавать авторитет взрослых;</a:t>
            </a:r>
          </a:p>
          <a:p>
            <a:pPr>
              <a:buNone/>
            </a:pP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</a:rPr>
              <a:t>- толерантность; это означает, что ребенок должен адекватно реагировать на конструктивные замечания взрослых и сверстников;</a:t>
            </a:r>
          </a:p>
          <a:p>
            <a:pPr>
              <a:buNone/>
            </a:pP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</a:rPr>
              <a:t>- нравственное развитие, ребенок должен понимать, что хорошо, а что – плохо;</a:t>
            </a:r>
          </a:p>
          <a:p>
            <a:pPr>
              <a:buNone/>
            </a:pP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</a:rPr>
              <a:t>-ребенок должен принимать поставленную педагогом задачу, внимательно выслушивая, уточняя неясные моменты, а после выполнения он должен адекватно оценивать свою работу, признавать свои ошибки, если таковые имеются.</a:t>
            </a:r>
          </a:p>
          <a:p>
            <a:endParaRPr lang="ru-RU" dirty="0"/>
          </a:p>
        </p:txBody>
      </p:sp>
      <p:pic>
        <p:nvPicPr>
          <p:cNvPr id="4" name="Рисунок 3" descr="depositphotos_10718804-Sitting-on-boo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0"/>
            <a:ext cx="4572000" cy="6858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r>
              <a:rPr lang="ru-RU" b="1" u="sng" dirty="0" smtClean="0">
                <a:solidFill>
                  <a:schemeClr val="bg2">
                    <a:lumMod val="25000"/>
                  </a:schemeClr>
                </a:solidFill>
              </a:rPr>
              <a:t>3. Эмоционально-волевая готовность ребенка к школе предполагает: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понимание ребенком, почему он идет в школу, важность обучения;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наличие интереса к учению и получению новых знаний;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-способность ребенка выполнять задание, которое ему не совсем по душе, но этого требует учебная программа;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усидчивость – способность в течение определенного времени внимательно слушать взрослого и выполнять задания, не отвлекаясь на посторонние предметы и дела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file_1319832827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786446" cy="68580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rgbClr val="00B050"/>
                </a:solidFill>
              </a:rPr>
              <a:t>Познавательная готовность ребенка к школе.</a:t>
            </a:r>
            <a:endParaRPr lang="ru-RU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Данный аспект означает, что будущий первоклассник должен обладать определенным комплексом знаний и умений, который понадобится для успешного обучения в школе. Итак, что должен знать и уметь ребенок в шесть-семь лет?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1) Внимание.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• Заниматься каким-либо делом, не отвлекаясь, в течение двадцати-тридцати минут.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• Находить сходства и отличия между предметами, картинками.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• Уметь выполнять работу по образцу, например, с точностью воспроизводить на своем листе бумаги узор, копировать движения человека и так далее.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• Легко играть в игры на внимательность, где требуется быстрота реакции. Например, называйте живое существо, но перед игрой обсудите правила: если ребенок услышит домашнее животное, то он должен хлопнуть в ладоши, если дикое – постучать ногами, если птица – помахать руками.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 descr="9o7GIck1JZ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0"/>
            <a:ext cx="3357554" cy="68580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000760" cy="7500966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2) Математика.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• Цифры от 0 до 10.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• Прямой счет от 1 до 10 и обратный счет от 10 до 1.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• Арифметические знаки: « », «-«, «=».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• Деление круга, квадрата напополам, четыре части.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• Ориентирование в пространстве и на листе бумаги: «справа, слева, вверху, внизу, над, под, за  и т. п.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3) Память.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• Запоминание 10-12 картинок.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• Рассказывание по памяти стишков, скороговорок, пословиц, сказок и т.п.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• Пересказ  текста из 4-5 предложений.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kartinka_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5786447" y="0"/>
            <a:ext cx="3357554" cy="3929066"/>
          </a:xfrm>
          <a:prstGeom prst="rect">
            <a:avLst/>
          </a:prstGeom>
        </p:spPr>
      </p:pic>
      <p:pic>
        <p:nvPicPr>
          <p:cNvPr id="5" name="Рисунок 4" descr="QWYY61252505922_shkola-1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786446" y="3929066"/>
            <a:ext cx="3357554" cy="292893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4) Мышление.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• Заканчивать предложение, например, «Река широкая, а ручей…», «Суп горячий, а компот…» и т. п.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• Находить лишнее слово из группы слов, например, «стол, стул, кровать, сапоги, кресло», «лиса, медведь, волк, собака, заяц» и т. д.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• Определять последовательность событий, чтобы сначала, а что – потом.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• Находить несоответствия в рисунках, стихах-небылицах.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• Складывать </a:t>
            </a:r>
            <a:r>
              <a:rPr lang="ru-RU" sz="1800" dirty="0" err="1" smtClean="0">
                <a:solidFill>
                  <a:schemeClr val="accent1">
                    <a:lumMod val="50000"/>
                  </a:schemeClr>
                </a:solidFill>
              </a:rPr>
              <a:t>пазлы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 без помощи взрослого.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• Сложить из бумаги вместе со взрослым, простой предмет: лодочку, кораблик.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c6ddc37c724e9577ed13b95d2abea6d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3000372"/>
            <a:ext cx="5286412" cy="364331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744" y="0"/>
            <a:ext cx="5000660" cy="77152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7030A0"/>
                </a:solidFill>
              </a:rPr>
              <a:t>5</a:t>
            </a:r>
            <a:r>
              <a:rPr lang="ru-RU" sz="1900" b="1" dirty="0" smtClean="0">
                <a:solidFill>
                  <a:srgbClr val="7030A0"/>
                </a:solidFill>
              </a:rPr>
              <a:t>) Мелкая моторика.</a:t>
            </a:r>
          </a:p>
          <a:p>
            <a:pPr>
              <a:buNone/>
            </a:pPr>
            <a:r>
              <a:rPr lang="ru-RU" sz="1900" dirty="0" smtClean="0">
                <a:solidFill>
                  <a:srgbClr val="002060"/>
                </a:solidFill>
              </a:rPr>
              <a:t>• Правильно держать в руке ручку, карандаш, кисть и регулировать силу их нажима при письме и рисовании.</a:t>
            </a:r>
          </a:p>
          <a:p>
            <a:pPr>
              <a:buNone/>
            </a:pPr>
            <a:r>
              <a:rPr lang="ru-RU" sz="1900" dirty="0" smtClean="0">
                <a:solidFill>
                  <a:srgbClr val="002060"/>
                </a:solidFill>
              </a:rPr>
              <a:t>• Раскрашивать предметы и штриховать их, не выходя за контур.</a:t>
            </a:r>
          </a:p>
          <a:p>
            <a:pPr>
              <a:buNone/>
            </a:pPr>
            <a:r>
              <a:rPr lang="ru-RU" sz="1900" dirty="0" smtClean="0">
                <a:solidFill>
                  <a:srgbClr val="002060"/>
                </a:solidFill>
              </a:rPr>
              <a:t>• Вырезать ножницами по линии, нарисованной на бумаге.</a:t>
            </a:r>
          </a:p>
          <a:p>
            <a:pPr>
              <a:buNone/>
            </a:pPr>
            <a:r>
              <a:rPr lang="ru-RU" sz="1900" dirty="0" smtClean="0">
                <a:solidFill>
                  <a:srgbClr val="002060"/>
                </a:solidFill>
              </a:rPr>
              <a:t>• Выполнять аппликации.</a:t>
            </a:r>
          </a:p>
          <a:p>
            <a:pPr algn="ctr">
              <a:buNone/>
            </a:pPr>
            <a:r>
              <a:rPr lang="ru-RU" sz="1900" b="1" dirty="0" smtClean="0">
                <a:solidFill>
                  <a:srgbClr val="7030A0"/>
                </a:solidFill>
              </a:rPr>
              <a:t>6) Речь.</a:t>
            </a:r>
          </a:p>
          <a:p>
            <a:pPr>
              <a:buNone/>
            </a:pPr>
            <a:r>
              <a:rPr lang="ru-RU" sz="1900" dirty="0" smtClean="0">
                <a:solidFill>
                  <a:srgbClr val="002060"/>
                </a:solidFill>
              </a:rPr>
              <a:t>• Составлять предложения из нескольких слов, например, кошка, двор, идти, солнечный зайчик, играть.</a:t>
            </a:r>
          </a:p>
          <a:p>
            <a:pPr>
              <a:buNone/>
            </a:pPr>
            <a:r>
              <a:rPr lang="ru-RU" sz="1900" dirty="0" smtClean="0">
                <a:solidFill>
                  <a:srgbClr val="002060"/>
                </a:solidFill>
              </a:rPr>
              <a:t>• Понимать и объяснять смысл пословиц.</a:t>
            </a:r>
          </a:p>
          <a:p>
            <a:pPr>
              <a:buNone/>
            </a:pPr>
            <a:r>
              <a:rPr lang="ru-RU" sz="1900" dirty="0" smtClean="0">
                <a:solidFill>
                  <a:srgbClr val="002060"/>
                </a:solidFill>
              </a:rPr>
              <a:t>• Составлять связный рассказ по картинке и серии картинок.</a:t>
            </a:r>
          </a:p>
          <a:p>
            <a:pPr>
              <a:buNone/>
            </a:pPr>
            <a:r>
              <a:rPr lang="ru-RU" sz="1900" dirty="0" smtClean="0">
                <a:solidFill>
                  <a:srgbClr val="002060"/>
                </a:solidFill>
              </a:rPr>
              <a:t>• Выразительно рассказывать стихи с правильной интонацией.</a:t>
            </a:r>
          </a:p>
          <a:p>
            <a:pPr>
              <a:buNone/>
            </a:pPr>
            <a:r>
              <a:rPr lang="ru-RU" sz="1900" dirty="0" smtClean="0">
                <a:solidFill>
                  <a:srgbClr val="002060"/>
                </a:solidFill>
              </a:rPr>
              <a:t>• Различать в словах буквы и звуки.</a:t>
            </a:r>
          </a:p>
          <a:p>
            <a:pPr>
              <a:buNone/>
            </a:pPr>
            <a:endParaRPr lang="ru-RU" sz="1900" dirty="0"/>
          </a:p>
        </p:txBody>
      </p:sp>
      <p:pic>
        <p:nvPicPr>
          <p:cNvPr id="4" name="Рисунок 3" descr="66863340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3786182" cy="3641034"/>
          </a:xfrm>
          <a:prstGeom prst="rect">
            <a:avLst/>
          </a:prstGeom>
        </p:spPr>
      </p:pic>
      <p:pic>
        <p:nvPicPr>
          <p:cNvPr id="5" name="Рисунок 4" descr="13100184784941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643314"/>
            <a:ext cx="3786181" cy="32146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809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ПРЕЗЕНТАЦИЯ  на тему: «Работа педагога-психолога с родителями   подготовительной группы»  Подготовила педагог – психолог  Ахмедзянова Ольга Викторовна   </vt:lpstr>
      <vt:lpstr>задачи</vt:lpstr>
      <vt:lpstr>Психологическая готовность ребенка к школе.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на тему: «Работа педагога-психолога с родителями   подготовительной группы»</dc:title>
  <dc:creator>пк</dc:creator>
  <cp:lastModifiedBy>hp</cp:lastModifiedBy>
  <cp:revision>12</cp:revision>
  <dcterms:created xsi:type="dcterms:W3CDTF">2014-11-23T07:15:52Z</dcterms:created>
  <dcterms:modified xsi:type="dcterms:W3CDTF">2015-11-08T16:44:03Z</dcterms:modified>
</cp:coreProperties>
</file>