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7920880" cy="19042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ЕГЭ по русскому языку </a:t>
            </a:r>
            <a:br>
              <a:rPr lang="ru-RU" dirty="0" smtClean="0"/>
            </a:br>
            <a:r>
              <a:rPr lang="ru-RU" dirty="0" smtClean="0"/>
              <a:t>в условиях перехода на ФГОС: </a:t>
            </a:r>
            <a:br>
              <a:rPr lang="ru-RU" dirty="0" smtClean="0"/>
            </a:br>
            <a:r>
              <a:rPr lang="ru-RU" dirty="0" smtClean="0"/>
              <a:t>взгляд учителя-практика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4581128"/>
            <a:ext cx="5894472" cy="1752600"/>
          </a:xfrm>
        </p:spPr>
        <p:txBody>
          <a:bodyPr>
            <a:normAutofit/>
          </a:bodyPr>
          <a:lstStyle/>
          <a:p>
            <a:pPr algn="r"/>
            <a:r>
              <a:rPr lang="ru-RU" dirty="0" err="1" smtClean="0"/>
              <a:t>Дощинский</a:t>
            </a:r>
            <a:r>
              <a:rPr lang="ru-RU" dirty="0" smtClean="0"/>
              <a:t> Р.А., </a:t>
            </a:r>
          </a:p>
          <a:p>
            <a:pPr algn="r"/>
            <a:r>
              <a:rPr lang="ru-RU" dirty="0" smtClean="0"/>
              <a:t>Председатель Ассоциации учителей русского языка и литературы г. Москвы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55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Основа размышлений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124744"/>
            <a:ext cx="7674056" cy="5472608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dirty="0" smtClean="0"/>
              <a:t>21 сентября 2012 года в стенах Московского городского Дома учителя среди педагогов-словесников г. Москвы прошло открытое обсуждение двух проблем:</a:t>
            </a:r>
          </a:p>
          <a:p>
            <a:pPr marL="82296" indent="0">
              <a:buNone/>
            </a:pPr>
            <a:r>
              <a:rPr lang="ru-RU" dirty="0" smtClean="0"/>
              <a:t>1) готовность учителей русского языка и литературы столицы к введению ФГОС второго поколения;</a:t>
            </a:r>
          </a:p>
          <a:p>
            <a:pPr marL="82296" indent="0">
              <a:buNone/>
            </a:pPr>
            <a:r>
              <a:rPr lang="ru-RU" dirty="0" smtClean="0"/>
              <a:t>2) перспективы объединения в одном ЕГЭ двух предметов – русского языка и литературы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46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Истоки вопроса об объединении русского языка и литературы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и</a:t>
            </a:r>
            <a:r>
              <a:rPr lang="ru-RU" dirty="0" smtClean="0"/>
              <a:t>сторические (неоднократные попытки создания интегрированных курсов словесности);</a:t>
            </a:r>
          </a:p>
          <a:p>
            <a:r>
              <a:rPr lang="ru-RU" dirty="0" smtClean="0"/>
              <a:t>психологические (два предмета ведет один учитель);</a:t>
            </a:r>
          </a:p>
          <a:p>
            <a:r>
              <a:rPr lang="ru-RU" dirty="0"/>
              <a:t>р</a:t>
            </a:r>
            <a:r>
              <a:rPr lang="ru-RU" dirty="0" smtClean="0"/>
              <a:t>омантические (ностальгия по экзамену в форме сочинения на литературную тему);</a:t>
            </a:r>
          </a:p>
          <a:p>
            <a:r>
              <a:rPr lang="ru-RU" dirty="0" smtClean="0"/>
              <a:t>нормативно-правовые (якобы ссылки на требования ФГОС)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241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Комментарии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Предметные результаты изучения </a:t>
            </a:r>
            <a:r>
              <a:rPr lang="ru-RU" b="1" dirty="0"/>
              <a:t>предметной области </a:t>
            </a:r>
            <a:r>
              <a:rPr lang="ru-RU" dirty="0"/>
              <a:t>«Филология» включают предметные результаты изучения </a:t>
            </a:r>
            <a:r>
              <a:rPr lang="ru-RU" b="1" dirty="0"/>
              <a:t>учебных предметов</a:t>
            </a:r>
            <a:r>
              <a:rPr lang="ru-RU" dirty="0" smtClean="0"/>
              <a:t>: «</a:t>
            </a:r>
            <a:r>
              <a:rPr lang="ru-RU" dirty="0"/>
              <a:t>Русский язык и литература». </a:t>
            </a:r>
            <a:endParaRPr lang="ru-RU" dirty="0" smtClean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45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0" y="116632"/>
            <a:ext cx="4320480" cy="656111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1800" b="1" dirty="0">
                <a:solidFill>
                  <a:srgbClr val="00B0F0"/>
                </a:solidFill>
              </a:rPr>
              <a:t>5) знание содержания произведений; </a:t>
            </a:r>
          </a:p>
          <a:p>
            <a:pPr marL="82296" indent="0">
              <a:buNone/>
            </a:pPr>
            <a:r>
              <a:rPr lang="ru-RU" sz="1800" b="1" dirty="0">
                <a:solidFill>
                  <a:srgbClr val="00B0F0"/>
                </a:solidFill>
              </a:rPr>
              <a:t>6) </a:t>
            </a:r>
            <a:r>
              <a:rPr lang="ru-RU" sz="1800" b="1" dirty="0" err="1">
                <a:solidFill>
                  <a:srgbClr val="00B0F0"/>
                </a:solidFill>
              </a:rPr>
              <a:t>сформированность</a:t>
            </a:r>
            <a:r>
              <a:rPr lang="ru-RU" sz="1800" b="1" dirty="0">
                <a:solidFill>
                  <a:srgbClr val="00B0F0"/>
                </a:solidFill>
              </a:rPr>
              <a:t> представлений об изобразительно-выразительных возможностях языка; </a:t>
            </a:r>
          </a:p>
          <a:p>
            <a:pPr marL="82296" indent="0">
              <a:buNone/>
            </a:pPr>
            <a:r>
              <a:rPr lang="ru-RU" sz="1800" b="1" dirty="0" smtClean="0"/>
              <a:t>7</a:t>
            </a:r>
            <a:r>
              <a:rPr lang="ru-RU" sz="1800" b="1" dirty="0"/>
              <a:t>) </a:t>
            </a:r>
            <a:r>
              <a:rPr lang="ru-RU" sz="1800" b="1" dirty="0" err="1"/>
              <a:t>сформированность</a:t>
            </a:r>
            <a:r>
              <a:rPr lang="ru-RU" sz="1800" b="1" dirty="0"/>
              <a:t> умений учитывать исторический, историко-культурный контекст и контекст творчества писателя в процессе анализа художественного произведения;</a:t>
            </a:r>
          </a:p>
          <a:p>
            <a:pPr marL="82296" indent="0">
              <a:buNone/>
            </a:pPr>
            <a:r>
              <a:rPr lang="ru-RU" sz="1800" b="1" dirty="0">
                <a:solidFill>
                  <a:srgbClr val="00B0F0"/>
                </a:solidFill>
              </a:rPr>
              <a:t>8) способность выявлять в художественных текстах образы, темы и проблемы и выражать своё отношение к </a:t>
            </a:r>
            <a:r>
              <a:rPr lang="ru-RU" sz="1800" b="1" dirty="0" smtClean="0">
                <a:solidFill>
                  <a:srgbClr val="00B0F0"/>
                </a:solidFill>
              </a:rPr>
              <a:t>ним;</a:t>
            </a:r>
            <a:endParaRPr lang="ru-RU" sz="1800" b="1" dirty="0">
              <a:solidFill>
                <a:srgbClr val="00B0F0"/>
              </a:solidFill>
            </a:endParaRPr>
          </a:p>
          <a:p>
            <a:pPr marL="82296" indent="0">
              <a:buNone/>
            </a:pPr>
            <a:r>
              <a:rPr lang="ru-RU" sz="1800" b="1" dirty="0"/>
              <a:t>9) владение навыками анализа художественных произведений с учётом их жанрово-родовой </a:t>
            </a:r>
            <a:r>
              <a:rPr lang="ru-RU" sz="1800" b="1" dirty="0" smtClean="0"/>
              <a:t>специфики;</a:t>
            </a:r>
            <a:endParaRPr lang="ru-RU" sz="1800" b="1" dirty="0"/>
          </a:p>
          <a:p>
            <a:pPr marL="82296" indent="0">
              <a:buNone/>
            </a:pPr>
            <a:r>
              <a:rPr lang="ru-RU" sz="1800" b="1" dirty="0"/>
              <a:t>10) </a:t>
            </a:r>
            <a:r>
              <a:rPr lang="ru-RU" sz="1800" b="1" dirty="0" err="1"/>
              <a:t>сформированность</a:t>
            </a:r>
            <a:r>
              <a:rPr lang="ru-RU" sz="1800" b="1" dirty="0"/>
              <a:t> представлений о системе стилей языка художественной литературы. </a:t>
            </a:r>
          </a:p>
          <a:p>
            <a:pPr marL="82296" indent="0">
              <a:buNone/>
            </a:pPr>
            <a:endParaRPr lang="ru-RU" sz="1800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43608" y="269032"/>
            <a:ext cx="3888432" cy="640871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ru-RU" sz="2000" b="1" dirty="0" smtClean="0"/>
              <a:t>1) </a:t>
            </a:r>
            <a:r>
              <a:rPr lang="ru-RU" sz="2000" b="1" dirty="0" err="1" smtClean="0"/>
              <a:t>сформированность</a:t>
            </a:r>
            <a:r>
              <a:rPr lang="ru-RU" sz="2000" b="1" dirty="0" smtClean="0"/>
              <a:t> понятий о нормах русского литературного языка и применение знаний о них в речевой практике; </a:t>
            </a:r>
          </a:p>
          <a:p>
            <a:pPr marL="82296" indent="0">
              <a:buFont typeface="Wingdings 2"/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2) владение навыками самоанализа и самооценки на основе наблюдений за собственной речью; </a:t>
            </a:r>
          </a:p>
          <a:p>
            <a:pPr marL="82296" indent="0">
              <a:buFont typeface="Wingdings 2"/>
              <a:buNone/>
            </a:pPr>
            <a:r>
              <a:rPr lang="ru-RU" sz="2000" b="1" dirty="0" smtClean="0"/>
              <a:t>3) владение умением анализировать текст с точки зрения наличия в нём явной и скрытой, основной и второстепенной информации;</a:t>
            </a:r>
          </a:p>
          <a:p>
            <a:pPr marL="82296" indent="0">
              <a:buFont typeface="Wingdings 2"/>
              <a:buNone/>
            </a:pPr>
            <a:r>
              <a:rPr lang="ru-RU" sz="2000" b="1" dirty="0" smtClean="0"/>
              <a:t>4) владение умением представлять тексты в виде тезисов, конспектов, аннотаций, рефератов, сочинений различных жанров;</a:t>
            </a:r>
          </a:p>
        </p:txBody>
      </p:sp>
    </p:spTree>
    <p:extLst>
      <p:ext uri="{BB962C8B-B14F-4D97-AF65-F5344CB8AC3E}">
        <p14:creationId xmlns:p14="http://schemas.microsoft.com/office/powerpoint/2010/main" val="181706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Объединение двух предметов как «прикрытие» истинных проблем: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12776"/>
            <a:ext cx="7498080" cy="5256584"/>
          </a:xfrm>
        </p:spPr>
        <p:txBody>
          <a:bodyPr/>
          <a:lstStyle/>
          <a:p>
            <a:pPr marL="82296" indent="0">
              <a:buNone/>
            </a:pPr>
            <a:r>
              <a:rPr lang="ru-RU" dirty="0" smtClean="0"/>
              <a:t>- «Разным детям нужен разный русский язык» (</a:t>
            </a:r>
            <a:r>
              <a:rPr lang="ru-RU" dirty="0" err="1" smtClean="0"/>
              <a:t>профилизация</a:t>
            </a:r>
            <a:r>
              <a:rPr lang="ru-RU" dirty="0" smtClean="0"/>
              <a:t>, русский язык в национальных школах);</a:t>
            </a:r>
          </a:p>
          <a:p>
            <a:pPr marL="82296" indent="0">
              <a:buNone/>
            </a:pPr>
            <a:r>
              <a:rPr lang="ru-RU" dirty="0" smtClean="0"/>
              <a:t>- совпадение критериальной базы ЕГЭ и критериальной базы ФГОС в части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образовательных результатов (работа с информацией должна быть закрытой).</a:t>
            </a:r>
          </a:p>
        </p:txBody>
      </p:sp>
    </p:spTree>
    <p:extLst>
      <p:ext uri="{BB962C8B-B14F-4D97-AF65-F5344CB8AC3E}">
        <p14:creationId xmlns:p14="http://schemas.microsoft.com/office/powerpoint/2010/main" val="160163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Итоги </a:t>
            </a:r>
            <a:br>
              <a:rPr lang="ru-RU" dirty="0" smtClean="0"/>
            </a:br>
            <a:r>
              <a:rPr lang="ru-RU" dirty="0" smtClean="0"/>
              <a:t>общественного обсуждения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90475" y="2040795"/>
            <a:ext cx="6192688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979712" y="2090370"/>
            <a:ext cx="6192688" cy="37148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60172" y="3736135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филология</a:t>
            </a:r>
            <a:endParaRPr lang="ru-RU" b="1" dirty="0"/>
          </a:p>
        </p:txBody>
      </p:sp>
      <p:sp>
        <p:nvSpPr>
          <p:cNvPr id="11" name="Стрелка вниз 10"/>
          <p:cNvSpPr/>
          <p:nvPr/>
        </p:nvSpPr>
        <p:spPr>
          <a:xfrm rot="2644632">
            <a:off x="4949933" y="3249625"/>
            <a:ext cx="86409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3818286">
            <a:off x="4019573" y="4202211"/>
            <a:ext cx="86409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652120" y="2348880"/>
            <a:ext cx="24677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</a:t>
            </a:r>
            <a:r>
              <a:rPr lang="ru-RU" b="1" dirty="0" smtClean="0"/>
              <a:t>усский язык:</a:t>
            </a:r>
          </a:p>
          <a:p>
            <a:r>
              <a:rPr lang="ru-RU" dirty="0" smtClean="0"/>
              <a:t>- языковая;</a:t>
            </a:r>
          </a:p>
          <a:p>
            <a:r>
              <a:rPr lang="ru-RU" dirty="0" smtClean="0"/>
              <a:t>- лингвистическая;</a:t>
            </a:r>
          </a:p>
          <a:p>
            <a:r>
              <a:rPr lang="ru-RU" u="sng" dirty="0" smtClean="0"/>
              <a:t>- коммуникативная;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культуроведческая</a:t>
            </a:r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021987" y="4220859"/>
            <a:ext cx="26220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литература:</a:t>
            </a:r>
          </a:p>
          <a:p>
            <a:r>
              <a:rPr lang="ru-RU" dirty="0" smtClean="0"/>
              <a:t>- читательская;</a:t>
            </a:r>
          </a:p>
          <a:p>
            <a:r>
              <a:rPr lang="ru-RU" dirty="0" smtClean="0"/>
              <a:t>- литературоведческая;</a:t>
            </a:r>
          </a:p>
          <a:p>
            <a:r>
              <a:rPr lang="ru-RU" u="sng" dirty="0" smtClean="0"/>
              <a:t>- коммуникативная;</a:t>
            </a:r>
          </a:p>
          <a:p>
            <a:r>
              <a:rPr lang="ru-RU" dirty="0" smtClean="0"/>
              <a:t>- творческая</a:t>
            </a:r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7055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139</TotalTime>
  <Words>219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ЕГЭ по русскому языку  в условиях перехода на ФГОС:  взгляд учителя-практика</vt:lpstr>
      <vt:lpstr>Основа размышлений</vt:lpstr>
      <vt:lpstr>Истоки вопроса об объединении русского языка и литературы  </vt:lpstr>
      <vt:lpstr>Комментарии</vt:lpstr>
      <vt:lpstr>Презентация PowerPoint</vt:lpstr>
      <vt:lpstr>Объединение двух предметов как «прикрытие» истинных проблем:</vt:lpstr>
      <vt:lpstr>Итоги  общественного обсуждения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по русскому языку  в условиях перехода на ФГОС:  взгляд учителя-практика</dc:title>
  <dc:creator>User</dc:creator>
  <cp:lastModifiedBy>User</cp:lastModifiedBy>
  <cp:revision>10</cp:revision>
  <cp:lastPrinted>2012-09-27T20:29:39Z</cp:lastPrinted>
  <dcterms:created xsi:type="dcterms:W3CDTF">2012-09-27T18:22:20Z</dcterms:created>
  <dcterms:modified xsi:type="dcterms:W3CDTF">2012-09-27T20:52:17Z</dcterms:modified>
</cp:coreProperties>
</file>