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36"/>
  </p:handoutMasterIdLst>
  <p:sldIdLst>
    <p:sldId id="256" r:id="rId2"/>
    <p:sldId id="257" r:id="rId3"/>
    <p:sldId id="291" r:id="rId4"/>
    <p:sldId id="275" r:id="rId5"/>
    <p:sldId id="258" r:id="rId6"/>
    <p:sldId id="259" r:id="rId7"/>
    <p:sldId id="261" r:id="rId8"/>
    <p:sldId id="286" r:id="rId9"/>
    <p:sldId id="287" r:id="rId10"/>
    <p:sldId id="269" r:id="rId11"/>
    <p:sldId id="293" r:id="rId12"/>
    <p:sldId id="270" r:id="rId13"/>
    <p:sldId id="268" r:id="rId14"/>
    <p:sldId id="289" r:id="rId15"/>
    <p:sldId id="262" r:id="rId16"/>
    <p:sldId id="272" r:id="rId17"/>
    <p:sldId id="290" r:id="rId18"/>
    <p:sldId id="266" r:id="rId19"/>
    <p:sldId id="277" r:id="rId20"/>
    <p:sldId id="279" r:id="rId21"/>
    <p:sldId id="280" r:id="rId22"/>
    <p:sldId id="281" r:id="rId23"/>
    <p:sldId id="263" r:id="rId24"/>
    <p:sldId id="271" r:id="rId25"/>
    <p:sldId id="267" r:id="rId26"/>
    <p:sldId id="264" r:id="rId27"/>
    <p:sldId id="274" r:id="rId28"/>
    <p:sldId id="282" r:id="rId29"/>
    <p:sldId id="283" r:id="rId30"/>
    <p:sldId id="284" r:id="rId31"/>
    <p:sldId id="285" r:id="rId32"/>
    <p:sldId id="265" r:id="rId33"/>
    <p:sldId id="294" r:id="rId34"/>
    <p:sldId id="27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24"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ADA6B8-CCB7-4870-B7C4-37AE9AE7BC96}" type="datetimeFigureOut">
              <a:rPr lang="ru-RU" smtClean="0"/>
              <a:pPr/>
              <a:t>10.03.2013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8D339A-999F-4490-A833-3110374ABAC8}"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F47D6E25-5F03-4955-A563-C729FAE62807}" type="datetimeFigureOut">
              <a:rPr lang="ru-RU" smtClean="0"/>
              <a:pPr/>
              <a:t>10.03.2013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F47D6E25-5F03-4955-A563-C729FAE62807}" type="datetimeFigureOut">
              <a:rPr lang="ru-RU" smtClean="0"/>
              <a:pPr/>
              <a:t>10.03.2013</a:t>
            </a:fld>
            <a:endParaRPr lang="ru-RU"/>
          </a:p>
        </p:txBody>
      </p:sp>
      <p:sp>
        <p:nvSpPr>
          <p:cNvPr id="27" name="Номер слайда 26"/>
          <p:cNvSpPr>
            <a:spLocks noGrp="1"/>
          </p:cNvSpPr>
          <p:nvPr>
            <p:ph type="sldNum" sz="quarter" idx="11"/>
          </p:nvPr>
        </p:nvSpPr>
        <p:spPr/>
        <p:txBody>
          <a:bodyPr rtlCol="0"/>
          <a:lstStyle/>
          <a:p>
            <a:fld id="{C5CF16CE-9212-4221-B0B9-F60BE03F385B}"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F47D6E25-5F03-4955-A563-C729FAE62807}" type="datetimeFigureOut">
              <a:rPr lang="ru-RU" smtClean="0"/>
              <a:pPr/>
              <a:t>10.03.2013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47D6E25-5F03-4955-A563-C729FAE62807}" type="datetimeFigureOut">
              <a:rPr lang="ru-RU" smtClean="0"/>
              <a:pPr/>
              <a:t>10.03.2013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CF16CE-9212-4221-B0B9-F60BE03F385B}" type="slidenum">
              <a:rPr lang="ru-RU" smtClean="0"/>
              <a:pPr/>
              <a:t>‹#›</a:t>
            </a:fld>
            <a:endParaRPr lang="ru-RU"/>
          </a:p>
        </p:txBody>
      </p:sp>
    </p:spTree>
  </p:cSld>
  <p:clrMapOvr>
    <a:masterClrMapping/>
  </p:clrMapOvr>
  <p:transition spd="slow">
    <p:wedge/>
    <p:sndAc>
      <p:stSnd>
        <p:snd r:embed="rId1" name="push.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47D6E25-5F03-4955-A563-C729FAE62807}" type="datetimeFigureOut">
              <a:rPr lang="ru-RU" smtClean="0"/>
              <a:pPr/>
              <a:t>10.03.2013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CF16CE-9212-4221-B0B9-F60BE03F38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edge/>
    <p:sndAc>
      <p:stSnd>
        <p:snd r:embed="rId13" name="push.wav"/>
      </p:stSnd>
    </p:sndAc>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mgreview.ru/"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www.edetkam.r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980729"/>
            <a:ext cx="8458200" cy="648071"/>
          </a:xfrm>
        </p:spPr>
        <p:txBody>
          <a:bodyPr>
            <a:normAutofit fontScale="90000"/>
          </a:bodyPr>
          <a:lstStyle/>
          <a:p>
            <a:pPr algn="ctr"/>
            <a:r>
              <a:rPr lang="ru-RU" sz="2000" dirty="0" smtClean="0">
                <a:solidFill>
                  <a:srgbClr val="00B050"/>
                </a:solidFill>
              </a:rPr>
              <a:t>МАДОУ «Детский сад комбинированного вида №1 «Снежинка» поселка Троицкий </a:t>
            </a:r>
            <a:r>
              <a:rPr lang="ru-RU" sz="2000" dirty="0" err="1" smtClean="0">
                <a:solidFill>
                  <a:srgbClr val="00B050"/>
                </a:solidFill>
              </a:rPr>
              <a:t>Губкинского</a:t>
            </a:r>
            <a:r>
              <a:rPr lang="ru-RU" sz="2000" dirty="0" smtClean="0">
                <a:solidFill>
                  <a:srgbClr val="00B050"/>
                </a:solidFill>
              </a:rPr>
              <a:t> района Белгородской области</a:t>
            </a:r>
            <a:endParaRPr lang="ru-RU" sz="2000" dirty="0">
              <a:solidFill>
                <a:srgbClr val="00B050"/>
              </a:solidFill>
            </a:endParaRPr>
          </a:p>
        </p:txBody>
      </p:sp>
      <p:sp>
        <p:nvSpPr>
          <p:cNvPr id="3" name="Подзаголовок 2"/>
          <p:cNvSpPr>
            <a:spLocks noGrp="1"/>
          </p:cNvSpPr>
          <p:nvPr>
            <p:ph type="subTitle" idx="1"/>
          </p:nvPr>
        </p:nvSpPr>
        <p:spPr>
          <a:xfrm>
            <a:off x="1043608" y="3789040"/>
            <a:ext cx="7488832" cy="2088232"/>
          </a:xfrm>
        </p:spPr>
        <p:txBody>
          <a:bodyPr>
            <a:normAutofit fontScale="70000" lnSpcReduction="20000"/>
          </a:bodyPr>
          <a:lstStyle/>
          <a:p>
            <a:pPr algn="ctr"/>
            <a:r>
              <a:rPr lang="ru-RU" dirty="0" smtClean="0">
                <a:solidFill>
                  <a:srgbClr val="00B050"/>
                </a:solidFill>
              </a:rPr>
              <a:t>Словесные игры и упражнения, используемые при закреплении лексических тем о животном и растительном </a:t>
            </a:r>
            <a:r>
              <a:rPr lang="ru-RU" dirty="0" smtClean="0">
                <a:solidFill>
                  <a:srgbClr val="00B050"/>
                </a:solidFill>
              </a:rPr>
              <a:t>мире </a:t>
            </a:r>
          </a:p>
          <a:p>
            <a:pPr algn="ctr"/>
            <a:r>
              <a:rPr lang="ru-RU" dirty="0" smtClean="0">
                <a:solidFill>
                  <a:srgbClr val="00B050"/>
                </a:solidFill>
              </a:rPr>
              <a:t>(презентация по развитию речи у детей старшей группы )</a:t>
            </a:r>
          </a:p>
          <a:p>
            <a:pPr algn="r"/>
            <a:endParaRPr lang="ru-RU" dirty="0" smtClean="0">
              <a:solidFill>
                <a:srgbClr val="00B050"/>
              </a:solidFill>
            </a:endParaRPr>
          </a:p>
          <a:p>
            <a:pPr algn="r"/>
            <a:r>
              <a:rPr lang="ru-RU" dirty="0" smtClean="0">
                <a:solidFill>
                  <a:srgbClr val="00B050"/>
                </a:solidFill>
              </a:rPr>
              <a:t>Презентацию подготовила:</a:t>
            </a:r>
          </a:p>
          <a:p>
            <a:pPr algn="r"/>
            <a:r>
              <a:rPr lang="ru-RU" dirty="0" smtClean="0">
                <a:solidFill>
                  <a:srgbClr val="00B050"/>
                </a:solidFill>
              </a:rPr>
              <a:t>Учитель-логопед</a:t>
            </a:r>
          </a:p>
          <a:p>
            <a:pPr algn="r"/>
            <a:r>
              <a:rPr lang="ru-RU" dirty="0" err="1" smtClean="0">
                <a:solidFill>
                  <a:srgbClr val="00B050"/>
                </a:solidFill>
              </a:rPr>
              <a:t>Кишинька</a:t>
            </a:r>
            <a:r>
              <a:rPr lang="ru-RU" dirty="0" smtClean="0">
                <a:solidFill>
                  <a:srgbClr val="00B050"/>
                </a:solidFill>
              </a:rPr>
              <a:t> Елена Валентиновна</a:t>
            </a:r>
            <a:endParaRPr lang="en-US" dirty="0" smtClean="0">
              <a:solidFill>
                <a:srgbClr val="00B050"/>
              </a:solidFill>
            </a:endParaRPr>
          </a:p>
          <a:p>
            <a:pPr algn="r"/>
            <a:r>
              <a:rPr lang="en-US" dirty="0" smtClean="0">
                <a:solidFill>
                  <a:srgbClr val="00B050"/>
                </a:solidFill>
              </a:rPr>
              <a:t>I </a:t>
            </a:r>
            <a:r>
              <a:rPr lang="ru-RU" dirty="0" smtClean="0">
                <a:solidFill>
                  <a:srgbClr val="00B050"/>
                </a:solidFill>
              </a:rPr>
              <a:t>квалификационная категория</a:t>
            </a:r>
            <a:endParaRPr lang="ru-RU" dirty="0" smtClean="0">
              <a:solidFill>
                <a:srgbClr val="00B050"/>
              </a:solidFill>
            </a:endParaRPr>
          </a:p>
          <a:p>
            <a:pPr algn="r"/>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«Когда это бывает?»</a:t>
            </a:r>
            <a:endParaRPr lang="ru-RU" dirty="0"/>
          </a:p>
        </p:txBody>
      </p:sp>
      <p:sp>
        <p:nvSpPr>
          <p:cNvPr id="3" name="Содержимое 2"/>
          <p:cNvSpPr>
            <a:spLocks noGrp="1"/>
          </p:cNvSpPr>
          <p:nvPr>
            <p:ph idx="1"/>
          </p:nvPr>
        </p:nvSpPr>
        <p:spPr/>
        <p:txBody>
          <a:bodyPr/>
          <a:lstStyle/>
          <a:p>
            <a:pPr algn="just">
              <a:buNone/>
            </a:pPr>
            <a:r>
              <a:rPr lang="ru-RU" dirty="0" smtClean="0"/>
              <a:t>	Взрослый называет природное явление, а ребенок -  время года. Например:</a:t>
            </a:r>
          </a:p>
          <a:p>
            <a:pPr algn="just"/>
            <a:r>
              <a:rPr lang="ru-RU" dirty="0" smtClean="0"/>
              <a:t>Снег идет… (зимой);</a:t>
            </a:r>
          </a:p>
          <a:p>
            <a:pPr algn="just"/>
            <a:r>
              <a:rPr lang="ru-RU" dirty="0" smtClean="0"/>
              <a:t>Радуга на небе… (летом);</a:t>
            </a:r>
          </a:p>
          <a:p>
            <a:pPr algn="just"/>
            <a:r>
              <a:rPr lang="ru-RU" dirty="0" smtClean="0"/>
              <a:t>Желтые и красные листья на деревьях… (осенью);</a:t>
            </a:r>
          </a:p>
          <a:p>
            <a:pPr algn="just"/>
            <a:r>
              <a:rPr lang="ru-RU" dirty="0" smtClean="0"/>
              <a:t>Скворец несет веточки в скворечник… (весной); и т.д.</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Когда это бывает?</a:t>
            </a:r>
            <a:endParaRPr lang="ru-RU" dirty="0"/>
          </a:p>
        </p:txBody>
      </p:sp>
      <p:pic>
        <p:nvPicPr>
          <p:cNvPr id="4" name="Содержимое 3" descr="leto_01.jpg"/>
          <p:cNvPicPr>
            <a:picLocks noGrp="1" noChangeAspect="1"/>
          </p:cNvPicPr>
          <p:nvPr>
            <p:ph idx="1"/>
          </p:nvPr>
        </p:nvPicPr>
        <p:blipFill>
          <a:blip r:embed="rId3" cstate="print"/>
          <a:stretch>
            <a:fillRect/>
          </a:stretch>
        </p:blipFill>
        <p:spPr>
          <a:xfrm>
            <a:off x="827585" y="2420888"/>
            <a:ext cx="2304256" cy="1872208"/>
          </a:xfrm>
        </p:spPr>
      </p:pic>
      <p:pic>
        <p:nvPicPr>
          <p:cNvPr id="5" name="Рисунок 4" descr="osen_lesson_01.jpg"/>
          <p:cNvPicPr>
            <a:picLocks noChangeAspect="1"/>
          </p:cNvPicPr>
          <p:nvPr/>
        </p:nvPicPr>
        <p:blipFill>
          <a:blip r:embed="rId4" cstate="print"/>
          <a:stretch>
            <a:fillRect/>
          </a:stretch>
        </p:blipFill>
        <p:spPr>
          <a:xfrm>
            <a:off x="4860032" y="2420888"/>
            <a:ext cx="2376264" cy="1872208"/>
          </a:xfrm>
          <a:prstGeom prst="rect">
            <a:avLst/>
          </a:prstGeom>
        </p:spPr>
      </p:pic>
      <p:pic>
        <p:nvPicPr>
          <p:cNvPr id="6" name="Рисунок 5" descr="vesna_lesson_01.jpg"/>
          <p:cNvPicPr>
            <a:picLocks noChangeAspect="1"/>
          </p:cNvPicPr>
          <p:nvPr/>
        </p:nvPicPr>
        <p:blipFill>
          <a:blip r:embed="rId5" cstate="print"/>
          <a:stretch>
            <a:fillRect/>
          </a:stretch>
        </p:blipFill>
        <p:spPr>
          <a:xfrm>
            <a:off x="5868144" y="4509120"/>
            <a:ext cx="2376264" cy="1728192"/>
          </a:xfrm>
          <a:prstGeom prst="rect">
            <a:avLst/>
          </a:prstGeom>
        </p:spPr>
      </p:pic>
      <p:pic>
        <p:nvPicPr>
          <p:cNvPr id="7" name="Рисунок 6" descr="zima.jpg"/>
          <p:cNvPicPr>
            <a:picLocks noChangeAspect="1"/>
          </p:cNvPicPr>
          <p:nvPr/>
        </p:nvPicPr>
        <p:blipFill>
          <a:blip r:embed="rId6" cstate="print"/>
          <a:stretch>
            <a:fillRect/>
          </a:stretch>
        </p:blipFill>
        <p:spPr>
          <a:xfrm>
            <a:off x="1475656" y="4509120"/>
            <a:ext cx="2304256" cy="1728192"/>
          </a:xfrm>
          <a:prstGeom prst="rect">
            <a:avLst/>
          </a:prstGeom>
        </p:spPr>
      </p:pic>
      <p:pic>
        <p:nvPicPr>
          <p:cNvPr id="8" name="Содержимое 3" descr="leto_01.jpg"/>
          <p:cNvPicPr>
            <a:picLocks noChangeAspect="1"/>
          </p:cNvPicPr>
          <p:nvPr/>
        </p:nvPicPr>
        <p:blipFill>
          <a:blip r:embed="rId3" cstate="print"/>
          <a:stretch>
            <a:fillRect/>
          </a:stretch>
        </p:blipFill>
        <p:spPr>
          <a:xfrm>
            <a:off x="827584" y="2420888"/>
            <a:ext cx="2304256" cy="1872208"/>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3000" fill="hold"/>
                                        <p:tgtEl>
                                          <p:spTgt spid="6"/>
                                        </p:tgtEl>
                                        <p:attrNameLst>
                                          <p:attrName>ppt_x</p:attrName>
                                        </p:attrNameLst>
                                      </p:cBhvr>
                                      <p:tavLst>
                                        <p:tav tm="0">
                                          <p:val>
                                            <p:strVal val="#ppt_x"/>
                                          </p:val>
                                        </p:tav>
                                        <p:tav tm="100000">
                                          <p:val>
                                            <p:strVal val="#ppt_x"/>
                                          </p:val>
                                        </p:tav>
                                      </p:tavLst>
                                    </p:anim>
                                    <p:anim calcmode="lin" valueType="num">
                                      <p:cBhvr additive="base">
                                        <p:cTn id="22"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449792"/>
          </a:xfrm>
        </p:spPr>
        <p:txBody>
          <a:bodyPr>
            <a:normAutofit fontScale="55000" lnSpcReduction="20000"/>
          </a:bodyPr>
          <a:lstStyle/>
          <a:p>
            <a:pPr algn="just"/>
            <a:r>
              <a:rPr lang="ru-RU" b="1" dirty="0" smtClean="0"/>
              <a:t>«</a:t>
            </a:r>
            <a:r>
              <a:rPr lang="ru-RU" sz="3800" b="1" dirty="0" smtClean="0"/>
              <a:t>Что в природе бывает круглым?»</a:t>
            </a:r>
            <a:r>
              <a:rPr lang="ru-RU" sz="3800" dirty="0" smtClean="0"/>
              <a:t> (солнце, луна, апельсин, яблоко и т.д.). </a:t>
            </a:r>
          </a:p>
          <a:p>
            <a:pPr algn="just"/>
            <a:r>
              <a:rPr lang="ru-RU" sz="3800" dirty="0" smtClean="0"/>
              <a:t> </a:t>
            </a:r>
            <a:r>
              <a:rPr lang="ru-RU" sz="3800" b="1" dirty="0" smtClean="0"/>
              <a:t>«Что в природе бывает желтым?»</a:t>
            </a:r>
            <a:r>
              <a:rPr lang="ru-RU" sz="3800" dirty="0" smtClean="0"/>
              <a:t> (одуванчик, лимон, груша, осенние листья, кувшинки и т.д.)  </a:t>
            </a:r>
          </a:p>
          <a:p>
            <a:pPr algn="just"/>
            <a:r>
              <a:rPr lang="ru-RU" sz="3800" dirty="0" smtClean="0"/>
              <a:t> </a:t>
            </a:r>
            <a:r>
              <a:rPr lang="ru-RU" sz="3800" b="1" dirty="0" smtClean="0"/>
              <a:t>«Что это такое?»</a:t>
            </a:r>
            <a:r>
              <a:rPr lang="ru-RU" sz="3800" dirty="0" smtClean="0"/>
              <a:t> (взрослый называет растение или животное, а ребенок  - общую группу, к которой оно относится).Например:</a:t>
            </a:r>
          </a:p>
          <a:p>
            <a:pPr algn="just"/>
            <a:r>
              <a:rPr lang="ru-RU" sz="3800" dirty="0" smtClean="0"/>
              <a:t>-воробей… (птица);</a:t>
            </a:r>
          </a:p>
          <a:p>
            <a:pPr algn="just"/>
            <a:r>
              <a:rPr lang="ru-RU" sz="3800" dirty="0" smtClean="0"/>
              <a:t>-олень… (зверь);</a:t>
            </a:r>
          </a:p>
          <a:p>
            <a:pPr algn="just"/>
            <a:r>
              <a:rPr lang="ru-RU" sz="3800" dirty="0" smtClean="0"/>
              <a:t>-елка… (дерево)</a:t>
            </a:r>
          </a:p>
          <a:p>
            <a:pPr algn="just"/>
            <a:r>
              <a:rPr lang="ru-RU" sz="3800" dirty="0" smtClean="0"/>
              <a:t>-яблоко… (фрукт) и т.д.</a:t>
            </a:r>
          </a:p>
          <a:p>
            <a:pPr algn="just"/>
            <a:r>
              <a:rPr lang="ru-RU" sz="3800" dirty="0" smtClean="0"/>
              <a:t> </a:t>
            </a:r>
            <a:r>
              <a:rPr lang="ru-RU" sz="3800" b="1" dirty="0" smtClean="0"/>
              <a:t>«Что третье?»</a:t>
            </a:r>
            <a:r>
              <a:rPr lang="ru-RU" sz="3800" dirty="0" smtClean="0"/>
              <a:t> (взрослый называет два похожих объекта, а ребенок должен подобрать к ним третий). Например:</a:t>
            </a:r>
          </a:p>
          <a:p>
            <a:pPr algn="just"/>
            <a:r>
              <a:rPr lang="ru-RU" sz="3800" dirty="0" smtClean="0"/>
              <a:t>-ворона, голубь… (сорока);</a:t>
            </a:r>
          </a:p>
          <a:p>
            <a:pPr algn="just"/>
            <a:r>
              <a:rPr lang="ru-RU" sz="3800" dirty="0" smtClean="0"/>
              <a:t>-береза, липа… (сосна);</a:t>
            </a:r>
          </a:p>
          <a:p>
            <a:pPr algn="just"/>
            <a:r>
              <a:rPr lang="ru-RU" sz="3800" dirty="0" smtClean="0"/>
              <a:t>-солнце, облако… (радуга);</a:t>
            </a:r>
          </a:p>
          <a:p>
            <a:pPr algn="just"/>
            <a:r>
              <a:rPr lang="ru-RU" sz="3800" dirty="0" smtClean="0"/>
              <a:t>-ромашка, колокольчик… (клевер);</a:t>
            </a:r>
          </a:p>
          <a:p>
            <a:pPr algn="just"/>
            <a:r>
              <a:rPr lang="ru-RU" sz="3800" dirty="0" smtClean="0"/>
              <a:t>-цветок, лист… (корень) и т.д. </a:t>
            </a:r>
            <a:r>
              <a:rPr lang="ru-RU" sz="3200" dirty="0" smtClean="0"/>
              <a:t>  </a:t>
            </a:r>
            <a:r>
              <a:rPr lang="ru-RU" dirty="0" smtClean="0"/>
              <a:t>   </a:t>
            </a:r>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73832"/>
          </a:xfrm>
        </p:spPr>
        <p:txBody>
          <a:bodyPr>
            <a:noAutofit/>
          </a:bodyPr>
          <a:lstStyle/>
          <a:p>
            <a:pPr algn="ctr"/>
            <a:r>
              <a:rPr lang="ru-RU" b="1" dirty="0" smtClean="0"/>
              <a:t>Игра в слова</a:t>
            </a:r>
            <a:r>
              <a:rPr lang="ru-RU" dirty="0" smtClean="0"/>
              <a:t/>
            </a:r>
            <a:br>
              <a:rPr lang="ru-RU" dirty="0" smtClean="0"/>
            </a:br>
            <a:endParaRPr lang="ru-RU" dirty="0"/>
          </a:p>
        </p:txBody>
      </p:sp>
      <p:sp>
        <p:nvSpPr>
          <p:cNvPr id="3" name="Содержимое 2"/>
          <p:cNvSpPr>
            <a:spLocks noGrp="1"/>
          </p:cNvSpPr>
          <p:nvPr>
            <p:ph idx="1"/>
          </p:nvPr>
        </p:nvSpPr>
        <p:spPr>
          <a:xfrm>
            <a:off x="457200" y="1988840"/>
            <a:ext cx="8229600" cy="4585696"/>
          </a:xfrm>
        </p:spPr>
        <p:txBody>
          <a:bodyPr>
            <a:normAutofit fontScale="92500" lnSpcReduction="20000"/>
          </a:bodyPr>
          <a:lstStyle/>
          <a:p>
            <a:pPr algn="just"/>
            <a:r>
              <a:rPr lang="ru-RU" dirty="0" smtClean="0"/>
              <a:t>Из названных слов подобрать слова которые подходят муравью (шмелю, пчеле, таракану).</a:t>
            </a:r>
            <a:br>
              <a:rPr lang="ru-RU" dirty="0" smtClean="0"/>
            </a:br>
            <a:r>
              <a:rPr lang="ru-RU" u="sng" dirty="0" smtClean="0"/>
              <a:t>Словарь:</a:t>
            </a:r>
            <a:r>
              <a:rPr lang="ru-RU" dirty="0" smtClean="0"/>
              <a:t> муравейник, зелёный, порхает, мёд, увёртливая, трудолюбивая, красная спинка, пасека, надоедливая, улей, мохнатый, звенит, река. Стрекочет, паутина, квартира, тли, вредитель, «летающий цветок», соты, жужжит, хвоинки, «чемпион по прыжкам», пестрокрылая, большие глаза, рыжеусый, полосатый, рой, нектар, пыльца, гусеница, защитная окраска, отпугивающая окраска.</a:t>
            </a:r>
          </a:p>
          <a:p>
            <a:pPr algn="just"/>
            <a:r>
              <a:rPr lang="ru-RU" u="sng" dirty="0" smtClean="0"/>
              <a:t>Вариант игры:</a:t>
            </a:r>
            <a:r>
              <a:rPr lang="ru-RU" dirty="0" smtClean="0"/>
              <a:t> какие слова подходят к овощу (фрукту и т.д.)</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Игра в слова</a:t>
            </a:r>
            <a:endParaRPr lang="ru-RU" dirty="0"/>
          </a:p>
        </p:txBody>
      </p:sp>
      <p:pic>
        <p:nvPicPr>
          <p:cNvPr id="4" name="Содержимое 5" descr="viewer.png"/>
          <p:cNvPicPr>
            <a:picLocks noGrp="1" noChangeAspect="1"/>
          </p:cNvPicPr>
          <p:nvPr>
            <p:ph idx="1"/>
          </p:nvPr>
        </p:nvPicPr>
        <p:blipFill>
          <a:blip r:embed="rId3" cstate="print"/>
          <a:stretch>
            <a:fillRect/>
          </a:stretch>
        </p:blipFill>
        <p:spPr>
          <a:xfrm>
            <a:off x="539552" y="2348880"/>
            <a:ext cx="2181480" cy="1907028"/>
          </a:xfrm>
        </p:spPr>
      </p:pic>
      <p:pic>
        <p:nvPicPr>
          <p:cNvPr id="5" name="Рисунок 4" descr="phoca_thumb_l_shmel.jpg"/>
          <p:cNvPicPr>
            <a:picLocks noChangeAspect="1"/>
          </p:cNvPicPr>
          <p:nvPr/>
        </p:nvPicPr>
        <p:blipFill>
          <a:blip r:embed="rId4" cstate="print"/>
          <a:stretch>
            <a:fillRect/>
          </a:stretch>
        </p:blipFill>
        <p:spPr>
          <a:xfrm>
            <a:off x="4283968" y="2420888"/>
            <a:ext cx="2048744" cy="1584176"/>
          </a:xfrm>
          <a:prstGeom prst="rect">
            <a:avLst/>
          </a:prstGeom>
        </p:spPr>
      </p:pic>
      <p:pic>
        <p:nvPicPr>
          <p:cNvPr id="6" name="Рисунок 5" descr="phoca_thumb_m_pchela.jpg"/>
          <p:cNvPicPr>
            <a:picLocks noChangeAspect="1"/>
          </p:cNvPicPr>
          <p:nvPr/>
        </p:nvPicPr>
        <p:blipFill>
          <a:blip r:embed="rId5" cstate="print"/>
          <a:stretch>
            <a:fillRect/>
          </a:stretch>
        </p:blipFill>
        <p:spPr>
          <a:xfrm>
            <a:off x="2627784" y="4509120"/>
            <a:ext cx="1744588" cy="1744588"/>
          </a:xfrm>
          <a:prstGeom prst="rect">
            <a:avLst/>
          </a:prstGeom>
        </p:spPr>
      </p:pic>
      <p:pic>
        <p:nvPicPr>
          <p:cNvPr id="7" name="Рисунок 6" descr="phoca_thumb_m_tarakan.jpg"/>
          <p:cNvPicPr>
            <a:picLocks noChangeAspect="1"/>
          </p:cNvPicPr>
          <p:nvPr/>
        </p:nvPicPr>
        <p:blipFill>
          <a:blip r:embed="rId6" cstate="print"/>
          <a:stretch>
            <a:fillRect/>
          </a:stretch>
        </p:blipFill>
        <p:spPr>
          <a:xfrm>
            <a:off x="6588224" y="4509120"/>
            <a:ext cx="1600572" cy="1600572"/>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3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3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728192"/>
          </a:xfrm>
        </p:spPr>
        <p:txBody>
          <a:bodyPr>
            <a:noAutofit/>
          </a:bodyPr>
          <a:lstStyle/>
          <a:p>
            <a:pPr algn="ctr"/>
            <a:r>
              <a:rPr lang="ru-RU" dirty="0" smtClean="0"/>
              <a:t>Игры на развитие умения сравнивать, сопоставлять, замечать алогизмы, делать правильные умозаключения</a:t>
            </a:r>
            <a:endParaRPr lang="ru-RU" dirty="0"/>
          </a:p>
        </p:txBody>
      </p:sp>
      <p:sp>
        <p:nvSpPr>
          <p:cNvPr id="3" name="Содержимое 2"/>
          <p:cNvSpPr>
            <a:spLocks noGrp="1"/>
          </p:cNvSpPr>
          <p:nvPr>
            <p:ph idx="1"/>
          </p:nvPr>
        </p:nvSpPr>
        <p:spPr>
          <a:xfrm>
            <a:off x="539552" y="2924944"/>
            <a:ext cx="8229600" cy="4325112"/>
          </a:xfrm>
        </p:spPr>
        <p:txBody>
          <a:bodyPr/>
          <a:lstStyle/>
          <a:p>
            <a:endParaRPr lang="ru-RU" dirty="0" smtClean="0"/>
          </a:p>
          <a:p>
            <a:endParaRPr lang="ru-RU" dirty="0" smtClean="0"/>
          </a:p>
          <a:p>
            <a:r>
              <a:rPr lang="ru-RU" dirty="0" smtClean="0"/>
              <a:t>«Похож — не похож», «Кто больше заметит небылиц?», «Был. Есть. Будет», «Так бывает или нет?», «Назови такой же»,   и др.</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i="1" dirty="0" smtClean="0"/>
              <a:t>Был. Есть. Будет.</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lgn="just"/>
            <a:r>
              <a:rPr lang="ru-RU" dirty="0" smtClean="0"/>
              <a:t>Воспитатель называет объект. Дети перечисляют его свойства в прошлом, настоящем, будущем. Например, яблоко:</a:t>
            </a:r>
          </a:p>
          <a:p>
            <a:pPr algn="just"/>
            <a:r>
              <a:rPr lang="ru-RU" b="1" dirty="0" smtClean="0"/>
              <a:t>сейчас</a:t>
            </a:r>
            <a:r>
              <a:rPr lang="ru-RU" dirty="0" smtClean="0"/>
              <a:t> - сладкое, сочное, красное... </a:t>
            </a:r>
            <a:br>
              <a:rPr lang="ru-RU" dirty="0" smtClean="0"/>
            </a:br>
            <a:r>
              <a:rPr lang="ru-RU" b="1" dirty="0" smtClean="0"/>
              <a:t>было</a:t>
            </a:r>
            <a:r>
              <a:rPr lang="ru-RU" dirty="0" smtClean="0"/>
              <a:t> - зелёное, кислое, терпкое... </a:t>
            </a:r>
            <a:br>
              <a:rPr lang="ru-RU" dirty="0" smtClean="0"/>
            </a:br>
            <a:r>
              <a:rPr lang="ru-RU" b="1" dirty="0" smtClean="0"/>
              <a:t>будет</a:t>
            </a:r>
            <a:r>
              <a:rPr lang="ru-RU" dirty="0" smtClean="0"/>
              <a:t> - сухое, сморщенное, червивое.</a:t>
            </a:r>
          </a:p>
          <a:p>
            <a:pPr algn="just"/>
            <a:r>
              <a:rPr lang="ru-RU" dirty="0" smtClean="0"/>
              <a:t>Аналогично можно поиграть с функциями этого объекта.</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Был.Есть.Будет</a:t>
            </a:r>
            <a:r>
              <a:rPr lang="ru-RU" dirty="0" smtClean="0"/>
              <a:t>.</a:t>
            </a:r>
            <a:endParaRPr lang="ru-RU" dirty="0"/>
          </a:p>
        </p:txBody>
      </p:sp>
      <p:pic>
        <p:nvPicPr>
          <p:cNvPr id="4" name="Содержимое 10" descr="img1336426783.jpg"/>
          <p:cNvPicPr>
            <a:picLocks noGrp="1" noChangeAspect="1"/>
          </p:cNvPicPr>
          <p:nvPr>
            <p:ph idx="1"/>
          </p:nvPr>
        </p:nvPicPr>
        <p:blipFill>
          <a:blip r:embed="rId3" cstate="print"/>
          <a:stretch>
            <a:fillRect/>
          </a:stretch>
        </p:blipFill>
        <p:spPr>
          <a:xfrm>
            <a:off x="827584" y="2276872"/>
            <a:ext cx="2712946" cy="2712946"/>
          </a:xfrm>
        </p:spPr>
      </p:pic>
      <p:pic>
        <p:nvPicPr>
          <p:cNvPr id="6" name="Рисунок 5" descr="img1336427377.jpg"/>
          <p:cNvPicPr>
            <a:picLocks noChangeAspect="1"/>
          </p:cNvPicPr>
          <p:nvPr/>
        </p:nvPicPr>
        <p:blipFill>
          <a:blip r:embed="rId4" cstate="print"/>
          <a:stretch>
            <a:fillRect/>
          </a:stretch>
        </p:blipFill>
        <p:spPr>
          <a:xfrm>
            <a:off x="4355976" y="2636912"/>
            <a:ext cx="2952328" cy="2160240"/>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066800"/>
          </a:xfrm>
        </p:spPr>
        <p:txBody>
          <a:bodyPr/>
          <a:lstStyle/>
          <a:p>
            <a:pPr algn="ctr"/>
            <a:r>
              <a:rPr lang="ru-RU" i="1" dirty="0" smtClean="0"/>
              <a:t>Игра: "Так бывает или нет?"</a:t>
            </a:r>
            <a:endParaRPr lang="ru-RU" dirty="0"/>
          </a:p>
        </p:txBody>
      </p:sp>
      <p:sp>
        <p:nvSpPr>
          <p:cNvPr id="3" name="Содержимое 2"/>
          <p:cNvSpPr>
            <a:spLocks noGrp="1"/>
          </p:cNvSpPr>
          <p:nvPr>
            <p:ph idx="1"/>
          </p:nvPr>
        </p:nvSpPr>
        <p:spPr/>
        <p:txBody>
          <a:bodyPr>
            <a:normAutofit fontScale="85000" lnSpcReduction="20000"/>
          </a:bodyPr>
          <a:lstStyle/>
          <a:p>
            <a:pPr fontAlgn="base"/>
            <a:r>
              <a:rPr lang="ru-RU" dirty="0" smtClean="0"/>
              <a:t> Правилами игры требуется заметить в стихотворении Л. </a:t>
            </a:r>
            <a:r>
              <a:rPr lang="ru-RU" dirty="0" err="1" smtClean="0"/>
              <a:t>Станчева</a:t>
            </a:r>
            <a:r>
              <a:rPr lang="ru-RU" dirty="0" smtClean="0"/>
              <a:t> "Это правда или нет?" все небылицы:</a:t>
            </a:r>
          </a:p>
          <a:p>
            <a:pPr fontAlgn="base"/>
            <a:r>
              <a:rPr lang="ru-RU" i="1" dirty="0" smtClean="0"/>
              <a:t>Теплая весна сейчас,</a:t>
            </a:r>
            <a:br>
              <a:rPr lang="ru-RU" i="1" dirty="0" smtClean="0"/>
            </a:br>
            <a:r>
              <a:rPr lang="ru-RU" i="1" dirty="0" smtClean="0"/>
              <a:t>Виноград созрел у нас.</a:t>
            </a:r>
            <a:br>
              <a:rPr lang="ru-RU" i="1" dirty="0" smtClean="0"/>
            </a:br>
            <a:r>
              <a:rPr lang="ru-RU" i="1" dirty="0" smtClean="0"/>
              <a:t>Конь рогатый на лугу</a:t>
            </a:r>
            <a:br>
              <a:rPr lang="ru-RU" i="1" dirty="0" smtClean="0"/>
            </a:br>
            <a:r>
              <a:rPr lang="ru-RU" i="1" dirty="0" smtClean="0"/>
              <a:t>Летом прыгает в снегу.</a:t>
            </a:r>
            <a:br>
              <a:rPr lang="ru-RU" i="1" dirty="0" smtClean="0"/>
            </a:br>
            <a:r>
              <a:rPr lang="ru-RU" i="1" dirty="0" smtClean="0"/>
              <a:t>Поздней осенью медведь</a:t>
            </a:r>
            <a:br>
              <a:rPr lang="ru-RU" i="1" dirty="0" smtClean="0"/>
            </a:br>
            <a:r>
              <a:rPr lang="ru-RU" i="1" dirty="0" smtClean="0"/>
              <a:t>Любит в речке посидеть.</a:t>
            </a:r>
            <a:br>
              <a:rPr lang="ru-RU" i="1" dirty="0" smtClean="0"/>
            </a:br>
            <a:r>
              <a:rPr lang="ru-RU" i="1" dirty="0" smtClean="0"/>
              <a:t>А зимой среди ветвей</a:t>
            </a:r>
            <a:br>
              <a:rPr lang="ru-RU" i="1" dirty="0" smtClean="0"/>
            </a:br>
            <a:r>
              <a:rPr lang="ru-RU" i="1" dirty="0" smtClean="0"/>
              <a:t>Га-га-га пел соловей.</a:t>
            </a:r>
            <a:br>
              <a:rPr lang="ru-RU" i="1" dirty="0" smtClean="0"/>
            </a:br>
            <a:r>
              <a:rPr lang="ru-RU" i="1" dirty="0" smtClean="0"/>
              <a:t>Быстро дайте мне ответ –</a:t>
            </a:r>
            <a:br>
              <a:rPr lang="ru-RU" i="1" dirty="0" smtClean="0"/>
            </a:br>
            <a:r>
              <a:rPr lang="ru-RU" i="1" dirty="0" smtClean="0"/>
              <a:t>Это правда или нет?</a:t>
            </a:r>
          </a:p>
          <a:p>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Овощи</a:t>
            </a:r>
            <a:endParaRPr lang="ru-RU" dirty="0"/>
          </a:p>
        </p:txBody>
      </p:sp>
      <p:sp>
        <p:nvSpPr>
          <p:cNvPr id="3" name="Содержимое 2"/>
          <p:cNvSpPr>
            <a:spLocks noGrp="1"/>
          </p:cNvSpPr>
          <p:nvPr>
            <p:ph idx="1"/>
          </p:nvPr>
        </p:nvSpPr>
        <p:spPr/>
        <p:txBody>
          <a:bodyPr/>
          <a:lstStyle/>
          <a:p>
            <a:r>
              <a:rPr lang="ru-RU" dirty="0" smtClean="0"/>
              <a:t>Слушай сказку, не скучай </a:t>
            </a:r>
            <a:br>
              <a:rPr lang="ru-RU" dirty="0" smtClean="0"/>
            </a:br>
            <a:r>
              <a:rPr lang="ru-RU" dirty="0" smtClean="0"/>
              <a:t>Да ошибки примечай. </a:t>
            </a:r>
            <a:br>
              <a:rPr lang="ru-RU" dirty="0" smtClean="0"/>
            </a:br>
            <a:r>
              <a:rPr lang="ru-RU" dirty="0" smtClean="0"/>
              <a:t>Любит овощи внучок:</a:t>
            </a:r>
            <a:br>
              <a:rPr lang="ru-RU" dirty="0" smtClean="0"/>
            </a:br>
            <a:r>
              <a:rPr lang="ru-RU" dirty="0" smtClean="0"/>
              <a:t>Грушу, яблоко, лучок,</a:t>
            </a:r>
            <a:br>
              <a:rPr lang="ru-RU" dirty="0" smtClean="0"/>
            </a:br>
            <a:r>
              <a:rPr lang="ru-RU" dirty="0" smtClean="0"/>
              <a:t>И морковку, и лимон, — </a:t>
            </a:r>
            <a:br>
              <a:rPr lang="ru-RU" dirty="0" smtClean="0"/>
            </a:br>
            <a:r>
              <a:rPr lang="ru-RU" dirty="0" smtClean="0"/>
              <a:t>С овощами дружит он.</a:t>
            </a:r>
            <a:endParaRPr lang="ru-RU" dirty="0"/>
          </a:p>
        </p:txBody>
      </p:sp>
      <p:pic>
        <p:nvPicPr>
          <p:cNvPr id="4" name="Рисунок 3" descr="img1336426600.jpg"/>
          <p:cNvPicPr>
            <a:picLocks noChangeAspect="1"/>
          </p:cNvPicPr>
          <p:nvPr/>
        </p:nvPicPr>
        <p:blipFill>
          <a:blip r:embed="rId3" cstate="print"/>
          <a:stretch>
            <a:fillRect/>
          </a:stretch>
        </p:blipFill>
        <p:spPr>
          <a:xfrm flipH="1">
            <a:off x="7308304" y="2132856"/>
            <a:ext cx="1296144" cy="1296144"/>
          </a:xfrm>
          <a:prstGeom prst="rect">
            <a:avLst/>
          </a:prstGeom>
        </p:spPr>
      </p:pic>
      <p:pic>
        <p:nvPicPr>
          <p:cNvPr id="5" name="Рисунок 4" descr="imgpreview (4).jpg"/>
          <p:cNvPicPr>
            <a:picLocks noChangeAspect="1"/>
          </p:cNvPicPr>
          <p:nvPr/>
        </p:nvPicPr>
        <p:blipFill>
          <a:blip r:embed="rId4" cstate="print"/>
          <a:stretch>
            <a:fillRect/>
          </a:stretch>
        </p:blipFill>
        <p:spPr>
          <a:xfrm>
            <a:off x="5364088" y="2020717"/>
            <a:ext cx="1872208" cy="1802825"/>
          </a:xfrm>
          <a:prstGeom prst="rect">
            <a:avLst/>
          </a:prstGeom>
        </p:spPr>
      </p:pic>
      <p:pic>
        <p:nvPicPr>
          <p:cNvPr id="6" name="Рисунок 5" descr="imgpreview (5).jpg"/>
          <p:cNvPicPr>
            <a:picLocks noChangeAspect="1"/>
          </p:cNvPicPr>
          <p:nvPr/>
        </p:nvPicPr>
        <p:blipFill>
          <a:blip r:embed="rId5" cstate="print"/>
          <a:stretch>
            <a:fillRect/>
          </a:stretch>
        </p:blipFill>
        <p:spPr>
          <a:xfrm>
            <a:off x="5436096" y="3789040"/>
            <a:ext cx="1552303" cy="1080120"/>
          </a:xfrm>
          <a:prstGeom prst="rect">
            <a:avLst/>
          </a:prstGeom>
        </p:spPr>
      </p:pic>
      <p:pic>
        <p:nvPicPr>
          <p:cNvPr id="7" name="Рисунок 6" descr="imgpreview (6).jpg"/>
          <p:cNvPicPr>
            <a:picLocks noChangeAspect="1"/>
          </p:cNvPicPr>
          <p:nvPr/>
        </p:nvPicPr>
        <p:blipFill>
          <a:blip r:embed="rId6" cstate="print"/>
          <a:stretch>
            <a:fillRect/>
          </a:stretch>
        </p:blipFill>
        <p:spPr>
          <a:xfrm>
            <a:off x="7164288" y="3861048"/>
            <a:ext cx="1572174" cy="1296144"/>
          </a:xfrm>
          <a:prstGeom prst="rect">
            <a:avLst/>
          </a:prstGeom>
        </p:spPr>
      </p:pic>
      <p:pic>
        <p:nvPicPr>
          <p:cNvPr id="8" name="Рисунок 7" descr="imgpreview (7).jpg"/>
          <p:cNvPicPr>
            <a:picLocks noChangeAspect="1"/>
          </p:cNvPicPr>
          <p:nvPr/>
        </p:nvPicPr>
        <p:blipFill>
          <a:blip r:embed="rId7" cstate="print"/>
          <a:stretch>
            <a:fillRect/>
          </a:stretch>
        </p:blipFill>
        <p:spPr>
          <a:xfrm>
            <a:off x="4860032" y="5085184"/>
            <a:ext cx="2015114" cy="1327026"/>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20080"/>
          </a:xfrm>
        </p:spPr>
        <p:txBody>
          <a:bodyPr>
            <a:normAutofit/>
          </a:bodyPr>
          <a:lstStyle/>
          <a:p>
            <a:pPr algn="ctr"/>
            <a:r>
              <a:rPr lang="ru-RU" dirty="0" smtClean="0"/>
              <a:t>Словесные игры</a:t>
            </a:r>
            <a:endParaRPr lang="ru-RU" dirty="0"/>
          </a:p>
        </p:txBody>
      </p:sp>
      <p:sp>
        <p:nvSpPr>
          <p:cNvPr id="3" name="Содержимое 2"/>
          <p:cNvSpPr>
            <a:spLocks noGrp="1"/>
          </p:cNvSpPr>
          <p:nvPr>
            <p:ph idx="1"/>
          </p:nvPr>
        </p:nvSpPr>
        <p:spPr>
          <a:xfrm>
            <a:off x="457200" y="1700808"/>
            <a:ext cx="8229600" cy="4873728"/>
          </a:xfrm>
        </p:spPr>
        <p:txBody>
          <a:bodyPr>
            <a:noAutofit/>
          </a:bodyPr>
          <a:lstStyle/>
          <a:p>
            <a:pPr algn="just">
              <a:buFont typeface="Arial" charset="0"/>
              <a:buChar char="•"/>
            </a:pPr>
            <a:r>
              <a:rPr lang="ru-RU" dirty="0" smtClean="0"/>
              <a:t>Проводятся  с целью закрепления знаний о функциях и действиях тех или иных предметов, обобщения и систематизации знаний. </a:t>
            </a:r>
          </a:p>
          <a:p>
            <a:pPr algn="just">
              <a:buFont typeface="Arial" charset="0"/>
              <a:buChar char="•"/>
            </a:pPr>
            <a:r>
              <a:rPr lang="ru-RU" dirty="0" smtClean="0"/>
              <a:t>Развивают внимание, сообразительность, быстроту реакции, связную речь. </a:t>
            </a:r>
          </a:p>
          <a:p>
            <a:pPr algn="just">
              <a:buFont typeface="Arial" charset="0"/>
              <a:buChar char="•"/>
            </a:pPr>
            <a:r>
              <a:rPr lang="ru-RU" dirty="0" smtClean="0"/>
              <a:t>Игры построены на словах и действиях играющих. </a:t>
            </a:r>
          </a:p>
          <a:p>
            <a:pPr>
              <a:buFont typeface="Arial" charset="0"/>
              <a:buChar char="•"/>
            </a:pPr>
            <a:endParaRPr lang="ru-RU" sz="1200" dirty="0" smtClean="0"/>
          </a:p>
          <a:p>
            <a:endParaRPr lang="ru-RU" sz="1200" dirty="0"/>
          </a:p>
        </p:txBody>
      </p:sp>
    </p:spTree>
  </p:cSld>
  <p:clrMapOvr>
    <a:masterClrMapping/>
  </p:clrMapOvr>
  <p:transition spd="slow">
    <p:wipe dir="r"/>
    <p:sndAc>
      <p:stSnd>
        <p:snd r:embed="rId2" name="push.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Зима</a:t>
            </a:r>
            <a:endParaRPr lang="ru-RU" dirty="0"/>
          </a:p>
        </p:txBody>
      </p:sp>
      <p:sp>
        <p:nvSpPr>
          <p:cNvPr id="3" name="Содержимое 2"/>
          <p:cNvSpPr>
            <a:spLocks noGrp="1"/>
          </p:cNvSpPr>
          <p:nvPr>
            <p:ph idx="1"/>
          </p:nvPr>
        </p:nvSpPr>
        <p:spPr/>
        <p:txBody>
          <a:bodyPr/>
          <a:lstStyle/>
          <a:p>
            <a:r>
              <a:rPr lang="ru-RU" dirty="0" smtClean="0"/>
              <a:t>Если спит медведь в берлоге — </a:t>
            </a:r>
            <a:br>
              <a:rPr lang="ru-RU" dirty="0" smtClean="0"/>
            </a:br>
            <a:r>
              <a:rPr lang="ru-RU" dirty="0" smtClean="0"/>
              <a:t>Значит, лето на пороге. </a:t>
            </a:r>
            <a:br>
              <a:rPr lang="ru-RU" dirty="0" smtClean="0"/>
            </a:br>
            <a:r>
              <a:rPr lang="ru-RU" dirty="0" smtClean="0"/>
              <a:t>Отвечай-ка, правда ль это?</a:t>
            </a:r>
            <a:br>
              <a:rPr lang="ru-RU" dirty="0" smtClean="0"/>
            </a:br>
            <a:r>
              <a:rPr lang="ru-RU" dirty="0" smtClean="0"/>
              <a:t>Разве спят в берлоге летом?</a:t>
            </a:r>
            <a:endParaRPr lang="ru-RU" dirty="0"/>
          </a:p>
        </p:txBody>
      </p:sp>
      <p:pic>
        <p:nvPicPr>
          <p:cNvPr id="4" name="Рисунок 3" descr="imgpreview (8).jpg"/>
          <p:cNvPicPr>
            <a:picLocks noChangeAspect="1"/>
          </p:cNvPicPr>
          <p:nvPr/>
        </p:nvPicPr>
        <p:blipFill>
          <a:blip r:embed="rId3" cstate="print"/>
          <a:stretch>
            <a:fillRect/>
          </a:stretch>
        </p:blipFill>
        <p:spPr>
          <a:xfrm>
            <a:off x="1403648" y="4005064"/>
            <a:ext cx="2092449" cy="2166800"/>
          </a:xfrm>
          <a:prstGeom prst="rect">
            <a:avLst/>
          </a:prstGeom>
        </p:spPr>
      </p:pic>
      <p:pic>
        <p:nvPicPr>
          <p:cNvPr id="5" name="Рисунок 4" descr="imgpreview (9).jpg"/>
          <p:cNvPicPr>
            <a:picLocks noChangeAspect="1"/>
          </p:cNvPicPr>
          <p:nvPr/>
        </p:nvPicPr>
        <p:blipFill>
          <a:blip r:embed="rId4" cstate="print"/>
          <a:stretch>
            <a:fillRect/>
          </a:stretch>
        </p:blipFill>
        <p:spPr>
          <a:xfrm>
            <a:off x="4499992" y="4005064"/>
            <a:ext cx="2952328" cy="2081392"/>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Перелётные птицы</a:t>
            </a:r>
            <a:endParaRPr lang="ru-RU" dirty="0"/>
          </a:p>
        </p:txBody>
      </p:sp>
      <p:sp>
        <p:nvSpPr>
          <p:cNvPr id="3" name="Содержимое 2"/>
          <p:cNvSpPr>
            <a:spLocks noGrp="1"/>
          </p:cNvSpPr>
          <p:nvPr>
            <p:ph idx="1"/>
          </p:nvPr>
        </p:nvSpPr>
        <p:spPr/>
        <p:txBody>
          <a:bodyPr/>
          <a:lstStyle/>
          <a:p>
            <a:endParaRPr lang="ru-RU" dirty="0" smtClean="0"/>
          </a:p>
          <a:p>
            <a:r>
              <a:rPr lang="ru-RU" dirty="0" smtClean="0"/>
              <a:t>На кормушке во дворе</a:t>
            </a:r>
            <a:br>
              <a:rPr lang="ru-RU" dirty="0" smtClean="0"/>
            </a:br>
            <a:r>
              <a:rPr lang="ru-RU" dirty="0" smtClean="0"/>
              <a:t>Много птичек в январе: </a:t>
            </a:r>
            <a:br>
              <a:rPr lang="ru-RU" dirty="0" smtClean="0"/>
            </a:br>
            <a:r>
              <a:rPr lang="ru-RU" dirty="0" smtClean="0"/>
              <a:t>Стриж, снегирь и воробей, </a:t>
            </a:r>
            <a:br>
              <a:rPr lang="ru-RU" dirty="0" smtClean="0"/>
            </a:br>
            <a:r>
              <a:rPr lang="ru-RU" dirty="0" smtClean="0"/>
              <a:t>Журавли и соловей.</a:t>
            </a:r>
            <a:br>
              <a:rPr lang="ru-RU" dirty="0" smtClean="0"/>
            </a:br>
            <a:endParaRPr lang="ru-RU" dirty="0"/>
          </a:p>
        </p:txBody>
      </p:sp>
      <p:pic>
        <p:nvPicPr>
          <p:cNvPr id="4" name="Рисунок 3" descr="imgpreview (10).jpg"/>
          <p:cNvPicPr>
            <a:picLocks noChangeAspect="1"/>
          </p:cNvPicPr>
          <p:nvPr/>
        </p:nvPicPr>
        <p:blipFill>
          <a:blip r:embed="rId3" cstate="print"/>
          <a:stretch>
            <a:fillRect/>
          </a:stretch>
        </p:blipFill>
        <p:spPr>
          <a:xfrm>
            <a:off x="5076056" y="2636912"/>
            <a:ext cx="1266825" cy="962025"/>
          </a:xfrm>
          <a:prstGeom prst="rect">
            <a:avLst/>
          </a:prstGeom>
        </p:spPr>
      </p:pic>
      <p:pic>
        <p:nvPicPr>
          <p:cNvPr id="5" name="Рисунок 4" descr="imgpreview (11).jpg"/>
          <p:cNvPicPr>
            <a:picLocks noChangeAspect="1"/>
          </p:cNvPicPr>
          <p:nvPr/>
        </p:nvPicPr>
        <p:blipFill>
          <a:blip r:embed="rId4" cstate="print"/>
          <a:stretch>
            <a:fillRect/>
          </a:stretch>
        </p:blipFill>
        <p:spPr>
          <a:xfrm>
            <a:off x="6876256" y="2780928"/>
            <a:ext cx="1276350" cy="952500"/>
          </a:xfrm>
          <a:prstGeom prst="rect">
            <a:avLst/>
          </a:prstGeom>
        </p:spPr>
      </p:pic>
      <p:pic>
        <p:nvPicPr>
          <p:cNvPr id="6" name="Рисунок 5" descr="02.jpg"/>
          <p:cNvPicPr>
            <a:picLocks noChangeAspect="1"/>
          </p:cNvPicPr>
          <p:nvPr/>
        </p:nvPicPr>
        <p:blipFill>
          <a:blip r:embed="rId5" cstate="print"/>
          <a:stretch>
            <a:fillRect/>
          </a:stretch>
        </p:blipFill>
        <p:spPr>
          <a:xfrm>
            <a:off x="5076056" y="4437112"/>
            <a:ext cx="1224826" cy="1021505"/>
          </a:xfrm>
          <a:prstGeom prst="rect">
            <a:avLst/>
          </a:prstGeom>
        </p:spPr>
      </p:pic>
      <p:pic>
        <p:nvPicPr>
          <p:cNvPr id="7" name="Рисунок 6" descr="imgpreview (12).jpg"/>
          <p:cNvPicPr>
            <a:picLocks noChangeAspect="1"/>
          </p:cNvPicPr>
          <p:nvPr/>
        </p:nvPicPr>
        <p:blipFill>
          <a:blip r:embed="rId6" cstate="print"/>
          <a:stretch>
            <a:fillRect/>
          </a:stretch>
        </p:blipFill>
        <p:spPr>
          <a:xfrm>
            <a:off x="2339752" y="4668888"/>
            <a:ext cx="1291208" cy="1008756"/>
          </a:xfrm>
          <a:prstGeom prst="rect">
            <a:avLst/>
          </a:prstGeom>
        </p:spPr>
      </p:pic>
      <p:pic>
        <p:nvPicPr>
          <p:cNvPr id="8" name="Рисунок 7" descr="imgpreview (13).jpg"/>
          <p:cNvPicPr>
            <a:picLocks noChangeAspect="1"/>
          </p:cNvPicPr>
          <p:nvPr/>
        </p:nvPicPr>
        <p:blipFill>
          <a:blip r:embed="rId7" cstate="print"/>
          <a:stretch>
            <a:fillRect/>
          </a:stretch>
        </p:blipFill>
        <p:spPr>
          <a:xfrm>
            <a:off x="7020272" y="5013176"/>
            <a:ext cx="1266825" cy="962025"/>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8229600" cy="1066800"/>
          </a:xfrm>
        </p:spPr>
        <p:txBody>
          <a:bodyPr/>
          <a:lstStyle/>
          <a:p>
            <a:pPr algn="ctr"/>
            <a:r>
              <a:rPr lang="ru-RU" dirty="0" smtClean="0"/>
              <a:t>А бывает разве так?</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Баба Маша сон видала,</a:t>
            </a:r>
          </a:p>
          <a:p>
            <a:pPr>
              <a:buNone/>
            </a:pPr>
            <a:r>
              <a:rPr lang="ru-RU" dirty="0" smtClean="0"/>
              <a:t> Утром детям рассказала:</a:t>
            </a:r>
            <a:br>
              <a:rPr lang="ru-RU" dirty="0" smtClean="0"/>
            </a:br>
            <a:r>
              <a:rPr lang="ru-RU" dirty="0" smtClean="0"/>
              <a:t>«Заяц съел большого волка, </a:t>
            </a:r>
            <a:br>
              <a:rPr lang="ru-RU" dirty="0" smtClean="0"/>
            </a:br>
            <a:r>
              <a:rPr lang="ru-RU" dirty="0" smtClean="0"/>
              <a:t>Доедает кость под ёлкой».</a:t>
            </a:r>
            <a:br>
              <a:rPr lang="ru-RU" dirty="0" smtClean="0"/>
            </a:br>
            <a:r>
              <a:rPr lang="ru-RU" dirty="0" smtClean="0"/>
              <a:t>Нам Незнайка рассказал,</a:t>
            </a:r>
            <a:br>
              <a:rPr lang="ru-RU" dirty="0" smtClean="0"/>
            </a:br>
            <a:r>
              <a:rPr lang="ru-RU" dirty="0" smtClean="0"/>
              <a:t>Но, наверное, приврал:</a:t>
            </a:r>
            <a:br>
              <a:rPr lang="ru-RU" dirty="0" smtClean="0"/>
            </a:br>
            <a:r>
              <a:rPr lang="ru-RU" dirty="0" smtClean="0"/>
              <a:t>«Долго гладил Саша волка,</a:t>
            </a:r>
            <a:br>
              <a:rPr lang="ru-RU" dirty="0" smtClean="0"/>
            </a:br>
            <a:r>
              <a:rPr lang="ru-RU" dirty="0" smtClean="0"/>
              <a:t>Потому что волк в иголках».</a:t>
            </a:r>
            <a:br>
              <a:rPr lang="ru-RU" dirty="0" smtClean="0"/>
            </a:br>
            <a:r>
              <a:rPr lang="ru-RU" dirty="0" smtClean="0"/>
              <a:t>«Утром солнышко встаёт, </a:t>
            </a:r>
            <a:br>
              <a:rPr lang="ru-RU" dirty="0" smtClean="0"/>
            </a:br>
            <a:r>
              <a:rPr lang="ru-RU" dirty="0" smtClean="0"/>
              <a:t>Рыбка песенки поёт», — </a:t>
            </a:r>
            <a:br>
              <a:rPr lang="ru-RU" dirty="0" smtClean="0"/>
            </a:br>
            <a:r>
              <a:rPr lang="ru-RU" dirty="0" smtClean="0"/>
              <a:t>Рассказал один рыбак. </a:t>
            </a:r>
            <a:br>
              <a:rPr lang="ru-RU" dirty="0" smtClean="0"/>
            </a:br>
            <a:r>
              <a:rPr lang="ru-RU" dirty="0" smtClean="0"/>
              <a:t>А бывает разве так?</a:t>
            </a:r>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dirty="0" smtClean="0"/>
              <a:t/>
            </a:r>
            <a:br>
              <a:rPr lang="ru-RU" sz="4400" dirty="0" smtClean="0"/>
            </a:br>
            <a:r>
              <a:rPr lang="ru-RU" sz="4400" dirty="0" smtClean="0"/>
              <a:t>Игры на обобщение и классификацию предметов по различным признакам</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2708920"/>
            <a:ext cx="8229600" cy="3865616"/>
          </a:xfrm>
        </p:spPr>
        <p:txBody>
          <a:bodyPr/>
          <a:lstStyle/>
          <a:p>
            <a:endParaRPr lang="ru-RU" dirty="0" smtClean="0"/>
          </a:p>
          <a:p>
            <a:endParaRPr lang="ru-RU" dirty="0" smtClean="0"/>
          </a:p>
          <a:p>
            <a:r>
              <a:rPr lang="ru-RU" dirty="0" smtClean="0"/>
              <a:t>«Кому что нужно?», «Назови три предмета», «Назови одним словом», «Слово к слову», «Кто знает, пусть продолжает»,  и др.</a:t>
            </a:r>
          </a:p>
          <a:p>
            <a:endParaRPr lang="ru-RU" dirty="0" smtClean="0"/>
          </a:p>
          <a:p>
            <a:endParaRPr lang="ru-RU" dirty="0" smtClean="0"/>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t>«Слово к слову»</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pPr algn="just"/>
            <a:r>
              <a:rPr lang="ru-RU" dirty="0" smtClean="0">
                <a:latin typeface="Georgia" pitchFamily="18" charset="0"/>
                <a:cs typeface="Arial" pitchFamily="34" charset="0"/>
              </a:rPr>
              <a:t>Цель: развитие ассоциативное мышление – от 5 лет</a:t>
            </a:r>
          </a:p>
          <a:p>
            <a:pPr algn="just"/>
            <a:r>
              <a:rPr lang="ru-RU" dirty="0" smtClean="0">
                <a:latin typeface="Georgia" pitchFamily="18" charset="0"/>
                <a:cs typeface="Arial" pitchFamily="34" charset="0"/>
              </a:rPr>
              <a:t>Взрослый называет слово, скажем «поле», и дает минуту на то, чтобы дети вспомнили предметы, явления, звуки, запахи и т. д., связанные с этим словом или понятием.</a:t>
            </a:r>
          </a:p>
          <a:p>
            <a:pPr algn="just"/>
            <a:r>
              <a:rPr lang="ru-RU" dirty="0" smtClean="0">
                <a:latin typeface="Georgia" pitchFamily="18" charset="0"/>
                <a:cs typeface="Arial" pitchFamily="34" charset="0"/>
              </a:rPr>
              <a:t>Через минуту взрослый просит «расшифровать» другими словами предложенное слово-образ, то есть вспомнить и перечислить все, что игроки могут соотнести с этим образом.</a:t>
            </a:r>
          </a:p>
          <a:p>
            <a:pPr algn="just"/>
            <a:r>
              <a:rPr lang="ru-RU" dirty="0" smtClean="0">
                <a:latin typeface="Georgia" pitchFamily="18" charset="0"/>
                <a:cs typeface="Arial" pitchFamily="34" charset="0"/>
              </a:rPr>
              <a:t>Например, что можно вспомнить о поле: трава, цветы, ветер, стрекотание, комбайн и т. д. и т. п.</a:t>
            </a:r>
          </a:p>
          <a:p>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229600" cy="1085056"/>
          </a:xfrm>
        </p:spPr>
        <p:txBody>
          <a:bodyPr>
            <a:normAutofit fontScale="90000"/>
          </a:bodyPr>
          <a:lstStyle/>
          <a:p>
            <a:r>
              <a:rPr lang="ru-RU" sz="4400" b="1" dirty="0" smtClean="0"/>
              <a:t>«Кто знает, пусть продолжает»</a:t>
            </a:r>
            <a:r>
              <a:rPr lang="ru-RU" sz="4400" dirty="0" smtClean="0"/>
              <a:t/>
            </a:r>
            <a:br>
              <a:rPr lang="ru-RU" sz="4400"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1844824"/>
            <a:ext cx="8229600" cy="4729712"/>
          </a:xfrm>
        </p:spPr>
        <p:txBody>
          <a:bodyPr>
            <a:normAutofit fontScale="55000" lnSpcReduction="20000"/>
          </a:bodyPr>
          <a:lstStyle/>
          <a:p>
            <a:pPr algn="just" fontAlgn="base">
              <a:buNone/>
            </a:pPr>
            <a:r>
              <a:rPr lang="ru-RU" dirty="0" smtClean="0"/>
              <a:t> </a:t>
            </a:r>
          </a:p>
          <a:p>
            <a:pPr algn="just">
              <a:buNone/>
            </a:pPr>
            <a:r>
              <a:rPr lang="ru-RU" sz="3800" b="1" dirty="0" smtClean="0"/>
              <a:t>Вариант 1.</a:t>
            </a:r>
            <a:endParaRPr lang="ru-RU" sz="3800" dirty="0" smtClean="0"/>
          </a:p>
          <a:p>
            <a:pPr algn="just">
              <a:buNone/>
            </a:pPr>
            <a:r>
              <a:rPr lang="ru-RU" sz="3800" dirty="0" smtClean="0"/>
              <a:t>Воспитатель называет обобщающее слово, а дети — слова, относящиеся к данному значению.</a:t>
            </a:r>
          </a:p>
          <a:p>
            <a:pPr algn="just">
              <a:buNone/>
            </a:pPr>
            <a:r>
              <a:rPr lang="ru-RU" sz="3800" dirty="0" smtClean="0"/>
              <a:t>Воспитатель: Насекомые — это ...</a:t>
            </a:r>
          </a:p>
          <a:p>
            <a:pPr algn="just">
              <a:buNone/>
            </a:pPr>
            <a:r>
              <a:rPr lang="ru-RU" sz="3800" dirty="0" smtClean="0"/>
              <a:t> Дети:... муха, комар, ...</a:t>
            </a:r>
          </a:p>
          <a:p>
            <a:pPr algn="just">
              <a:buNone/>
            </a:pPr>
            <a:r>
              <a:rPr lang="ru-RU" sz="3800" dirty="0" smtClean="0"/>
              <a:t>Воспитатель: Рыбы — это ...</a:t>
            </a:r>
          </a:p>
          <a:p>
            <a:pPr algn="just">
              <a:buNone/>
            </a:pPr>
            <a:r>
              <a:rPr lang="ru-RU" sz="3800" dirty="0" smtClean="0"/>
              <a:t>Дети:.. карась, щука,...</a:t>
            </a:r>
          </a:p>
          <a:p>
            <a:pPr algn="just">
              <a:buNone/>
            </a:pPr>
            <a:r>
              <a:rPr lang="ru-RU" sz="3800" dirty="0" smtClean="0"/>
              <a:t> </a:t>
            </a:r>
          </a:p>
          <a:p>
            <a:pPr algn="just">
              <a:buNone/>
            </a:pPr>
            <a:r>
              <a:rPr lang="ru-RU" sz="3800" b="1" dirty="0" smtClean="0"/>
              <a:t>Вариант 2.</a:t>
            </a:r>
            <a:endParaRPr lang="ru-RU" sz="3800" dirty="0" smtClean="0"/>
          </a:p>
          <a:p>
            <a:pPr algn="just">
              <a:buNone/>
            </a:pPr>
            <a:r>
              <a:rPr lang="ru-RU" sz="3800" dirty="0" smtClean="0"/>
              <a:t>Воспитатель называет видовое понятие, а дети обобщающее слово.</a:t>
            </a:r>
          </a:p>
          <a:p>
            <a:pPr algn="just">
              <a:buNone/>
            </a:pPr>
            <a:r>
              <a:rPr lang="ru-RU" sz="3800" dirty="0" smtClean="0"/>
              <a:t>Воспитатель: </a:t>
            </a:r>
            <a:r>
              <a:rPr lang="ru-RU" sz="3800" i="1" dirty="0" smtClean="0"/>
              <a:t>Муха, комар — это ...</a:t>
            </a:r>
            <a:endParaRPr lang="ru-RU" sz="3800" dirty="0" smtClean="0"/>
          </a:p>
          <a:p>
            <a:pPr algn="just">
              <a:buNone/>
            </a:pPr>
            <a:r>
              <a:rPr lang="ru-RU" sz="3800" dirty="0" smtClean="0"/>
              <a:t>Дети:... </a:t>
            </a:r>
            <a:r>
              <a:rPr lang="ru-RU" sz="3800" i="1" dirty="0" smtClean="0"/>
              <a:t>насекомые.</a:t>
            </a:r>
            <a:endParaRPr lang="ru-RU" sz="3800" dirty="0" smtClean="0"/>
          </a:p>
          <a:p>
            <a:pPr algn="just">
              <a:buNone/>
            </a:pPr>
            <a:r>
              <a:rPr lang="ru-RU" sz="3800" dirty="0" smtClean="0"/>
              <a:t>Воспитатель: </a:t>
            </a:r>
            <a:r>
              <a:rPr lang="ru-RU" sz="3800" i="1" dirty="0" smtClean="0"/>
              <a:t>Золотая рыбка, карась — это ...</a:t>
            </a:r>
            <a:endParaRPr lang="ru-RU" sz="3800" dirty="0" smtClean="0"/>
          </a:p>
          <a:p>
            <a:pPr algn="just">
              <a:buNone/>
            </a:pPr>
            <a:r>
              <a:rPr lang="ru-RU" sz="3800" dirty="0" smtClean="0"/>
              <a:t>Дети:... </a:t>
            </a:r>
            <a:r>
              <a:rPr lang="ru-RU" sz="3800" i="1" dirty="0" smtClean="0"/>
              <a:t>рыбы</a:t>
            </a:r>
            <a:r>
              <a:rPr lang="ru-RU" i="1" dirty="0" smtClean="0"/>
              <a:t>.</a:t>
            </a:r>
            <a:endParaRPr lang="ru-RU" dirty="0" smtClean="0"/>
          </a:p>
          <a:p>
            <a:pPr algn="just"/>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smtClean="0"/>
              <a:t>Игры на развитие внимания, сообразительности, быстроты мышления, выдержки, чувства юмора</a:t>
            </a:r>
            <a:endParaRPr lang="ru-RU" dirty="0"/>
          </a:p>
        </p:txBody>
      </p:sp>
      <p:sp>
        <p:nvSpPr>
          <p:cNvPr id="3" name="Содержимое 2"/>
          <p:cNvSpPr>
            <a:spLocks noGrp="1"/>
          </p:cNvSpPr>
          <p:nvPr>
            <p:ph idx="1"/>
          </p:nvPr>
        </p:nvSpPr>
        <p:spPr>
          <a:xfrm>
            <a:off x="457200" y="2852936"/>
            <a:ext cx="8229600" cy="3721600"/>
          </a:xfrm>
        </p:spPr>
        <p:txBody>
          <a:bodyPr/>
          <a:lstStyle/>
          <a:p>
            <a:endParaRPr lang="ru-RU" dirty="0" smtClean="0"/>
          </a:p>
          <a:p>
            <a:r>
              <a:rPr lang="ru-RU" dirty="0" smtClean="0"/>
              <a:t>«Испорченный телефон», «Краски», «Летает — не летает», «Белого и черного не называть», «Купец» и </a:t>
            </a:r>
            <a:r>
              <a:rPr lang="ru-RU" dirty="0" err="1" smtClean="0"/>
              <a:t>др</a:t>
            </a:r>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b="1" i="1" dirty="0" smtClean="0"/>
              <a:t>Купец (модификация народной игры "Краски")</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algn="just"/>
            <a:r>
              <a:rPr lang="ru-RU" dirty="0" smtClean="0"/>
              <a:t>Выбираются купец и продавец. Остальные участники игры - товар. Каждому "товару" продавец называет его образ, но так, чтобы слышал купец. Затем купец обращается к продавцу: "Продавец, продавец, продай мне товар". "А что тебе продать?" Купец описывает свойства товара: "Продай мне жёлтое, пушистое, тёпленькое..."</a:t>
            </a:r>
          </a:p>
          <a:p>
            <a:pPr algn="just"/>
            <a:r>
              <a:rPr lang="ru-RU" dirty="0" smtClean="0"/>
              <a:t>Тот ребёнок, образу которого соответствуют данные свойства, убегает, а купец его догоняет. Если догнал, то забирает в условленное место и выбирает следующий товар. Если нет, то товар становится купцом, купец - продавцом, а продавец занимает место товара. (В подвижной части игры возможны варианты.)</a:t>
            </a:r>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229600" cy="1066800"/>
          </a:xfrm>
        </p:spPr>
        <p:txBody>
          <a:bodyPr/>
          <a:lstStyle/>
          <a:p>
            <a:pPr algn="ctr"/>
            <a:r>
              <a:rPr lang="ru-RU" dirty="0" smtClean="0"/>
              <a:t>Словесные упражнения</a:t>
            </a:r>
            <a:endParaRPr lang="ru-RU" dirty="0"/>
          </a:p>
        </p:txBody>
      </p:sp>
      <p:sp>
        <p:nvSpPr>
          <p:cNvPr id="3" name="Содержимое 2"/>
          <p:cNvSpPr>
            <a:spLocks noGrp="1"/>
          </p:cNvSpPr>
          <p:nvPr>
            <p:ph idx="1"/>
          </p:nvPr>
        </p:nvSpPr>
        <p:spPr/>
        <p:txBody>
          <a:bodyPr numCol="2">
            <a:noAutofit/>
          </a:bodyPr>
          <a:lstStyle/>
          <a:p>
            <a:pPr>
              <a:buNone/>
            </a:pPr>
            <a:r>
              <a:rPr lang="ru-RU" sz="1400" dirty="0" smtClean="0"/>
              <a:t>«Доскажи словечко»</a:t>
            </a:r>
          </a:p>
          <a:p>
            <a:pPr>
              <a:buNone/>
            </a:pPr>
            <a:r>
              <a:rPr lang="ru-RU" sz="1400" dirty="0" smtClean="0"/>
              <a:t>       Могут в речке </a:t>
            </a:r>
            <a:br>
              <a:rPr lang="ru-RU" sz="1400" dirty="0" smtClean="0"/>
            </a:br>
            <a:r>
              <a:rPr lang="ru-RU" sz="1400" dirty="0" smtClean="0"/>
              <a:t>Плавать сутки</a:t>
            </a:r>
            <a:br>
              <a:rPr lang="ru-RU" sz="1400" dirty="0" smtClean="0"/>
            </a:br>
            <a:r>
              <a:rPr lang="ru-RU" sz="1400" dirty="0" smtClean="0"/>
              <a:t>Непоседливые (утки)</a:t>
            </a:r>
            <a:br>
              <a:rPr lang="ru-RU" sz="1400" dirty="0" smtClean="0"/>
            </a:br>
            <a:r>
              <a:rPr lang="ru-RU" sz="1400" dirty="0" smtClean="0"/>
              <a:t/>
            </a:r>
            <a:br>
              <a:rPr lang="ru-RU" sz="1400" dirty="0" smtClean="0"/>
            </a:br>
            <a:r>
              <a:rPr lang="ru-RU" sz="1400" dirty="0" smtClean="0"/>
              <a:t>«</a:t>
            </a:r>
            <a:r>
              <a:rPr lang="ru-RU" sz="1400" dirty="0" err="1" smtClean="0"/>
              <a:t>Му</a:t>
            </a:r>
            <a:r>
              <a:rPr lang="ru-RU" sz="1400" dirty="0" smtClean="0"/>
              <a:t> и </a:t>
            </a:r>
            <a:r>
              <a:rPr lang="ru-RU" sz="1400" dirty="0" err="1" smtClean="0"/>
              <a:t>му</a:t>
            </a:r>
            <a:r>
              <a:rPr lang="ru-RU" sz="1400" dirty="0" smtClean="0"/>
              <a:t>»</a:t>
            </a:r>
            <a:br>
              <a:rPr lang="ru-RU" sz="1400" dirty="0" smtClean="0"/>
            </a:br>
            <a:r>
              <a:rPr lang="ru-RU" sz="1400" dirty="0" smtClean="0"/>
              <a:t>Одно лишь слово</a:t>
            </a:r>
            <a:br>
              <a:rPr lang="ru-RU" sz="1400" dirty="0" smtClean="0"/>
            </a:br>
            <a:r>
              <a:rPr lang="ru-RU" sz="1400" dirty="0" smtClean="0"/>
              <a:t>Говорит всегда (корова)</a:t>
            </a:r>
            <a:br>
              <a:rPr lang="ru-RU" sz="1400" dirty="0" smtClean="0"/>
            </a:br>
            <a:r>
              <a:rPr lang="ru-RU" sz="1400" dirty="0" smtClean="0"/>
              <a:t/>
            </a:r>
            <a:br>
              <a:rPr lang="ru-RU" sz="1400" dirty="0" smtClean="0"/>
            </a:br>
            <a:r>
              <a:rPr lang="ru-RU" sz="1400" dirty="0" smtClean="0"/>
              <a:t>Отгадай-ка, кто проворно</a:t>
            </a:r>
            <a:br>
              <a:rPr lang="ru-RU" sz="1400" dirty="0" smtClean="0"/>
            </a:br>
            <a:r>
              <a:rPr lang="ru-RU" sz="1400" dirty="0" smtClean="0"/>
              <a:t>Ищет крошки, ищет зерна?</a:t>
            </a:r>
            <a:br>
              <a:rPr lang="ru-RU" sz="1400" dirty="0" smtClean="0"/>
            </a:br>
            <a:r>
              <a:rPr lang="ru-RU" sz="1400" dirty="0" smtClean="0"/>
              <a:t>Говори же не робей-</a:t>
            </a:r>
            <a:br>
              <a:rPr lang="ru-RU" sz="1400" dirty="0" smtClean="0"/>
            </a:br>
            <a:r>
              <a:rPr lang="ru-RU" sz="1400" dirty="0" smtClean="0"/>
              <a:t>Это храбрый (воробей)</a:t>
            </a:r>
            <a:br>
              <a:rPr lang="ru-RU" sz="1400" dirty="0" smtClean="0"/>
            </a:br>
            <a:r>
              <a:rPr lang="ru-RU" sz="1400" dirty="0" smtClean="0"/>
              <a:t/>
            </a:r>
            <a:br>
              <a:rPr lang="ru-RU" sz="1400" dirty="0" smtClean="0"/>
            </a:br>
            <a:r>
              <a:rPr lang="ru-RU" sz="1400" dirty="0" smtClean="0"/>
              <a:t>Для желторотых крошек</a:t>
            </a:r>
            <a:br>
              <a:rPr lang="ru-RU" sz="1400" dirty="0" smtClean="0"/>
            </a:br>
            <a:r>
              <a:rPr lang="ru-RU" sz="1400" dirty="0" smtClean="0"/>
              <a:t>Весь день носил он мошек,</a:t>
            </a:r>
            <a:br>
              <a:rPr lang="ru-RU" sz="1400" dirty="0" smtClean="0"/>
            </a:br>
            <a:r>
              <a:rPr lang="ru-RU" sz="1400" dirty="0" smtClean="0"/>
              <a:t>Заботливый отец!</a:t>
            </a:r>
            <a:br>
              <a:rPr lang="ru-RU" sz="1400" dirty="0" smtClean="0"/>
            </a:br>
            <a:r>
              <a:rPr lang="ru-RU" sz="1400" dirty="0" smtClean="0"/>
              <a:t>Зовут его ( скворец )</a:t>
            </a:r>
            <a:br>
              <a:rPr lang="ru-RU" sz="1400" dirty="0" smtClean="0"/>
            </a:br>
            <a:r>
              <a:rPr lang="ru-RU" sz="1400" dirty="0" smtClean="0"/>
              <a:t/>
            </a:r>
            <a:br>
              <a:rPr lang="ru-RU" sz="1400" dirty="0" smtClean="0"/>
            </a:br>
            <a:r>
              <a:rPr lang="ru-RU" sz="1400" dirty="0" smtClean="0"/>
              <a:t>Он не любит свет  дневной</a:t>
            </a:r>
            <a:br>
              <a:rPr lang="ru-RU" sz="1400" dirty="0" smtClean="0"/>
            </a:br>
            <a:r>
              <a:rPr lang="ru-RU" sz="1400" dirty="0" smtClean="0"/>
              <a:t>Проживает  по землёй</a:t>
            </a:r>
            <a:br>
              <a:rPr lang="ru-RU" sz="1400" dirty="0" smtClean="0"/>
            </a:br>
            <a:r>
              <a:rPr lang="ru-RU" sz="1400" dirty="0" smtClean="0"/>
              <a:t>Землю роет, роет-роет </a:t>
            </a:r>
            <a:br>
              <a:rPr lang="ru-RU" sz="1400" dirty="0" smtClean="0"/>
            </a:br>
            <a:r>
              <a:rPr lang="ru-RU" sz="1400" dirty="0" smtClean="0"/>
              <a:t>Каждый день метро он строит (крот)</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В луже место занимает</a:t>
            </a:r>
            <a:br>
              <a:rPr lang="ru-RU" sz="1400" dirty="0" smtClean="0"/>
            </a:br>
            <a:r>
              <a:rPr lang="ru-RU" sz="1400" dirty="0" smtClean="0"/>
              <a:t>И ложится на бочок.</a:t>
            </a:r>
            <a:br>
              <a:rPr lang="ru-RU" sz="1400" dirty="0" smtClean="0"/>
            </a:br>
            <a:r>
              <a:rPr lang="ru-RU" sz="1400" dirty="0" smtClean="0"/>
              <a:t>Пуговку напоминает</a:t>
            </a:r>
            <a:br>
              <a:rPr lang="ru-RU" sz="1400" dirty="0" smtClean="0"/>
            </a:br>
            <a:r>
              <a:rPr lang="ru-RU" sz="1400" dirty="0" smtClean="0"/>
              <a:t>Розоватый пятачок (свинья)</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В дом родной они спешат,</a:t>
            </a:r>
            <a:br>
              <a:rPr lang="ru-RU" sz="1400" dirty="0" smtClean="0"/>
            </a:br>
            <a:r>
              <a:rPr lang="ru-RU" sz="1400" dirty="0" smtClean="0"/>
              <a:t>Озабоченно жужжат.</a:t>
            </a:r>
            <a:br>
              <a:rPr lang="ru-RU" sz="1400" dirty="0" smtClean="0"/>
            </a:br>
            <a:r>
              <a:rPr lang="ru-RU" sz="1400" dirty="0" smtClean="0"/>
              <a:t>Из садов, с полей приносят</a:t>
            </a:r>
            <a:br>
              <a:rPr lang="ru-RU" sz="1400" dirty="0" smtClean="0"/>
            </a:br>
            <a:r>
              <a:rPr lang="ru-RU" sz="1400" dirty="0" smtClean="0"/>
              <a:t>Сладость, воск и аромат (пчелы)</a:t>
            </a:r>
            <a:br>
              <a:rPr lang="ru-RU" sz="1400" dirty="0" smtClean="0"/>
            </a:br>
            <a:endParaRPr lang="ru-RU" sz="1400" dirty="0"/>
          </a:p>
        </p:txBody>
      </p:sp>
      <p:pic>
        <p:nvPicPr>
          <p:cNvPr id="4" name="Рисунок 3" descr="imgpreview.jpg"/>
          <p:cNvPicPr>
            <a:picLocks noChangeAspect="1"/>
          </p:cNvPicPr>
          <p:nvPr/>
        </p:nvPicPr>
        <p:blipFill>
          <a:blip r:embed="rId3" cstate="print"/>
          <a:stretch>
            <a:fillRect/>
          </a:stretch>
        </p:blipFill>
        <p:spPr>
          <a:xfrm>
            <a:off x="3275856" y="2420888"/>
            <a:ext cx="1276350" cy="952500"/>
          </a:xfrm>
          <a:prstGeom prst="rect">
            <a:avLst/>
          </a:prstGeom>
        </p:spPr>
      </p:pic>
      <p:pic>
        <p:nvPicPr>
          <p:cNvPr id="5" name="Рисунок 4" descr="imgpreview (1).jpg"/>
          <p:cNvPicPr>
            <a:picLocks noChangeAspect="1"/>
          </p:cNvPicPr>
          <p:nvPr/>
        </p:nvPicPr>
        <p:blipFill>
          <a:blip r:embed="rId4" cstate="print"/>
          <a:stretch>
            <a:fillRect/>
          </a:stretch>
        </p:blipFill>
        <p:spPr>
          <a:xfrm>
            <a:off x="3203848" y="3429000"/>
            <a:ext cx="1276350" cy="864096"/>
          </a:xfrm>
          <a:prstGeom prst="rect">
            <a:avLst/>
          </a:prstGeom>
        </p:spPr>
      </p:pic>
      <p:pic>
        <p:nvPicPr>
          <p:cNvPr id="6" name="Рисунок 5" descr="f1p56gm0sk.jpg"/>
          <p:cNvPicPr>
            <a:picLocks noChangeAspect="1"/>
          </p:cNvPicPr>
          <p:nvPr/>
        </p:nvPicPr>
        <p:blipFill>
          <a:blip r:embed="rId5" cstate="print"/>
          <a:stretch>
            <a:fillRect/>
          </a:stretch>
        </p:blipFill>
        <p:spPr>
          <a:xfrm>
            <a:off x="3275856" y="4365104"/>
            <a:ext cx="1248139" cy="936104"/>
          </a:xfrm>
          <a:prstGeom prst="rect">
            <a:avLst/>
          </a:prstGeom>
        </p:spPr>
      </p:pic>
      <p:pic>
        <p:nvPicPr>
          <p:cNvPr id="7" name="Рисунок 6" descr="imgpreview (2).jpg"/>
          <p:cNvPicPr>
            <a:picLocks noChangeAspect="1"/>
          </p:cNvPicPr>
          <p:nvPr/>
        </p:nvPicPr>
        <p:blipFill>
          <a:blip r:embed="rId6" cstate="print"/>
          <a:stretch>
            <a:fillRect/>
          </a:stretch>
        </p:blipFill>
        <p:spPr>
          <a:xfrm>
            <a:off x="3275856" y="5373216"/>
            <a:ext cx="1229591" cy="1152128"/>
          </a:xfrm>
          <a:prstGeom prst="rect">
            <a:avLst/>
          </a:prstGeom>
        </p:spPr>
      </p:pic>
      <p:pic>
        <p:nvPicPr>
          <p:cNvPr id="8" name="Рисунок 7" descr="krot5.jpg"/>
          <p:cNvPicPr>
            <a:picLocks noChangeAspect="1"/>
          </p:cNvPicPr>
          <p:nvPr/>
        </p:nvPicPr>
        <p:blipFill>
          <a:blip r:embed="rId7" cstate="print"/>
          <a:stretch>
            <a:fillRect/>
          </a:stretch>
        </p:blipFill>
        <p:spPr>
          <a:xfrm>
            <a:off x="7524328" y="1916832"/>
            <a:ext cx="1417340" cy="1063005"/>
          </a:xfrm>
          <a:prstGeom prst="rect">
            <a:avLst/>
          </a:prstGeom>
        </p:spPr>
      </p:pic>
      <p:pic>
        <p:nvPicPr>
          <p:cNvPr id="9" name="Рисунок 8" descr="imgpreview (3).jpg"/>
          <p:cNvPicPr>
            <a:picLocks noChangeAspect="1"/>
          </p:cNvPicPr>
          <p:nvPr/>
        </p:nvPicPr>
        <p:blipFill>
          <a:blip r:embed="rId8" cstate="print"/>
          <a:stretch>
            <a:fillRect/>
          </a:stretch>
        </p:blipFill>
        <p:spPr>
          <a:xfrm>
            <a:off x="7596336" y="3501008"/>
            <a:ext cx="1114425" cy="952500"/>
          </a:xfrm>
          <a:prstGeom prst="rect">
            <a:avLst/>
          </a:prstGeom>
        </p:spPr>
      </p:pic>
      <p:pic>
        <p:nvPicPr>
          <p:cNvPr id="10" name="Рисунок 9" descr="kartinki24_insects_bees_0033.jpg"/>
          <p:cNvPicPr>
            <a:picLocks noChangeAspect="1"/>
          </p:cNvPicPr>
          <p:nvPr/>
        </p:nvPicPr>
        <p:blipFill>
          <a:blip r:embed="rId9" cstate="print"/>
          <a:stretch>
            <a:fillRect/>
          </a:stretch>
        </p:blipFill>
        <p:spPr>
          <a:xfrm>
            <a:off x="7596336" y="4509120"/>
            <a:ext cx="1235968" cy="926976"/>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amond(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445096"/>
          </a:xfrm>
        </p:spPr>
        <p:txBody>
          <a:bodyPr>
            <a:noAutofit/>
          </a:bodyPr>
          <a:lstStyle/>
          <a:p>
            <a:pPr algn="ctr"/>
            <a:r>
              <a:rPr lang="ru-RU" sz="3200" dirty="0" smtClean="0"/>
              <a:t>Пословицы </a:t>
            </a:r>
            <a:r>
              <a:rPr lang="ru-RU" sz="3200" smtClean="0"/>
              <a:t>и поговорки</a:t>
            </a:r>
            <a:br>
              <a:rPr lang="ru-RU" sz="3200" smtClean="0"/>
            </a:br>
            <a:r>
              <a:rPr lang="ru-RU" sz="3200" smtClean="0"/>
              <a:t> </a:t>
            </a:r>
            <a:r>
              <a:rPr lang="ru-RU" sz="3200" dirty="0" smtClean="0"/>
              <a:t>Необходимо подобрать вторую часть, чтобы  получились пословицы</a:t>
            </a:r>
            <a:endParaRPr lang="ru-RU" sz="3200" dirty="0"/>
          </a:p>
        </p:txBody>
      </p:sp>
      <p:sp>
        <p:nvSpPr>
          <p:cNvPr id="3" name="Содержимое 2"/>
          <p:cNvSpPr>
            <a:spLocks noGrp="1"/>
          </p:cNvSpPr>
          <p:nvPr>
            <p:ph idx="1"/>
          </p:nvPr>
        </p:nvSpPr>
        <p:spPr>
          <a:xfrm>
            <a:off x="457200" y="2708920"/>
            <a:ext cx="8229600" cy="3865616"/>
          </a:xfrm>
        </p:spPr>
        <p:txBody>
          <a:bodyPr numCol="2">
            <a:normAutofit fontScale="92500" lnSpcReduction="10000"/>
          </a:bodyPr>
          <a:lstStyle/>
          <a:p>
            <a:pPr>
              <a:buNone/>
            </a:pPr>
            <a:r>
              <a:rPr lang="ru-RU" dirty="0" smtClean="0"/>
              <a:t>Волков  бояться</a:t>
            </a:r>
          </a:p>
          <a:p>
            <a:pPr>
              <a:buNone/>
            </a:pPr>
            <a:r>
              <a:rPr lang="ru-RU" dirty="0" smtClean="0"/>
              <a:t>За двумя зайцами погонишься 	</a:t>
            </a:r>
          </a:p>
          <a:p>
            <a:pPr>
              <a:buNone/>
            </a:pPr>
            <a:r>
              <a:rPr lang="ru-RU" dirty="0" smtClean="0"/>
              <a:t>От волка убежал, да..</a:t>
            </a:r>
          </a:p>
          <a:p>
            <a:pPr>
              <a:buNone/>
            </a:pPr>
            <a:r>
              <a:rPr lang="ru-RU" dirty="0" smtClean="0"/>
              <a:t> </a:t>
            </a:r>
          </a:p>
          <a:p>
            <a:pPr>
              <a:buNone/>
            </a:pPr>
            <a:r>
              <a:rPr lang="ru-RU" dirty="0" smtClean="0"/>
              <a:t>Как кошка… живут</a:t>
            </a:r>
          </a:p>
          <a:p>
            <a:pPr>
              <a:buNone/>
            </a:pPr>
            <a:r>
              <a:rPr lang="ru-RU" dirty="0" smtClean="0"/>
              <a:t> …в мешке покупать нельзя </a:t>
            </a:r>
          </a:p>
          <a:p>
            <a:pPr>
              <a:buNone/>
            </a:pPr>
            <a:endParaRPr lang="ru-RU" dirty="0" smtClean="0"/>
          </a:p>
          <a:p>
            <a:pPr>
              <a:buNone/>
            </a:pPr>
            <a:r>
              <a:rPr lang="ru-RU" dirty="0" smtClean="0"/>
              <a:t>в лес не ходить</a:t>
            </a:r>
          </a:p>
          <a:p>
            <a:pPr>
              <a:buNone/>
            </a:pPr>
            <a:r>
              <a:rPr lang="ru-RU" dirty="0" smtClean="0"/>
              <a:t>ни одного не поймаешь</a:t>
            </a:r>
          </a:p>
          <a:p>
            <a:pPr>
              <a:buNone/>
            </a:pPr>
            <a:endParaRPr lang="ru-RU" dirty="0" smtClean="0"/>
          </a:p>
          <a:p>
            <a:pPr>
              <a:buNone/>
            </a:pPr>
            <a:r>
              <a:rPr lang="ru-RU" dirty="0" smtClean="0"/>
              <a:t>на медведя  нарвался</a:t>
            </a:r>
          </a:p>
          <a:p>
            <a:pPr>
              <a:buNone/>
            </a:pPr>
            <a:endParaRPr lang="ru-RU" dirty="0" smtClean="0"/>
          </a:p>
          <a:p>
            <a:pPr>
              <a:buNone/>
            </a:pPr>
            <a:r>
              <a:rPr lang="ru-RU" dirty="0" smtClean="0"/>
              <a:t> с собакой 		</a:t>
            </a:r>
          </a:p>
          <a:p>
            <a:pPr>
              <a:buNone/>
            </a:pPr>
            <a:r>
              <a:rPr lang="ru-RU" dirty="0" smtClean="0"/>
              <a:t>кота</a:t>
            </a:r>
          </a:p>
          <a:p>
            <a:pPr>
              <a:buNone/>
            </a:pPr>
            <a:r>
              <a:rPr lang="ru-RU" dirty="0" smtClean="0"/>
              <a:t>					</a:t>
            </a:r>
          </a:p>
          <a:p>
            <a:pPr>
              <a:buNone/>
            </a:pPr>
            <a:r>
              <a:rPr lang="ru-RU" dirty="0" smtClean="0"/>
              <a:t> </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20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dissolve">
                                      <p:cBhvr>
                                        <p:cTn id="18" dur="500"/>
                                        <p:tgtEl>
                                          <p:spTgt spid="3">
                                            <p:txEl>
                                              <p:pRg st="1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Effect transition="in" filter="wheel(4)">
                                      <p:cBhvr>
                                        <p:cTn id="23" dur="2000"/>
                                        <p:tgtEl>
                                          <p:spTgt spid="3">
                                            <p:txEl>
                                              <p:pRg st="12" end="1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28"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Дети в игре</a:t>
            </a:r>
            <a:endParaRPr lang="ru-RU" dirty="0"/>
          </a:p>
        </p:txBody>
      </p:sp>
      <p:sp>
        <p:nvSpPr>
          <p:cNvPr id="3" name="Содержимое 2"/>
          <p:cNvSpPr>
            <a:spLocks noGrp="1"/>
          </p:cNvSpPr>
          <p:nvPr>
            <p:ph idx="1"/>
          </p:nvPr>
        </p:nvSpPr>
        <p:spPr/>
        <p:txBody>
          <a:bodyPr>
            <a:normAutofit fontScale="92500" lnSpcReduction="20000"/>
          </a:bodyPr>
          <a:lstStyle/>
          <a:p>
            <a:pPr algn="just">
              <a:buFont typeface="Arial" charset="0"/>
              <a:buChar char="•"/>
            </a:pPr>
            <a:r>
              <a:rPr lang="ru-RU" dirty="0" smtClean="0"/>
              <a:t>-учатся, опираясь на имеющиеся представления о предметах, углубляют знания о них, так как в этих играх требуется использовать приобретенные ранее знания в новых связях, в новых обстоятельствах. </a:t>
            </a:r>
          </a:p>
          <a:p>
            <a:pPr algn="just">
              <a:buFont typeface="Arial" charset="0"/>
              <a:buChar char="•"/>
            </a:pPr>
            <a:r>
              <a:rPr lang="ru-RU" dirty="0" smtClean="0"/>
              <a:t>-самостоятельно решают разнообразные мыслительные задачи; описывают предметы, выделяя характерные их признаки; отгадывают по описанию; </a:t>
            </a:r>
          </a:p>
          <a:p>
            <a:pPr algn="just">
              <a:buFont typeface="Arial" charset="0"/>
              <a:buChar char="•"/>
            </a:pPr>
            <a:r>
              <a:rPr lang="ru-RU" dirty="0" smtClean="0"/>
              <a:t>-находят признаки сходства и различия; группируют предметы по различным свойствам, признакам; находят алогизмы в суждениях и др.</a:t>
            </a:r>
          </a:p>
          <a:p>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Скороговорки</a:t>
            </a:r>
            <a:endParaRPr lang="ru-RU" dirty="0"/>
          </a:p>
        </p:txBody>
      </p:sp>
      <p:sp>
        <p:nvSpPr>
          <p:cNvPr id="3" name="Содержимое 2"/>
          <p:cNvSpPr>
            <a:spLocks noGrp="1"/>
          </p:cNvSpPr>
          <p:nvPr>
            <p:ph idx="1"/>
          </p:nvPr>
        </p:nvSpPr>
        <p:spPr/>
        <p:txBody>
          <a:bodyPr>
            <a:normAutofit/>
          </a:bodyPr>
          <a:lstStyle/>
          <a:p>
            <a:pPr>
              <a:buNone/>
            </a:pPr>
            <a:r>
              <a:rPr lang="ru-RU" dirty="0" smtClean="0"/>
              <a:t>Произнести скороговорки правильно и четко.</a:t>
            </a:r>
          </a:p>
          <a:p>
            <a:pPr lvl="0"/>
            <a:r>
              <a:rPr lang="ru-RU" dirty="0" smtClean="0"/>
              <a:t>Белые бараны били в барабаны.</a:t>
            </a:r>
          </a:p>
          <a:p>
            <a:pPr lvl="0"/>
            <a:r>
              <a:rPr lang="ru-RU" dirty="0" smtClean="0"/>
              <a:t>У ежа – ежата, у ужа – ужата.</a:t>
            </a:r>
          </a:p>
          <a:p>
            <a:pPr lvl="0"/>
            <a:r>
              <a:rPr lang="ru-RU" dirty="0" smtClean="0"/>
              <a:t>Все бобры добры для своих бобрят.</a:t>
            </a:r>
          </a:p>
          <a:p>
            <a:endParaRPr lang="ru-RU" dirty="0" smtClean="0"/>
          </a:p>
          <a:p>
            <a:endParaRPr lang="ru-RU" dirty="0" smtClean="0"/>
          </a:p>
          <a:p>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Фразеологизмы</a:t>
            </a:r>
            <a:endParaRPr lang="ru-RU" dirty="0"/>
          </a:p>
        </p:txBody>
      </p:sp>
      <p:sp>
        <p:nvSpPr>
          <p:cNvPr id="3" name="Содержимое 2"/>
          <p:cNvSpPr>
            <a:spLocks noGrp="1"/>
          </p:cNvSpPr>
          <p:nvPr>
            <p:ph idx="1"/>
          </p:nvPr>
        </p:nvSpPr>
        <p:spPr/>
        <p:txBody>
          <a:bodyPr>
            <a:normAutofit fontScale="92500"/>
          </a:bodyPr>
          <a:lstStyle/>
          <a:p>
            <a:r>
              <a:rPr lang="ru-RU" dirty="0" smtClean="0"/>
              <a:t>Я буду называть фразеологизмы, а вы попробуйте определить его значение.</a:t>
            </a:r>
          </a:p>
          <a:p>
            <a:pPr lvl="0"/>
            <a:r>
              <a:rPr lang="ru-RU" dirty="0" smtClean="0"/>
              <a:t>Как баран на новые ворота.( </a:t>
            </a:r>
            <a:r>
              <a:rPr lang="ru-RU" i="1" dirty="0" smtClean="0"/>
              <a:t>смотрит удивленно на что-то, чего не понимает</a:t>
            </a:r>
            <a:r>
              <a:rPr lang="ru-RU" dirty="0" smtClean="0"/>
              <a:t>)</a:t>
            </a:r>
          </a:p>
          <a:p>
            <a:pPr lvl="0"/>
            <a:r>
              <a:rPr lang="ru-RU" dirty="0" smtClean="0"/>
              <a:t>Брать быка за рога ( </a:t>
            </a:r>
            <a:r>
              <a:rPr lang="ru-RU" i="1" dirty="0" smtClean="0"/>
              <a:t>начинать действовать энергично)</a:t>
            </a:r>
          </a:p>
          <a:p>
            <a:pPr lvl="0"/>
            <a:r>
              <a:rPr lang="ru-RU" dirty="0" smtClean="0"/>
              <a:t>Как белка в колесе ( </a:t>
            </a:r>
            <a:r>
              <a:rPr lang="ru-RU" i="1" dirty="0" smtClean="0"/>
              <a:t>беспрерывно суетиться</a:t>
            </a:r>
            <a:r>
              <a:rPr lang="ru-RU" dirty="0" smtClean="0"/>
              <a:t>)</a:t>
            </a:r>
          </a:p>
          <a:p>
            <a:pPr lvl="0"/>
            <a:r>
              <a:rPr lang="ru-RU" dirty="0" smtClean="0"/>
              <a:t>В ёжовых рукавицах ( </a:t>
            </a:r>
            <a:r>
              <a:rPr lang="ru-RU" i="1" dirty="0" smtClean="0"/>
              <a:t>в строгости</a:t>
            </a:r>
            <a:r>
              <a:rPr lang="ru-RU" dirty="0" smtClean="0"/>
              <a:t>)</a:t>
            </a:r>
          </a:p>
          <a:p>
            <a:pPr lvl="0"/>
            <a:r>
              <a:rPr lang="ru-RU" dirty="0" smtClean="0"/>
              <a:t>Крокодиловы  слезы ( </a:t>
            </a:r>
            <a:r>
              <a:rPr lang="ru-RU" i="1" dirty="0" smtClean="0"/>
              <a:t>лицемерные  слезы</a:t>
            </a:r>
            <a:r>
              <a:rPr lang="ru-RU" dirty="0" smtClean="0"/>
              <a:t>)</a:t>
            </a:r>
          </a:p>
          <a:p>
            <a:pPr lvl="0"/>
            <a:r>
              <a:rPr lang="ru-RU" dirty="0" smtClean="0"/>
              <a:t>Медвежья  услуга ( </a:t>
            </a:r>
            <a:r>
              <a:rPr lang="ru-RU" i="1" dirty="0" smtClean="0"/>
              <a:t>неловкая неумелая помощь</a:t>
            </a:r>
            <a:r>
              <a:rPr lang="ru-RU" dirty="0" smtClean="0"/>
              <a:t>)</a:t>
            </a:r>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066800"/>
          </a:xfrm>
        </p:spPr>
        <p:txBody>
          <a:bodyPr/>
          <a:lstStyle/>
          <a:p>
            <a:pPr algn="ctr"/>
            <a:r>
              <a:rPr lang="ru-RU" dirty="0" smtClean="0">
                <a:latin typeface="Trebuchet MS" pitchFamily="34" charset="0"/>
                <a:cs typeface="Traditional Arabic" pitchFamily="18" charset="-78"/>
              </a:rPr>
              <a:t>Заключение</a:t>
            </a:r>
            <a:endParaRPr lang="ru-RU" dirty="0">
              <a:latin typeface="Trebuchet MS" pitchFamily="34" charset="0"/>
              <a:cs typeface="Traditional Arabic" pitchFamily="18" charset="-78"/>
            </a:endParaRPr>
          </a:p>
        </p:txBody>
      </p:sp>
      <p:sp>
        <p:nvSpPr>
          <p:cNvPr id="3" name="Содержимое 2"/>
          <p:cNvSpPr>
            <a:spLocks noGrp="1"/>
          </p:cNvSpPr>
          <p:nvPr>
            <p:ph idx="1"/>
          </p:nvPr>
        </p:nvSpPr>
        <p:spPr>
          <a:xfrm>
            <a:off x="457200" y="1628800"/>
            <a:ext cx="8229600" cy="4945736"/>
          </a:xfrm>
        </p:spPr>
        <p:txBody>
          <a:bodyPr>
            <a:normAutofit fontScale="25000" lnSpcReduction="20000"/>
          </a:bodyPr>
          <a:lstStyle/>
          <a:p>
            <a:pPr algn="just">
              <a:buNone/>
            </a:pPr>
            <a:r>
              <a:rPr lang="ru-RU" dirty="0" smtClean="0"/>
              <a:t>		</a:t>
            </a:r>
            <a:r>
              <a:rPr lang="ru-RU" sz="8000" dirty="0" smtClean="0"/>
              <a:t>Старайтесь чаще играть с детьми в словесные игры - они не требуют особых усилий и дополнительного материала. </a:t>
            </a:r>
            <a:r>
              <a:rPr lang="ru-RU" sz="8000" i="1" dirty="0" smtClean="0"/>
              <a:t>Словесные игры</a:t>
            </a:r>
            <a:r>
              <a:rPr lang="ru-RU" sz="8000" dirty="0" smtClean="0"/>
              <a:t> могут скрасить досуг, прогулку в дождь, вынужденное ожидание, не требуют каких-либо условий, оснащения. Содержание игр может быть самым разным, в зависимости от опыта дошкольника и конкретной обстановки, в которой они затеваются. Во время прогулки в осеннем лесу предметом игры становятся опавшие листья, грибы, деревья; летом на лугу - цветы, насекомые, птицы; в доме - комнатные растения, овощи, фрукты и т.д.  Эти игры особенно  важны в воспитании и обучении детей старшего дошкольного возраста, так как способствуют подготовке  к обучению в школе: развивают умение внимательно слушать педагога, быстро находить нужный ответ на поставленный вопрос, точно и четко формулировать свои мысли, применять знания в соответствии с поставленной задачей.</a:t>
            </a:r>
          </a:p>
          <a:p>
            <a:pPr algn="just">
              <a:buNone/>
            </a:pPr>
            <a:endParaRPr lang="ru-RU" dirty="0" smtClean="0"/>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Использованные интернет-ресурсы</a:t>
            </a:r>
            <a:endParaRPr lang="ru-RU" dirty="0"/>
          </a:p>
        </p:txBody>
      </p:sp>
      <p:sp>
        <p:nvSpPr>
          <p:cNvPr id="3" name="Содержимое 2"/>
          <p:cNvSpPr>
            <a:spLocks noGrp="1"/>
          </p:cNvSpPr>
          <p:nvPr>
            <p:ph idx="1"/>
          </p:nvPr>
        </p:nvSpPr>
        <p:spPr/>
        <p:txBody>
          <a:bodyPr/>
          <a:lstStyle/>
          <a:p>
            <a:r>
              <a:rPr lang="ru-RU" dirty="0" smtClean="0"/>
              <a:t>* </a:t>
            </a:r>
            <a:r>
              <a:rPr lang="en-US" dirty="0" smtClean="0">
                <a:hlinkClick r:id="rId3"/>
              </a:rPr>
              <a:t>www.imgreview.ru</a:t>
            </a:r>
            <a:endParaRPr lang="en-US" dirty="0" smtClean="0"/>
          </a:p>
          <a:p>
            <a:r>
              <a:rPr lang="en-US" dirty="0" smtClean="0"/>
              <a:t>* </a:t>
            </a:r>
            <a:r>
              <a:rPr lang="en-US" dirty="0" smtClean="0">
                <a:hlinkClick r:id="rId4"/>
              </a:rPr>
              <a:t>www.edetkam.ru</a:t>
            </a:r>
            <a:endParaRPr lang="en-US" dirty="0" smtClean="0"/>
          </a:p>
          <a:p>
            <a:r>
              <a:rPr lang="en-US" dirty="0" smtClean="0"/>
              <a:t>*www.fotodes.ru</a:t>
            </a:r>
          </a:p>
          <a:p>
            <a:r>
              <a:rPr lang="en-US" dirty="0" smtClean="0"/>
              <a:t>*www.imgpreview.ru</a:t>
            </a:r>
          </a:p>
          <a:p>
            <a:r>
              <a:rPr lang="en-US" dirty="0" smtClean="0"/>
              <a:t>*www.</a:t>
            </a:r>
            <a:r>
              <a:rPr lang="ru-RU" dirty="0" smtClean="0"/>
              <a:t>сезоны </a:t>
            </a:r>
            <a:r>
              <a:rPr lang="ru-RU" dirty="0" err="1" smtClean="0"/>
              <a:t>года.рф</a:t>
            </a:r>
            <a:endParaRPr lang="ru-RU" dirty="0" smtClean="0"/>
          </a:p>
          <a:p>
            <a:endParaRPr lang="ru-RU" dirty="0"/>
          </a:p>
        </p:txBody>
      </p:sp>
    </p:spTree>
  </p:cSld>
  <p:clrMapOvr>
    <a:masterClrMapping/>
  </p:clrMapOvr>
  <p:transition spd="slow">
    <p:wedge/>
    <p:sndAc>
      <p:stSnd>
        <p:snd r:embed="rId2" name="push.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1642864"/>
          </a:xfrm>
        </p:spPr>
        <p:txBody>
          <a:bodyPr>
            <a:normAutofit/>
          </a:bodyPr>
          <a:lstStyle/>
          <a:p>
            <a:pPr lvl="8" algn="ctr" rtl="0">
              <a:spcBef>
                <a:spcPct val="0"/>
              </a:spcBef>
            </a:pPr>
            <a:r>
              <a:rPr lang="ru-RU" sz="6000" b="1" dirty="0" smtClean="0">
                <a:solidFill>
                  <a:srgbClr val="002060"/>
                </a:solidFill>
              </a:rPr>
              <a:t>СПАСИБО!!!</a:t>
            </a:r>
            <a:br>
              <a:rPr lang="ru-RU" sz="6000" b="1" dirty="0" smtClean="0">
                <a:solidFill>
                  <a:srgbClr val="002060"/>
                </a:solidFill>
              </a:rPr>
            </a:br>
            <a:endParaRPr lang="ru-RU" dirty="0"/>
          </a:p>
        </p:txBody>
      </p:sp>
      <p:sp>
        <p:nvSpPr>
          <p:cNvPr id="3" name="Содержимое 2"/>
          <p:cNvSpPr>
            <a:spLocks noGrp="1"/>
          </p:cNvSpPr>
          <p:nvPr>
            <p:ph idx="1"/>
          </p:nvPr>
        </p:nvSpPr>
        <p:spPr>
          <a:xfrm>
            <a:off x="611560" y="2060848"/>
            <a:ext cx="8229600" cy="4325112"/>
          </a:xfrm>
        </p:spPr>
        <p:style>
          <a:lnRef idx="2">
            <a:schemeClr val="dk1"/>
          </a:lnRef>
          <a:fillRef idx="1">
            <a:schemeClr val="lt1"/>
          </a:fillRef>
          <a:effectRef idx="0">
            <a:schemeClr val="dk1"/>
          </a:effectRef>
          <a:fontRef idx="minor">
            <a:schemeClr val="dk1"/>
          </a:fontRef>
        </p:style>
        <p:txBody>
          <a:bodyPr>
            <a:scene3d>
              <a:camera prst="isometricRightUp"/>
              <a:lightRig rig="threePt" dir="t"/>
            </a:scene3d>
          </a:bodyPr>
          <a:lstStyle/>
          <a:p>
            <a:endParaRPr lang="ru-RU" dirty="0" smtClean="0"/>
          </a:p>
          <a:p>
            <a:endParaRPr lang="ru-RU" dirty="0" smtClean="0"/>
          </a:p>
        </p:txBody>
      </p:sp>
      <p:pic>
        <p:nvPicPr>
          <p:cNvPr id="4" name="Рисунок 3" descr="2782556-ca7ee706f95809ef.jpg"/>
          <p:cNvPicPr>
            <a:picLocks noChangeAspect="1"/>
          </p:cNvPicPr>
          <p:nvPr/>
        </p:nvPicPr>
        <p:blipFill>
          <a:blip r:embed="rId3" cstate="print"/>
          <a:stretch>
            <a:fillRect/>
          </a:stretch>
        </p:blipFill>
        <p:spPr>
          <a:xfrm>
            <a:off x="0" y="1700808"/>
            <a:ext cx="9144000" cy="5157192"/>
          </a:xfrm>
          <a:prstGeom prst="rect">
            <a:avLst/>
          </a:prstGeom>
        </p:spPr>
      </p:pic>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Методика проведения </a:t>
            </a:r>
            <a:endParaRPr lang="ru-RU" dirty="0"/>
          </a:p>
        </p:txBody>
      </p:sp>
      <p:sp>
        <p:nvSpPr>
          <p:cNvPr id="3" name="Содержимое 2"/>
          <p:cNvSpPr>
            <a:spLocks noGrp="1"/>
          </p:cNvSpPr>
          <p:nvPr>
            <p:ph idx="1"/>
          </p:nvPr>
        </p:nvSpPr>
        <p:spPr/>
        <p:txBody>
          <a:bodyPr>
            <a:normAutofit fontScale="92500" lnSpcReduction="10000"/>
          </a:bodyPr>
          <a:lstStyle/>
          <a:p>
            <a:pPr algn="just">
              <a:buFont typeface="Arial" charset="0"/>
              <a:buChar char="•"/>
            </a:pPr>
            <a:r>
              <a:rPr lang="ru-RU" dirty="0" smtClean="0"/>
              <a:t>-Педагог рассказывает содержание игры, предварительно вычленяет одно - два важных правила;</a:t>
            </a:r>
          </a:p>
          <a:p>
            <a:pPr algn="just">
              <a:buFont typeface="Arial" charset="0"/>
              <a:buChar char="•"/>
            </a:pPr>
            <a:r>
              <a:rPr lang="ru-RU" dirty="0" smtClean="0"/>
              <a:t>-по ходу игры еще раз подчеркивает эти правила, показывает игровые действия, дает дополнительные правила. </a:t>
            </a:r>
          </a:p>
          <a:p>
            <a:pPr algn="just">
              <a:buFont typeface="Arial" charset="0"/>
              <a:buChar char="•"/>
            </a:pPr>
            <a:r>
              <a:rPr lang="ru-RU" dirty="0" smtClean="0"/>
              <a:t>-На следующем этапе дети играют самостоятельно, педагог наблюдает за игрой, исправляет ошибки, разрешает конфликты. 	Когда интерес к игре спадает, педагог предлагает новый ее вариант.</a:t>
            </a:r>
          </a:p>
          <a:p>
            <a:endParaRPr lang="ru-RU" dirty="0"/>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936104"/>
          </a:xfrm>
        </p:spPr>
        <p:txBody>
          <a:bodyPr/>
          <a:lstStyle/>
          <a:p>
            <a:pPr algn="ctr"/>
            <a:r>
              <a:rPr lang="ru-RU" dirty="0" smtClean="0"/>
              <a:t>Функции словесных игр</a:t>
            </a:r>
            <a:endParaRPr lang="ru-RU" dirty="0"/>
          </a:p>
        </p:txBody>
      </p:sp>
      <p:sp>
        <p:nvSpPr>
          <p:cNvPr id="3" name="Содержимое 2"/>
          <p:cNvSpPr>
            <a:spLocks noGrp="1"/>
          </p:cNvSpPr>
          <p:nvPr>
            <p:ph idx="1"/>
          </p:nvPr>
        </p:nvSpPr>
        <p:spPr>
          <a:xfrm>
            <a:off x="457200" y="1700808"/>
            <a:ext cx="8229600" cy="4873728"/>
          </a:xfrm>
        </p:spPr>
        <p:txBody>
          <a:bodyPr>
            <a:normAutofit fontScale="70000" lnSpcReduction="20000"/>
          </a:bodyPr>
          <a:lstStyle/>
          <a:p>
            <a:pPr algn="just"/>
            <a:r>
              <a:rPr lang="ru-RU" sz="4400" dirty="0" smtClean="0"/>
              <a:t>В младших и средних группах игры со словом направлены в основном на развитие речи, воспитание правильного звукопроизношения, уточнение, закрепление и активизацию словаря, развитие правильной ориентировки в пространстве.</a:t>
            </a:r>
          </a:p>
          <a:p>
            <a:pPr algn="just"/>
            <a:r>
              <a:rPr lang="ru-RU" sz="4400" dirty="0" smtClean="0"/>
              <a:t>В старшем дошкольном возрасте словесные игры чаще используют для формирования мыслительной деятельности, самостоятельности в решении задач. </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lstStyle/>
          <a:p>
            <a:pPr algn="ctr"/>
            <a:r>
              <a:rPr lang="ru-RU" dirty="0" smtClean="0"/>
              <a:t>Классификация словесных игр</a:t>
            </a:r>
            <a:endParaRPr lang="ru-RU" dirty="0"/>
          </a:p>
        </p:txBody>
      </p:sp>
      <p:sp>
        <p:nvSpPr>
          <p:cNvPr id="3" name="Содержимое 2"/>
          <p:cNvSpPr>
            <a:spLocks noGrp="1"/>
          </p:cNvSpPr>
          <p:nvPr>
            <p:ph idx="1"/>
          </p:nvPr>
        </p:nvSpPr>
        <p:spPr>
          <a:xfrm>
            <a:off x="457200" y="1700808"/>
            <a:ext cx="8229600" cy="4873728"/>
          </a:xfrm>
        </p:spPr>
        <p:txBody>
          <a:bodyPr>
            <a:normAutofit fontScale="77500" lnSpcReduction="20000"/>
          </a:bodyPr>
          <a:lstStyle/>
          <a:p>
            <a:pPr algn="just"/>
            <a:r>
              <a:rPr lang="ru-RU" sz="3400" i="1" dirty="0" smtClean="0"/>
              <a:t>Первая группа </a:t>
            </a:r>
            <a:r>
              <a:rPr lang="ru-RU" sz="3400" dirty="0" smtClean="0"/>
              <a:t>-  игры, которые формируют умение выделять существенные (главные) признаки предметов, явлений.</a:t>
            </a:r>
          </a:p>
          <a:p>
            <a:pPr algn="just"/>
            <a:r>
              <a:rPr lang="ru-RU" sz="3400" i="1" dirty="0" smtClean="0"/>
              <a:t>Вторую группу </a:t>
            </a:r>
            <a:r>
              <a:rPr lang="ru-RU" sz="3400" dirty="0" smtClean="0"/>
              <a:t>составляют игры, используемые для развития у детей умения сравнивать, сопоставлять, замечать алогизмы, делать правильные умозаключения.</a:t>
            </a:r>
          </a:p>
          <a:p>
            <a:pPr algn="just"/>
            <a:r>
              <a:rPr lang="ru-RU" sz="3400" i="1" dirty="0" smtClean="0"/>
              <a:t>В третьей </a:t>
            </a:r>
            <a:r>
              <a:rPr lang="ru-RU" sz="3400" dirty="0" smtClean="0"/>
              <a:t>группе объединены игры, с помощью которых развивается умение обобщать и классифицировать предметы по различным признакам.</a:t>
            </a:r>
          </a:p>
          <a:p>
            <a:pPr algn="just"/>
            <a:r>
              <a:rPr lang="ru-RU" sz="3400" i="1" dirty="0" smtClean="0"/>
              <a:t>В четвертую группу  </a:t>
            </a:r>
            <a:r>
              <a:rPr lang="ru-RU" sz="3400" dirty="0" smtClean="0"/>
              <a:t>выделены игры на развитие внимания, сообразительности, быстроты мышления, выдержки, чувства юмора.</a:t>
            </a:r>
            <a:endParaRPr lang="ru-RU" dirty="0" smtClean="0"/>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smtClean="0"/>
              <a:t>Игры, позволяющие выделять существенные (главные) признаки предметов, явлений</a:t>
            </a:r>
            <a:endParaRPr lang="ru-RU" dirty="0"/>
          </a:p>
        </p:txBody>
      </p:sp>
      <p:sp>
        <p:nvSpPr>
          <p:cNvPr id="3" name="Содержимое 2"/>
          <p:cNvSpPr>
            <a:spLocks noGrp="1"/>
          </p:cNvSpPr>
          <p:nvPr>
            <p:ph idx="1"/>
          </p:nvPr>
        </p:nvSpPr>
        <p:spPr/>
        <p:txBody>
          <a:bodyPr/>
          <a:lstStyle/>
          <a:p>
            <a:endParaRPr lang="ru-RU" dirty="0" smtClean="0"/>
          </a:p>
          <a:p>
            <a:r>
              <a:rPr lang="ru-RU" dirty="0" smtClean="0"/>
              <a:t> «Отгадай-ка», «Магазин», «Радио», «Где был Петя?», «Да — нет», «Когда это бывает?», «Что в природе бывает круглым?», «Что в природе бывает жёлтым?(красным, синим, зелёным…)»,  «Назови третье слово», «Игра в слова»и др. </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Угадай-ка (разновидность игры "</a:t>
            </a:r>
            <a:r>
              <a:rPr lang="ru-RU" b="1" i="1" dirty="0" err="1" smtClean="0"/>
              <a:t>Да-Нет</a:t>
            </a:r>
            <a:r>
              <a:rPr lang="ru-RU" b="1" i="1" dirty="0" smtClean="0"/>
              <a:t>").</a:t>
            </a:r>
            <a:r>
              <a:rPr lang="ru-RU" dirty="0" smtClean="0"/>
              <a:t/>
            </a:r>
            <a:br>
              <a:rPr lang="ru-RU" dirty="0" smtClean="0"/>
            </a:b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t>Ребёнок загадывает себе образ и его описывает, не называя. Остальные по описанию должны угадать, кого ребёнок загадал. Можно ввести условие: вместо описания свойств ребёнок может назвать несколько надсистем объекта (я бываю в лесу, в клетке, в зоопарке и т.д.) Тогда при отгадывании дети могут задать несколько уточняющих вопросов, на которые можно ответить только "да" и "нет". </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a:t>
            </a:r>
            <a:r>
              <a:rPr lang="ru-RU" sz="4400" b="1" dirty="0" smtClean="0"/>
              <a:t>Да» и «нет» не говорить»</a:t>
            </a:r>
            <a:r>
              <a:rPr lang="ru-RU" sz="4400" dirty="0" smtClean="0"/>
              <a:t/>
            </a:r>
            <a:br>
              <a:rPr lang="ru-RU" sz="4400" dirty="0" smtClean="0"/>
            </a:br>
            <a:endParaRPr lang="ru-RU" sz="4400" dirty="0"/>
          </a:p>
        </p:txBody>
      </p:sp>
      <p:sp>
        <p:nvSpPr>
          <p:cNvPr id="3" name="Содержимое 2"/>
          <p:cNvSpPr>
            <a:spLocks noGrp="1"/>
          </p:cNvSpPr>
          <p:nvPr>
            <p:ph idx="1"/>
          </p:nvPr>
        </p:nvSpPr>
        <p:spPr/>
        <p:txBody>
          <a:bodyPr>
            <a:normAutofit fontScale="85000" lnSpcReduction="20000"/>
          </a:bodyPr>
          <a:lstStyle/>
          <a:p>
            <a:pPr algn="just"/>
            <a:r>
              <a:rPr lang="ru-RU" dirty="0" smtClean="0">
                <a:latin typeface="Georgia" pitchFamily="18" charset="0"/>
                <a:cs typeface="Arial" pitchFamily="34" charset="0"/>
              </a:rPr>
              <a:t>Цель: научиться контролировать свою речь, стимулирует   навык давать развернутый ответ на   вопрос - от 4 лет</a:t>
            </a:r>
          </a:p>
          <a:p>
            <a:pPr algn="just"/>
            <a:r>
              <a:rPr lang="ru-RU" dirty="0" smtClean="0">
                <a:latin typeface="Georgia" pitchFamily="18" charset="0"/>
                <a:cs typeface="Arial" pitchFamily="34" charset="0"/>
              </a:rPr>
              <a:t>Лучше, чтобы сначала ведущим был взрослый. Затем,  по мере освоения детьми правил игры, роль ведущего может занимать любой ребенок.</a:t>
            </a:r>
          </a:p>
          <a:p>
            <a:pPr algn="just"/>
            <a:r>
              <a:rPr lang="ru-RU" dirty="0" smtClean="0">
                <a:latin typeface="Georgia" pitchFamily="18" charset="0"/>
                <a:cs typeface="Arial" pitchFamily="34" charset="0"/>
              </a:rPr>
              <a:t>Ведущий задает детям вопросы, побуждающие  их односложно ответить «да» или «нет». По правилам, отвечая на вопросы ведущего, нельзя произносить слова: «да», «нет», «черное», «белое». Естественно, ведущий старается задать такой вопрос, чтобы игрок был вынужден нарушить правила. Задача же игрока -ответить правильно, соблюдая условия игры</a:t>
            </a:r>
            <a:r>
              <a:rPr lang="ru-RU" dirty="0" smtClean="0">
                <a:latin typeface="Arial" pitchFamily="34" charset="0"/>
                <a:cs typeface="Arial" pitchFamily="34" charset="0"/>
              </a:rPr>
              <a:t>.</a:t>
            </a:r>
          </a:p>
          <a:p>
            <a:endParaRPr lang="ru-RU" dirty="0"/>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695</TotalTime>
  <Words>1018</Words>
  <Application>Microsoft Office PowerPoint</Application>
  <PresentationFormat>Экран (4:3)</PresentationFormat>
  <Paragraphs>157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Городская</vt:lpstr>
      <vt:lpstr>МАДОУ «Детский сад комбинированного вида №1 «Снежинка» поселка Троицкий Губкинского района Белгородской области</vt:lpstr>
      <vt:lpstr>Словесные игры</vt:lpstr>
      <vt:lpstr>Дети в игре</vt:lpstr>
      <vt:lpstr>Методика проведения </vt:lpstr>
      <vt:lpstr>Функции словесных игр</vt:lpstr>
      <vt:lpstr>Классификация словесных игр</vt:lpstr>
      <vt:lpstr>Игры, позволяющие выделять существенные (главные) признаки предметов, явлений</vt:lpstr>
      <vt:lpstr>Угадай-ка (разновидность игры "Да-Нет"). </vt:lpstr>
      <vt:lpstr>«Да» и «нет» не говорить» </vt:lpstr>
      <vt:lpstr>«Когда это бывает?»</vt:lpstr>
      <vt:lpstr>Когда это бывает?</vt:lpstr>
      <vt:lpstr>Слайд 12</vt:lpstr>
      <vt:lpstr>Игра в слова </vt:lpstr>
      <vt:lpstr>Игра в слова</vt:lpstr>
      <vt:lpstr>Игры на развитие умения сравнивать, сопоставлять, замечать алогизмы, делать правильные умозаключения</vt:lpstr>
      <vt:lpstr>Был. Есть. Будет. </vt:lpstr>
      <vt:lpstr>Был.Есть.Будет.</vt:lpstr>
      <vt:lpstr>Игра: "Так бывает или нет?"</vt:lpstr>
      <vt:lpstr>Овощи</vt:lpstr>
      <vt:lpstr>Зима</vt:lpstr>
      <vt:lpstr>Перелётные птицы</vt:lpstr>
      <vt:lpstr>А бывает разве так?</vt:lpstr>
      <vt:lpstr> Игры на обобщение и классификацию предметов по различным признакам  </vt:lpstr>
      <vt:lpstr>«Слово к слову» </vt:lpstr>
      <vt:lpstr>«Кто знает, пусть продолжает»  </vt:lpstr>
      <vt:lpstr>Игры на развитие внимания, сообразительности, быстроты мышления, выдержки, чувства юмора</vt:lpstr>
      <vt:lpstr>Купец (модификация народной игры "Краски") </vt:lpstr>
      <vt:lpstr>Словесные упражнения</vt:lpstr>
      <vt:lpstr>Пословицы и поговорки  Необходимо подобрать вторую часть, чтобы  получились пословицы</vt:lpstr>
      <vt:lpstr>Скороговорки</vt:lpstr>
      <vt:lpstr>Фразеологизмы</vt:lpstr>
      <vt:lpstr>Заключение</vt:lpstr>
      <vt:lpstr>Использованные интернет-ресурсы</vt:lpstr>
      <vt:lpstr>СПАСИБО!!!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Словесные игры и упражнения, используемые при закреплении лексических тем о животном и растительном мире</dc:title>
  <dc:creator>влад</dc:creator>
  <cp:lastModifiedBy>влад</cp:lastModifiedBy>
  <cp:revision>97</cp:revision>
  <dcterms:created xsi:type="dcterms:W3CDTF">2013-02-26T14:56:23Z</dcterms:created>
  <dcterms:modified xsi:type="dcterms:W3CDTF">2013-03-10T09:04:44Z</dcterms:modified>
</cp:coreProperties>
</file>