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1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56" r:id="rId9"/>
    <p:sldId id="257" r:id="rId10"/>
    <p:sldId id="258" r:id="rId11"/>
    <p:sldId id="265" r:id="rId12"/>
    <p:sldId id="266" r:id="rId13"/>
    <p:sldId id="267" r:id="rId14"/>
    <p:sldId id="259" r:id="rId15"/>
    <p:sldId id="285" r:id="rId16"/>
    <p:sldId id="260" r:id="rId17"/>
    <p:sldId id="286" r:id="rId18"/>
    <p:sldId id="261" r:id="rId19"/>
    <p:sldId id="287" r:id="rId20"/>
    <p:sldId id="262" r:id="rId21"/>
    <p:sldId id="288" r:id="rId22"/>
    <p:sldId id="263" r:id="rId23"/>
    <p:sldId id="264" r:id="rId24"/>
    <p:sldId id="289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90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6600"/>
    <a:srgbClr val="009900"/>
    <a:srgbClr val="CC3300"/>
    <a:srgbClr val="175DF9"/>
    <a:srgbClr val="162D78"/>
    <a:srgbClr val="081B50"/>
    <a:srgbClr val="0000FF"/>
    <a:srgbClr val="025232"/>
    <a:srgbClr val="0670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 horzBarState="maximized">
    <p:restoredLeft sz="15620" autoAdjust="0"/>
    <p:restoredTop sz="94660" autoAdjust="0"/>
  </p:normalViewPr>
  <p:slideViewPr>
    <p:cSldViewPr>
      <p:cViewPr varScale="1">
        <p:scale>
          <a:sx n="72" d="100"/>
          <a:sy n="72" d="100"/>
        </p:scale>
        <p:origin x="-9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FFA9F-954A-4308-93EF-EEFD5E6025E4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1246C6-BF7B-47E3-8903-5197E167F58C}">
      <dgm:prSet phldrT="[Текст]" custT="1"/>
      <dgm:spPr/>
      <dgm:t>
        <a:bodyPr/>
        <a:lstStyle/>
        <a:p>
          <a:endParaRPr lang="ru-RU" sz="2000" b="1" dirty="0"/>
        </a:p>
      </dgm:t>
    </dgm:pt>
    <dgm:pt modelId="{22239F34-BA8D-48DC-B7BD-B0DFF241C260}" type="parTrans" cxnId="{D52A63CD-510B-474A-B2ED-DCD5501E58E0}">
      <dgm:prSet/>
      <dgm:spPr/>
      <dgm:t>
        <a:bodyPr/>
        <a:lstStyle/>
        <a:p>
          <a:endParaRPr lang="ru-RU"/>
        </a:p>
      </dgm:t>
    </dgm:pt>
    <dgm:pt modelId="{E6099A03-65A7-4C7B-A667-BDA8195452D7}" type="sibTrans" cxnId="{D52A63CD-510B-474A-B2ED-DCD5501E58E0}">
      <dgm:prSet/>
      <dgm:spPr/>
      <dgm:t>
        <a:bodyPr/>
        <a:lstStyle/>
        <a:p>
          <a:endParaRPr lang="ru-RU"/>
        </a:p>
      </dgm:t>
    </dgm:pt>
    <dgm:pt modelId="{283D9397-9465-4E8A-86B0-A2D072A03B59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Водорастворимые</a:t>
          </a:r>
          <a:r>
            <a:rPr lang="ru-RU" sz="2100" dirty="0" smtClean="0">
              <a:solidFill>
                <a:srgbClr val="002060"/>
              </a:solidFill>
            </a:rPr>
            <a:t> (</a:t>
          </a:r>
          <a:r>
            <a:rPr lang="ru-RU" sz="2000" dirty="0" smtClean="0">
              <a:solidFill>
                <a:srgbClr val="002060"/>
              </a:solidFill>
            </a:rPr>
            <a:t>С,В1,В2,В6,В9,РР</a:t>
          </a:r>
          <a:r>
            <a:rPr lang="ru-RU" sz="2100" dirty="0" smtClean="0">
              <a:solidFill>
                <a:srgbClr val="002060"/>
              </a:solidFill>
            </a:rPr>
            <a:t>)</a:t>
          </a:r>
          <a:endParaRPr lang="ru-RU" sz="2100" dirty="0">
            <a:solidFill>
              <a:srgbClr val="002060"/>
            </a:solidFill>
          </a:endParaRPr>
        </a:p>
      </dgm:t>
    </dgm:pt>
    <dgm:pt modelId="{29F2BFFF-0BD8-4032-919F-D0D470B26FD0}" type="parTrans" cxnId="{10F23561-585E-4D6D-A42C-553A19C677C8}">
      <dgm:prSet/>
      <dgm:spPr/>
      <dgm:t>
        <a:bodyPr/>
        <a:lstStyle/>
        <a:p>
          <a:endParaRPr lang="ru-RU" dirty="0"/>
        </a:p>
      </dgm:t>
    </dgm:pt>
    <dgm:pt modelId="{420A8F41-4ADF-481C-839E-294636AE9486}" type="sibTrans" cxnId="{10F23561-585E-4D6D-A42C-553A19C677C8}">
      <dgm:prSet/>
      <dgm:spPr/>
      <dgm:t>
        <a:bodyPr/>
        <a:lstStyle/>
        <a:p>
          <a:endParaRPr lang="ru-RU"/>
        </a:p>
      </dgm:t>
    </dgm:pt>
    <dgm:pt modelId="{B50E6EAF-6733-4637-B7D1-6EF23E8FB4A2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2400" b="0" dirty="0" smtClean="0">
              <a:solidFill>
                <a:srgbClr val="002060"/>
              </a:solidFill>
            </a:rPr>
            <a:t>Жирорастворимые (А,Д,Е,К)</a:t>
          </a:r>
          <a:endParaRPr lang="ru-RU" sz="2400" b="0" dirty="0">
            <a:solidFill>
              <a:srgbClr val="002060"/>
            </a:solidFill>
          </a:endParaRPr>
        </a:p>
      </dgm:t>
    </dgm:pt>
    <dgm:pt modelId="{A12D2BC2-E8F9-4E1C-A7AA-013BF390FF01}" type="parTrans" cxnId="{7D0B63BB-2B84-475E-B6BE-31BAF1671CF7}">
      <dgm:prSet/>
      <dgm:spPr/>
      <dgm:t>
        <a:bodyPr/>
        <a:lstStyle/>
        <a:p>
          <a:endParaRPr lang="ru-RU" dirty="0"/>
        </a:p>
      </dgm:t>
    </dgm:pt>
    <dgm:pt modelId="{E954E87B-F5C5-44CF-B04C-9A0BD1F9B483}" type="sibTrans" cxnId="{7D0B63BB-2B84-475E-B6BE-31BAF1671CF7}">
      <dgm:prSet/>
      <dgm:spPr/>
      <dgm:t>
        <a:bodyPr/>
        <a:lstStyle/>
        <a:p>
          <a:endParaRPr lang="ru-RU"/>
        </a:p>
      </dgm:t>
    </dgm:pt>
    <dgm:pt modelId="{BC0E7981-F5B4-4036-92E0-2590010CABB1}" type="pres">
      <dgm:prSet presAssocID="{429FFA9F-954A-4308-93EF-EEFD5E6025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383C288-7E0E-42EB-ADC9-4360A027BC70}" type="pres">
      <dgm:prSet presAssocID="{8E1246C6-BF7B-47E3-8903-5197E167F58C}" presName="hierRoot1" presStyleCnt="0"/>
      <dgm:spPr/>
      <dgm:t>
        <a:bodyPr/>
        <a:lstStyle/>
        <a:p>
          <a:endParaRPr lang="ru-RU"/>
        </a:p>
      </dgm:t>
    </dgm:pt>
    <dgm:pt modelId="{AEC15F50-F9FD-4FB8-B991-4542CBD69E1D}" type="pres">
      <dgm:prSet presAssocID="{8E1246C6-BF7B-47E3-8903-5197E167F58C}" presName="composite" presStyleCnt="0"/>
      <dgm:spPr/>
      <dgm:t>
        <a:bodyPr/>
        <a:lstStyle/>
        <a:p>
          <a:endParaRPr lang="ru-RU"/>
        </a:p>
      </dgm:t>
    </dgm:pt>
    <dgm:pt modelId="{28974942-0D4F-413A-BE0B-F88BB0CC331E}" type="pres">
      <dgm:prSet presAssocID="{8E1246C6-BF7B-47E3-8903-5197E167F58C}" presName="background" presStyleLbl="node0" presStyleIdx="0" presStyleCnt="1"/>
      <dgm:spPr/>
      <dgm:t>
        <a:bodyPr/>
        <a:lstStyle/>
        <a:p>
          <a:endParaRPr lang="ru-RU"/>
        </a:p>
      </dgm:t>
    </dgm:pt>
    <dgm:pt modelId="{2FDE5EA8-809A-418E-A785-2A5C8D9B0CB7}" type="pres">
      <dgm:prSet presAssocID="{8E1246C6-BF7B-47E3-8903-5197E167F58C}" presName="text" presStyleLbl="fgAcc0" presStyleIdx="0" presStyleCnt="1" custAng="0" custScaleX="182026" custScaleY="40626" custLinFactNeighborX="-1336" custLinFactNeighborY="-370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749FCF-4A1F-429B-A04B-4EA721CDB201}" type="pres">
      <dgm:prSet presAssocID="{8E1246C6-BF7B-47E3-8903-5197E167F58C}" presName="hierChild2" presStyleCnt="0"/>
      <dgm:spPr/>
      <dgm:t>
        <a:bodyPr/>
        <a:lstStyle/>
        <a:p>
          <a:endParaRPr lang="ru-RU"/>
        </a:p>
      </dgm:t>
    </dgm:pt>
    <dgm:pt modelId="{9786F889-3209-407A-9D14-4AA2937497B1}" type="pres">
      <dgm:prSet presAssocID="{29F2BFFF-0BD8-4032-919F-D0D470B26FD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C25DC07-A2CC-4099-B395-F9F2B555B65D}" type="pres">
      <dgm:prSet presAssocID="{283D9397-9465-4E8A-86B0-A2D072A03B59}" presName="hierRoot2" presStyleCnt="0"/>
      <dgm:spPr/>
      <dgm:t>
        <a:bodyPr/>
        <a:lstStyle/>
        <a:p>
          <a:endParaRPr lang="ru-RU"/>
        </a:p>
      </dgm:t>
    </dgm:pt>
    <dgm:pt modelId="{2E4F75B0-EF54-444B-96A5-6320D6B24E6A}" type="pres">
      <dgm:prSet presAssocID="{283D9397-9465-4E8A-86B0-A2D072A03B59}" presName="composite2" presStyleCnt="0"/>
      <dgm:spPr/>
      <dgm:t>
        <a:bodyPr/>
        <a:lstStyle/>
        <a:p>
          <a:endParaRPr lang="ru-RU"/>
        </a:p>
      </dgm:t>
    </dgm:pt>
    <dgm:pt modelId="{6E0EA35C-2661-482B-9C46-E35F31025661}" type="pres">
      <dgm:prSet presAssocID="{283D9397-9465-4E8A-86B0-A2D072A03B59}" presName="background2" presStyleLbl="node2" presStyleIdx="0" presStyleCnt="2"/>
      <dgm:spPr/>
      <dgm:t>
        <a:bodyPr/>
        <a:lstStyle/>
        <a:p>
          <a:endParaRPr lang="ru-RU"/>
        </a:p>
      </dgm:t>
    </dgm:pt>
    <dgm:pt modelId="{E63F6765-C264-4C56-99AB-8253D4587666}" type="pres">
      <dgm:prSet presAssocID="{283D9397-9465-4E8A-86B0-A2D072A03B59}" presName="text2" presStyleLbl="fgAcc2" presStyleIdx="0" presStyleCnt="2" custScaleX="87496" custScaleY="47495" custLinFactNeighborX="6593" custLinFactNeighborY="-448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F9FD68-86AC-4EF1-BF31-FA8BFB03DC7D}" type="pres">
      <dgm:prSet presAssocID="{283D9397-9465-4E8A-86B0-A2D072A03B59}" presName="hierChild3" presStyleCnt="0"/>
      <dgm:spPr/>
      <dgm:t>
        <a:bodyPr/>
        <a:lstStyle/>
        <a:p>
          <a:endParaRPr lang="ru-RU"/>
        </a:p>
      </dgm:t>
    </dgm:pt>
    <dgm:pt modelId="{68A2CEB0-043C-4943-AE9C-B438F0B48D97}" type="pres">
      <dgm:prSet presAssocID="{A12D2BC2-E8F9-4E1C-A7AA-013BF390FF0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61D178E-C7B4-4FF4-A18B-A9F729D73BA2}" type="pres">
      <dgm:prSet presAssocID="{B50E6EAF-6733-4637-B7D1-6EF23E8FB4A2}" presName="hierRoot2" presStyleCnt="0"/>
      <dgm:spPr/>
      <dgm:t>
        <a:bodyPr/>
        <a:lstStyle/>
        <a:p>
          <a:endParaRPr lang="ru-RU"/>
        </a:p>
      </dgm:t>
    </dgm:pt>
    <dgm:pt modelId="{8A9B688A-F36C-4B02-A73C-8E185409EDDF}" type="pres">
      <dgm:prSet presAssocID="{B50E6EAF-6733-4637-B7D1-6EF23E8FB4A2}" presName="composite2" presStyleCnt="0"/>
      <dgm:spPr/>
      <dgm:t>
        <a:bodyPr/>
        <a:lstStyle/>
        <a:p>
          <a:endParaRPr lang="ru-RU"/>
        </a:p>
      </dgm:t>
    </dgm:pt>
    <dgm:pt modelId="{9BC6016D-BA21-471D-9B39-F72E8020AC99}" type="pres">
      <dgm:prSet presAssocID="{B50E6EAF-6733-4637-B7D1-6EF23E8FB4A2}" presName="background2" presStyleLbl="node2" presStyleIdx="1" presStyleCnt="2"/>
      <dgm:spPr/>
      <dgm:t>
        <a:bodyPr/>
        <a:lstStyle/>
        <a:p>
          <a:endParaRPr lang="ru-RU"/>
        </a:p>
      </dgm:t>
    </dgm:pt>
    <dgm:pt modelId="{83963E62-E8A8-436E-9D86-CBCBEF9FF4FE}" type="pres">
      <dgm:prSet presAssocID="{B50E6EAF-6733-4637-B7D1-6EF23E8FB4A2}" presName="text2" presStyleLbl="fgAcc2" presStyleIdx="1" presStyleCnt="2" custScaleY="45619" custLinFactNeighborX="-2524" custLinFactNeighborY="-448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92AABF-0BBA-4137-9324-836F3F76E81D}" type="pres">
      <dgm:prSet presAssocID="{B50E6EAF-6733-4637-B7D1-6EF23E8FB4A2}" presName="hierChild3" presStyleCnt="0"/>
      <dgm:spPr/>
      <dgm:t>
        <a:bodyPr/>
        <a:lstStyle/>
        <a:p>
          <a:endParaRPr lang="ru-RU"/>
        </a:p>
      </dgm:t>
    </dgm:pt>
  </dgm:ptLst>
  <dgm:cxnLst>
    <dgm:cxn modelId="{00843AF5-C4C1-4087-BF8D-918B3E1EDAB3}" type="presOf" srcId="{29F2BFFF-0BD8-4032-919F-D0D470B26FD0}" destId="{9786F889-3209-407A-9D14-4AA2937497B1}" srcOrd="0" destOrd="0" presId="urn:microsoft.com/office/officeart/2005/8/layout/hierarchy1"/>
    <dgm:cxn modelId="{D3594B3D-0C40-4914-AABA-233009B9E917}" type="presOf" srcId="{A12D2BC2-E8F9-4E1C-A7AA-013BF390FF01}" destId="{68A2CEB0-043C-4943-AE9C-B438F0B48D97}" srcOrd="0" destOrd="0" presId="urn:microsoft.com/office/officeart/2005/8/layout/hierarchy1"/>
    <dgm:cxn modelId="{42B485A5-F2BF-4351-A1C9-3AD71702D351}" type="presOf" srcId="{8E1246C6-BF7B-47E3-8903-5197E167F58C}" destId="{2FDE5EA8-809A-418E-A785-2A5C8D9B0CB7}" srcOrd="0" destOrd="0" presId="urn:microsoft.com/office/officeart/2005/8/layout/hierarchy1"/>
    <dgm:cxn modelId="{7D0B63BB-2B84-475E-B6BE-31BAF1671CF7}" srcId="{8E1246C6-BF7B-47E3-8903-5197E167F58C}" destId="{B50E6EAF-6733-4637-B7D1-6EF23E8FB4A2}" srcOrd="1" destOrd="0" parTransId="{A12D2BC2-E8F9-4E1C-A7AA-013BF390FF01}" sibTransId="{E954E87B-F5C5-44CF-B04C-9A0BD1F9B483}"/>
    <dgm:cxn modelId="{570F98CC-0895-45BB-BF16-CD12D7D1B84B}" type="presOf" srcId="{429FFA9F-954A-4308-93EF-EEFD5E6025E4}" destId="{BC0E7981-F5B4-4036-92E0-2590010CABB1}" srcOrd="0" destOrd="0" presId="urn:microsoft.com/office/officeart/2005/8/layout/hierarchy1"/>
    <dgm:cxn modelId="{D52A63CD-510B-474A-B2ED-DCD5501E58E0}" srcId="{429FFA9F-954A-4308-93EF-EEFD5E6025E4}" destId="{8E1246C6-BF7B-47E3-8903-5197E167F58C}" srcOrd="0" destOrd="0" parTransId="{22239F34-BA8D-48DC-B7BD-B0DFF241C260}" sibTransId="{E6099A03-65A7-4C7B-A667-BDA8195452D7}"/>
    <dgm:cxn modelId="{32910FF1-5C89-439D-91EF-2FCE35F30BF5}" type="presOf" srcId="{283D9397-9465-4E8A-86B0-A2D072A03B59}" destId="{E63F6765-C264-4C56-99AB-8253D4587666}" srcOrd="0" destOrd="0" presId="urn:microsoft.com/office/officeart/2005/8/layout/hierarchy1"/>
    <dgm:cxn modelId="{78489D52-A9A3-48C1-8A09-A0442F2301E4}" type="presOf" srcId="{B50E6EAF-6733-4637-B7D1-6EF23E8FB4A2}" destId="{83963E62-E8A8-436E-9D86-CBCBEF9FF4FE}" srcOrd="0" destOrd="0" presId="urn:microsoft.com/office/officeart/2005/8/layout/hierarchy1"/>
    <dgm:cxn modelId="{10F23561-585E-4D6D-A42C-553A19C677C8}" srcId="{8E1246C6-BF7B-47E3-8903-5197E167F58C}" destId="{283D9397-9465-4E8A-86B0-A2D072A03B59}" srcOrd="0" destOrd="0" parTransId="{29F2BFFF-0BD8-4032-919F-D0D470B26FD0}" sibTransId="{420A8F41-4ADF-481C-839E-294636AE9486}"/>
    <dgm:cxn modelId="{1081DD2A-451E-4978-BCB0-6E5DB40CE5DC}" type="presParOf" srcId="{BC0E7981-F5B4-4036-92E0-2590010CABB1}" destId="{9383C288-7E0E-42EB-ADC9-4360A027BC70}" srcOrd="0" destOrd="0" presId="urn:microsoft.com/office/officeart/2005/8/layout/hierarchy1"/>
    <dgm:cxn modelId="{2F7C4069-B25C-4317-833D-25FBD1ACF1D4}" type="presParOf" srcId="{9383C288-7E0E-42EB-ADC9-4360A027BC70}" destId="{AEC15F50-F9FD-4FB8-B991-4542CBD69E1D}" srcOrd="0" destOrd="0" presId="urn:microsoft.com/office/officeart/2005/8/layout/hierarchy1"/>
    <dgm:cxn modelId="{A602DA3F-0554-4DF2-91D0-28E9F0A7F35D}" type="presParOf" srcId="{AEC15F50-F9FD-4FB8-B991-4542CBD69E1D}" destId="{28974942-0D4F-413A-BE0B-F88BB0CC331E}" srcOrd="0" destOrd="0" presId="urn:microsoft.com/office/officeart/2005/8/layout/hierarchy1"/>
    <dgm:cxn modelId="{F10F3039-F87D-4C0F-B8EE-381465FD1BD8}" type="presParOf" srcId="{AEC15F50-F9FD-4FB8-B991-4542CBD69E1D}" destId="{2FDE5EA8-809A-418E-A785-2A5C8D9B0CB7}" srcOrd="1" destOrd="0" presId="urn:microsoft.com/office/officeart/2005/8/layout/hierarchy1"/>
    <dgm:cxn modelId="{BBF68552-C085-418E-802A-AE50899CEE32}" type="presParOf" srcId="{9383C288-7E0E-42EB-ADC9-4360A027BC70}" destId="{82749FCF-4A1F-429B-A04B-4EA721CDB201}" srcOrd="1" destOrd="0" presId="urn:microsoft.com/office/officeart/2005/8/layout/hierarchy1"/>
    <dgm:cxn modelId="{10A87940-EED6-42E3-9E6A-02375616BE6A}" type="presParOf" srcId="{82749FCF-4A1F-429B-A04B-4EA721CDB201}" destId="{9786F889-3209-407A-9D14-4AA2937497B1}" srcOrd="0" destOrd="0" presId="urn:microsoft.com/office/officeart/2005/8/layout/hierarchy1"/>
    <dgm:cxn modelId="{D83BA015-B5E0-4237-A1E0-986CC1AB49D5}" type="presParOf" srcId="{82749FCF-4A1F-429B-A04B-4EA721CDB201}" destId="{CC25DC07-A2CC-4099-B395-F9F2B555B65D}" srcOrd="1" destOrd="0" presId="urn:microsoft.com/office/officeart/2005/8/layout/hierarchy1"/>
    <dgm:cxn modelId="{E415F576-59B3-44CF-9426-4926DB5CF99B}" type="presParOf" srcId="{CC25DC07-A2CC-4099-B395-F9F2B555B65D}" destId="{2E4F75B0-EF54-444B-96A5-6320D6B24E6A}" srcOrd="0" destOrd="0" presId="urn:microsoft.com/office/officeart/2005/8/layout/hierarchy1"/>
    <dgm:cxn modelId="{D14C96C9-92EC-4A23-9703-B48C6821A0C0}" type="presParOf" srcId="{2E4F75B0-EF54-444B-96A5-6320D6B24E6A}" destId="{6E0EA35C-2661-482B-9C46-E35F31025661}" srcOrd="0" destOrd="0" presId="urn:microsoft.com/office/officeart/2005/8/layout/hierarchy1"/>
    <dgm:cxn modelId="{DCFFE5E8-A30F-4361-8463-5E6CAD072750}" type="presParOf" srcId="{2E4F75B0-EF54-444B-96A5-6320D6B24E6A}" destId="{E63F6765-C264-4C56-99AB-8253D4587666}" srcOrd="1" destOrd="0" presId="urn:microsoft.com/office/officeart/2005/8/layout/hierarchy1"/>
    <dgm:cxn modelId="{8BE2B7A0-7872-4653-8665-EB2E229B67A2}" type="presParOf" srcId="{CC25DC07-A2CC-4099-B395-F9F2B555B65D}" destId="{F8F9FD68-86AC-4EF1-BF31-FA8BFB03DC7D}" srcOrd="1" destOrd="0" presId="urn:microsoft.com/office/officeart/2005/8/layout/hierarchy1"/>
    <dgm:cxn modelId="{916054D1-8CBA-4C3C-8C8B-0D89390DDBDD}" type="presParOf" srcId="{82749FCF-4A1F-429B-A04B-4EA721CDB201}" destId="{68A2CEB0-043C-4943-AE9C-B438F0B48D97}" srcOrd="2" destOrd="0" presId="urn:microsoft.com/office/officeart/2005/8/layout/hierarchy1"/>
    <dgm:cxn modelId="{BC1EC801-961E-4D0F-989D-EDA44E5F068D}" type="presParOf" srcId="{82749FCF-4A1F-429B-A04B-4EA721CDB201}" destId="{361D178E-C7B4-4FF4-A18B-A9F729D73BA2}" srcOrd="3" destOrd="0" presId="urn:microsoft.com/office/officeart/2005/8/layout/hierarchy1"/>
    <dgm:cxn modelId="{2E86EF9D-B794-4A15-A6EB-AA62A359C5AA}" type="presParOf" srcId="{361D178E-C7B4-4FF4-A18B-A9F729D73BA2}" destId="{8A9B688A-F36C-4B02-A73C-8E185409EDDF}" srcOrd="0" destOrd="0" presId="urn:microsoft.com/office/officeart/2005/8/layout/hierarchy1"/>
    <dgm:cxn modelId="{CA3E13F5-BAA3-40E0-9F28-369BC4BC09B1}" type="presParOf" srcId="{8A9B688A-F36C-4B02-A73C-8E185409EDDF}" destId="{9BC6016D-BA21-471D-9B39-F72E8020AC99}" srcOrd="0" destOrd="0" presId="urn:microsoft.com/office/officeart/2005/8/layout/hierarchy1"/>
    <dgm:cxn modelId="{D17119D0-5B6B-4226-8151-75FE6BD57AD0}" type="presParOf" srcId="{8A9B688A-F36C-4B02-A73C-8E185409EDDF}" destId="{83963E62-E8A8-436E-9D86-CBCBEF9FF4FE}" srcOrd="1" destOrd="0" presId="urn:microsoft.com/office/officeart/2005/8/layout/hierarchy1"/>
    <dgm:cxn modelId="{3FD39E36-D35F-4CEA-A2BD-E831DCBB23A8}" type="presParOf" srcId="{361D178E-C7B4-4FF4-A18B-A9F729D73BA2}" destId="{2292AABF-0BBA-4137-9324-836F3F76E81D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588BDF-58A1-42D1-B855-BB107471987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878F9E-1D13-4EDB-964C-8AA2AC5EA2C2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Минеральные вещества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FD711FBB-C109-4041-A725-B5BB755476ED}" type="parTrans" cxnId="{82228C1B-0640-4B4F-807E-D172E1FF2CCE}">
      <dgm:prSet/>
      <dgm:spPr/>
      <dgm:t>
        <a:bodyPr/>
        <a:lstStyle/>
        <a:p>
          <a:endParaRPr lang="ru-RU"/>
        </a:p>
      </dgm:t>
    </dgm:pt>
    <dgm:pt modelId="{8841D6DD-4456-484D-9828-8204CD298479}" type="sibTrans" cxnId="{82228C1B-0640-4B4F-807E-D172E1FF2CCE}">
      <dgm:prSet/>
      <dgm:spPr/>
      <dgm:t>
        <a:bodyPr/>
        <a:lstStyle/>
        <a:p>
          <a:endParaRPr lang="ru-RU"/>
        </a:p>
      </dgm:t>
    </dgm:pt>
    <dgm:pt modelId="{F58F2409-0A29-4B31-A63E-613BE674A054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макроэлементы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F572025-42D8-467B-9240-BA89537832B1}" type="parTrans" cxnId="{1E5F5B2A-4E64-46F1-BFE4-7D790C5439E9}">
      <dgm:prSet/>
      <dgm:spPr/>
      <dgm:t>
        <a:bodyPr/>
        <a:lstStyle/>
        <a:p>
          <a:endParaRPr lang="ru-RU"/>
        </a:p>
      </dgm:t>
    </dgm:pt>
    <dgm:pt modelId="{C10B3EA4-9549-46EF-949A-35CF8F0B1DD9}" type="sibTrans" cxnId="{1E5F5B2A-4E64-46F1-BFE4-7D790C5439E9}">
      <dgm:prSet/>
      <dgm:spPr/>
      <dgm:t>
        <a:bodyPr/>
        <a:lstStyle/>
        <a:p>
          <a:endParaRPr lang="ru-RU"/>
        </a:p>
      </dgm:t>
    </dgm:pt>
    <dgm:pt modelId="{4D481F4C-8EA9-46F7-ABB6-E518A11064B4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Кальций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Калий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Натрий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Магний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Фосфор</a:t>
          </a:r>
        </a:p>
        <a:p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06394E2-3752-4EB7-8388-CF074259623F}" type="parTrans" cxnId="{6A30E99D-64D1-4F14-8353-ADCA3EBCAC5E}">
      <dgm:prSet/>
      <dgm:spPr/>
      <dgm:t>
        <a:bodyPr/>
        <a:lstStyle/>
        <a:p>
          <a:endParaRPr lang="ru-RU"/>
        </a:p>
      </dgm:t>
    </dgm:pt>
    <dgm:pt modelId="{53CD8A57-B081-41FD-9773-B8058E06452A}" type="sibTrans" cxnId="{6A30E99D-64D1-4F14-8353-ADCA3EBCAC5E}">
      <dgm:prSet/>
      <dgm:spPr/>
      <dgm:t>
        <a:bodyPr/>
        <a:lstStyle/>
        <a:p>
          <a:endParaRPr lang="ru-RU"/>
        </a:p>
      </dgm:t>
    </dgm:pt>
    <dgm:pt modelId="{40BC7103-CAF4-41B6-81E5-32595EB56053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микроэлементы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DFED127B-E051-4332-815C-F751DCAC12AD}" type="parTrans" cxnId="{ECBA3776-3409-4D52-92EE-5EC2ECC9DDAF}">
      <dgm:prSet/>
      <dgm:spPr/>
      <dgm:t>
        <a:bodyPr/>
        <a:lstStyle/>
        <a:p>
          <a:endParaRPr lang="ru-RU"/>
        </a:p>
      </dgm:t>
    </dgm:pt>
    <dgm:pt modelId="{EC6F03D5-4D23-4E62-BEAC-A92648DA4FA6}" type="sibTrans" cxnId="{ECBA3776-3409-4D52-92EE-5EC2ECC9DDAF}">
      <dgm:prSet/>
      <dgm:spPr/>
      <dgm:t>
        <a:bodyPr/>
        <a:lstStyle/>
        <a:p>
          <a:endParaRPr lang="ru-RU"/>
        </a:p>
      </dgm:t>
    </dgm:pt>
    <dgm:pt modelId="{5FB0AD6A-3D21-43A2-A342-D77AFC729F53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Железо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Йод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Фтор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Бром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Марганец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Алюминий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и др.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9E31C175-2CE0-48CF-8A65-C8A28981D319}" type="parTrans" cxnId="{74B5E8B9-05D0-4E88-BDBC-190640E0157E}">
      <dgm:prSet/>
      <dgm:spPr/>
      <dgm:t>
        <a:bodyPr/>
        <a:lstStyle/>
        <a:p>
          <a:endParaRPr lang="ru-RU"/>
        </a:p>
      </dgm:t>
    </dgm:pt>
    <dgm:pt modelId="{31EDE48A-6AFF-4760-9CDE-EB28A704A94D}" type="sibTrans" cxnId="{74B5E8B9-05D0-4E88-BDBC-190640E0157E}">
      <dgm:prSet/>
      <dgm:spPr/>
      <dgm:t>
        <a:bodyPr/>
        <a:lstStyle/>
        <a:p>
          <a:endParaRPr lang="ru-RU"/>
        </a:p>
      </dgm:t>
    </dgm:pt>
    <dgm:pt modelId="{CCE141C8-4A1C-44A7-BCAC-94EBF5C6AB48}" type="pres">
      <dgm:prSet presAssocID="{05588BDF-58A1-42D1-B855-BB107471987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7DF5E7B-5BC3-4B54-B352-EDFAC0A89976}" type="pres">
      <dgm:prSet presAssocID="{1E878F9E-1D13-4EDB-964C-8AA2AC5EA2C2}" presName="hierRoot1" presStyleCnt="0"/>
      <dgm:spPr/>
    </dgm:pt>
    <dgm:pt modelId="{9E500653-AB40-4341-A92D-6AAC4B1672B2}" type="pres">
      <dgm:prSet presAssocID="{1E878F9E-1D13-4EDB-964C-8AA2AC5EA2C2}" presName="composite" presStyleCnt="0"/>
      <dgm:spPr/>
    </dgm:pt>
    <dgm:pt modelId="{B8B742CD-B670-436E-8A74-6FAA9ED05E82}" type="pres">
      <dgm:prSet presAssocID="{1E878F9E-1D13-4EDB-964C-8AA2AC5EA2C2}" presName="background" presStyleLbl="node0" presStyleIdx="0" presStyleCnt="1"/>
      <dgm:spPr/>
    </dgm:pt>
    <dgm:pt modelId="{93CE7BE2-F709-44D6-97C1-E729A0913E35}" type="pres">
      <dgm:prSet presAssocID="{1E878F9E-1D13-4EDB-964C-8AA2AC5EA2C2}" presName="text" presStyleLbl="fgAcc0" presStyleIdx="0" presStyleCnt="1" custScaleX="535425" custLinFactNeighborX="8988" custLinFactNeighborY="-221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B67684-6354-4CC1-8E7C-71CEB6D87546}" type="pres">
      <dgm:prSet presAssocID="{1E878F9E-1D13-4EDB-964C-8AA2AC5EA2C2}" presName="hierChild2" presStyleCnt="0"/>
      <dgm:spPr/>
    </dgm:pt>
    <dgm:pt modelId="{187D045A-3D4C-4762-B5A5-79DD7675DA96}" type="pres">
      <dgm:prSet presAssocID="{0F572025-42D8-467B-9240-BA89537832B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BEEF305-5E27-46F7-866E-48A731D6166F}" type="pres">
      <dgm:prSet presAssocID="{F58F2409-0A29-4B31-A63E-613BE674A054}" presName="hierRoot2" presStyleCnt="0"/>
      <dgm:spPr/>
    </dgm:pt>
    <dgm:pt modelId="{A6E9A32F-1107-4F1E-A4DC-C0D1A00CF6C2}" type="pres">
      <dgm:prSet presAssocID="{F58F2409-0A29-4B31-A63E-613BE674A054}" presName="composite2" presStyleCnt="0"/>
      <dgm:spPr/>
    </dgm:pt>
    <dgm:pt modelId="{D10850D2-A0BE-4D31-B2CC-BE1D6FA2444D}" type="pres">
      <dgm:prSet presAssocID="{F58F2409-0A29-4B31-A63E-613BE674A054}" presName="background2" presStyleLbl="node2" presStyleIdx="0" presStyleCnt="2"/>
      <dgm:spPr/>
    </dgm:pt>
    <dgm:pt modelId="{FBD7F01F-7C13-46CE-89A0-FE76FCD4D9BA}" type="pres">
      <dgm:prSet presAssocID="{F58F2409-0A29-4B31-A63E-613BE674A054}" presName="text2" presStyleLbl="fgAcc2" presStyleIdx="0" presStyleCnt="2" custScaleX="3228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6B5E04-91C5-498F-9353-E909D0AC1418}" type="pres">
      <dgm:prSet presAssocID="{F58F2409-0A29-4B31-A63E-613BE674A054}" presName="hierChild3" presStyleCnt="0"/>
      <dgm:spPr/>
    </dgm:pt>
    <dgm:pt modelId="{F8C15F0F-3DED-4354-AB0A-81CDF3C62D81}" type="pres">
      <dgm:prSet presAssocID="{B06394E2-3752-4EB7-8388-CF074259623F}" presName="Name17" presStyleLbl="parChTrans1D3" presStyleIdx="0" presStyleCnt="2"/>
      <dgm:spPr/>
      <dgm:t>
        <a:bodyPr/>
        <a:lstStyle/>
        <a:p>
          <a:endParaRPr lang="ru-RU"/>
        </a:p>
      </dgm:t>
    </dgm:pt>
    <dgm:pt modelId="{D28E0894-E7E7-4188-B9C6-7741474022D4}" type="pres">
      <dgm:prSet presAssocID="{4D481F4C-8EA9-46F7-ABB6-E518A11064B4}" presName="hierRoot3" presStyleCnt="0"/>
      <dgm:spPr/>
    </dgm:pt>
    <dgm:pt modelId="{BFE90608-7AB4-4245-B0FC-4ECD94E97B5C}" type="pres">
      <dgm:prSet presAssocID="{4D481F4C-8EA9-46F7-ABB6-E518A11064B4}" presName="composite3" presStyleCnt="0"/>
      <dgm:spPr/>
    </dgm:pt>
    <dgm:pt modelId="{D4C66D38-AD26-4FFE-BC94-9631AA597319}" type="pres">
      <dgm:prSet presAssocID="{4D481F4C-8EA9-46F7-ABB6-E518A11064B4}" presName="background3" presStyleLbl="node3" presStyleIdx="0" presStyleCnt="2"/>
      <dgm:spPr/>
    </dgm:pt>
    <dgm:pt modelId="{37C0E82A-F699-4C75-9E7C-52999C79C44F}" type="pres">
      <dgm:prSet presAssocID="{4D481F4C-8EA9-46F7-ABB6-E518A11064B4}" presName="text3" presStyleLbl="fgAcc3" presStyleIdx="0" presStyleCnt="2" custScaleX="216133" custScaleY="510641" custLinFactNeighborX="-394" custLinFactNeighborY="102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5BDD64-8D10-4593-8136-CA403D1F4C09}" type="pres">
      <dgm:prSet presAssocID="{4D481F4C-8EA9-46F7-ABB6-E518A11064B4}" presName="hierChild4" presStyleCnt="0"/>
      <dgm:spPr/>
    </dgm:pt>
    <dgm:pt modelId="{5B985312-F9CE-493F-9F91-12CCAA11AE3B}" type="pres">
      <dgm:prSet presAssocID="{DFED127B-E051-4332-815C-F751DCAC12A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8BF2561-D3A0-4F76-84CA-90C6E0BFA2B2}" type="pres">
      <dgm:prSet presAssocID="{40BC7103-CAF4-41B6-81E5-32595EB56053}" presName="hierRoot2" presStyleCnt="0"/>
      <dgm:spPr/>
    </dgm:pt>
    <dgm:pt modelId="{BD053854-4044-4A1F-818C-C80B860D3887}" type="pres">
      <dgm:prSet presAssocID="{40BC7103-CAF4-41B6-81E5-32595EB56053}" presName="composite2" presStyleCnt="0"/>
      <dgm:spPr/>
    </dgm:pt>
    <dgm:pt modelId="{E982CB92-3B08-4A3A-97C7-045BE76C7099}" type="pres">
      <dgm:prSet presAssocID="{40BC7103-CAF4-41B6-81E5-32595EB56053}" presName="background2" presStyleLbl="node2" presStyleIdx="1" presStyleCnt="2"/>
      <dgm:spPr/>
    </dgm:pt>
    <dgm:pt modelId="{C2253534-A533-4A1A-B4BE-EE1D761FDE84}" type="pres">
      <dgm:prSet presAssocID="{40BC7103-CAF4-41B6-81E5-32595EB56053}" presName="text2" presStyleLbl="fgAcc2" presStyleIdx="1" presStyleCnt="2" custScaleX="360228" custScaleY="114388" custLinFactNeighborX="-899" custLinFactNeighborY="-73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211E26-EF4A-47C5-906F-00F0E9B487A8}" type="pres">
      <dgm:prSet presAssocID="{40BC7103-CAF4-41B6-81E5-32595EB56053}" presName="hierChild3" presStyleCnt="0"/>
      <dgm:spPr/>
    </dgm:pt>
    <dgm:pt modelId="{B7C50B77-CF1B-47A7-BD89-03E5679DB255}" type="pres">
      <dgm:prSet presAssocID="{9E31C175-2CE0-48CF-8A65-C8A28981D319}" presName="Name17" presStyleLbl="parChTrans1D3" presStyleIdx="1" presStyleCnt="2"/>
      <dgm:spPr/>
      <dgm:t>
        <a:bodyPr/>
        <a:lstStyle/>
        <a:p>
          <a:endParaRPr lang="ru-RU"/>
        </a:p>
      </dgm:t>
    </dgm:pt>
    <dgm:pt modelId="{F89CE941-FB10-4602-A3FB-EDEA6E98CE85}" type="pres">
      <dgm:prSet presAssocID="{5FB0AD6A-3D21-43A2-A342-D77AFC729F53}" presName="hierRoot3" presStyleCnt="0"/>
      <dgm:spPr/>
    </dgm:pt>
    <dgm:pt modelId="{B77A1F32-2BE2-4E05-B700-145739CEC693}" type="pres">
      <dgm:prSet presAssocID="{5FB0AD6A-3D21-43A2-A342-D77AFC729F53}" presName="composite3" presStyleCnt="0"/>
      <dgm:spPr/>
    </dgm:pt>
    <dgm:pt modelId="{E2D133BF-2D2F-453C-919C-DD4DC15C4F12}" type="pres">
      <dgm:prSet presAssocID="{5FB0AD6A-3D21-43A2-A342-D77AFC729F53}" presName="background3" presStyleLbl="node3" presStyleIdx="1" presStyleCnt="2"/>
      <dgm:spPr/>
    </dgm:pt>
    <dgm:pt modelId="{B7EB0C63-7EE0-4A6B-8C10-F68C1441E10B}" type="pres">
      <dgm:prSet presAssocID="{5FB0AD6A-3D21-43A2-A342-D77AFC729F53}" presName="text3" presStyleLbl="fgAcc3" presStyleIdx="1" presStyleCnt="2" custScaleX="198493" custScaleY="4846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67F36D-0141-4D2A-BE34-33C2A04C92A7}" type="pres">
      <dgm:prSet presAssocID="{5FB0AD6A-3D21-43A2-A342-D77AFC729F53}" presName="hierChild4" presStyleCnt="0"/>
      <dgm:spPr/>
    </dgm:pt>
  </dgm:ptLst>
  <dgm:cxnLst>
    <dgm:cxn modelId="{ECBA3776-3409-4D52-92EE-5EC2ECC9DDAF}" srcId="{1E878F9E-1D13-4EDB-964C-8AA2AC5EA2C2}" destId="{40BC7103-CAF4-41B6-81E5-32595EB56053}" srcOrd="1" destOrd="0" parTransId="{DFED127B-E051-4332-815C-F751DCAC12AD}" sibTransId="{EC6F03D5-4D23-4E62-BEAC-A92648DA4FA6}"/>
    <dgm:cxn modelId="{04E36E2B-6126-4C73-9198-AF3378D13929}" type="presOf" srcId="{1E878F9E-1D13-4EDB-964C-8AA2AC5EA2C2}" destId="{93CE7BE2-F709-44D6-97C1-E729A0913E35}" srcOrd="0" destOrd="0" presId="urn:microsoft.com/office/officeart/2005/8/layout/hierarchy1"/>
    <dgm:cxn modelId="{6A30E99D-64D1-4F14-8353-ADCA3EBCAC5E}" srcId="{F58F2409-0A29-4B31-A63E-613BE674A054}" destId="{4D481F4C-8EA9-46F7-ABB6-E518A11064B4}" srcOrd="0" destOrd="0" parTransId="{B06394E2-3752-4EB7-8388-CF074259623F}" sibTransId="{53CD8A57-B081-41FD-9773-B8058E06452A}"/>
    <dgm:cxn modelId="{55ECBB9A-AC13-4AFD-9AD8-7CBCDD725FD4}" type="presOf" srcId="{F58F2409-0A29-4B31-A63E-613BE674A054}" destId="{FBD7F01F-7C13-46CE-89A0-FE76FCD4D9BA}" srcOrd="0" destOrd="0" presId="urn:microsoft.com/office/officeart/2005/8/layout/hierarchy1"/>
    <dgm:cxn modelId="{6F80F083-DC1D-4059-98D1-E8109141F485}" type="presOf" srcId="{05588BDF-58A1-42D1-B855-BB1074719871}" destId="{CCE141C8-4A1C-44A7-BCAC-94EBF5C6AB48}" srcOrd="0" destOrd="0" presId="urn:microsoft.com/office/officeart/2005/8/layout/hierarchy1"/>
    <dgm:cxn modelId="{D916E0D8-EB82-4ED1-857F-F18B548617CC}" type="presOf" srcId="{4D481F4C-8EA9-46F7-ABB6-E518A11064B4}" destId="{37C0E82A-F699-4C75-9E7C-52999C79C44F}" srcOrd="0" destOrd="0" presId="urn:microsoft.com/office/officeart/2005/8/layout/hierarchy1"/>
    <dgm:cxn modelId="{1F32A365-D5E1-4B7D-83AD-5144032FEA00}" type="presOf" srcId="{B06394E2-3752-4EB7-8388-CF074259623F}" destId="{F8C15F0F-3DED-4354-AB0A-81CDF3C62D81}" srcOrd="0" destOrd="0" presId="urn:microsoft.com/office/officeart/2005/8/layout/hierarchy1"/>
    <dgm:cxn modelId="{A22F9A78-FB13-46AB-A17F-45DE564C713C}" type="presOf" srcId="{DFED127B-E051-4332-815C-F751DCAC12AD}" destId="{5B985312-F9CE-493F-9F91-12CCAA11AE3B}" srcOrd="0" destOrd="0" presId="urn:microsoft.com/office/officeart/2005/8/layout/hierarchy1"/>
    <dgm:cxn modelId="{82228C1B-0640-4B4F-807E-D172E1FF2CCE}" srcId="{05588BDF-58A1-42D1-B855-BB1074719871}" destId="{1E878F9E-1D13-4EDB-964C-8AA2AC5EA2C2}" srcOrd="0" destOrd="0" parTransId="{FD711FBB-C109-4041-A725-B5BB755476ED}" sibTransId="{8841D6DD-4456-484D-9828-8204CD298479}"/>
    <dgm:cxn modelId="{F4536AA5-01EE-4A0A-AD90-7CC49EEB29E7}" type="presOf" srcId="{0F572025-42D8-467B-9240-BA89537832B1}" destId="{187D045A-3D4C-4762-B5A5-79DD7675DA96}" srcOrd="0" destOrd="0" presId="urn:microsoft.com/office/officeart/2005/8/layout/hierarchy1"/>
    <dgm:cxn modelId="{1E5F5B2A-4E64-46F1-BFE4-7D790C5439E9}" srcId="{1E878F9E-1D13-4EDB-964C-8AA2AC5EA2C2}" destId="{F58F2409-0A29-4B31-A63E-613BE674A054}" srcOrd="0" destOrd="0" parTransId="{0F572025-42D8-467B-9240-BA89537832B1}" sibTransId="{C10B3EA4-9549-46EF-949A-35CF8F0B1DD9}"/>
    <dgm:cxn modelId="{A54729FC-4440-40CC-B8FB-B272B5BC41F5}" type="presOf" srcId="{40BC7103-CAF4-41B6-81E5-32595EB56053}" destId="{C2253534-A533-4A1A-B4BE-EE1D761FDE84}" srcOrd="0" destOrd="0" presId="urn:microsoft.com/office/officeart/2005/8/layout/hierarchy1"/>
    <dgm:cxn modelId="{74B5E8B9-05D0-4E88-BDBC-190640E0157E}" srcId="{40BC7103-CAF4-41B6-81E5-32595EB56053}" destId="{5FB0AD6A-3D21-43A2-A342-D77AFC729F53}" srcOrd="0" destOrd="0" parTransId="{9E31C175-2CE0-48CF-8A65-C8A28981D319}" sibTransId="{31EDE48A-6AFF-4760-9CDE-EB28A704A94D}"/>
    <dgm:cxn modelId="{B67396EF-767B-47C7-B363-3544990ED3B8}" type="presOf" srcId="{9E31C175-2CE0-48CF-8A65-C8A28981D319}" destId="{B7C50B77-CF1B-47A7-BD89-03E5679DB255}" srcOrd="0" destOrd="0" presId="urn:microsoft.com/office/officeart/2005/8/layout/hierarchy1"/>
    <dgm:cxn modelId="{747C7970-25DD-4E36-B655-F11237D5CAAA}" type="presOf" srcId="{5FB0AD6A-3D21-43A2-A342-D77AFC729F53}" destId="{B7EB0C63-7EE0-4A6B-8C10-F68C1441E10B}" srcOrd="0" destOrd="0" presId="urn:microsoft.com/office/officeart/2005/8/layout/hierarchy1"/>
    <dgm:cxn modelId="{7222FB97-40C9-42F0-A847-2501FD18B420}" type="presParOf" srcId="{CCE141C8-4A1C-44A7-BCAC-94EBF5C6AB48}" destId="{77DF5E7B-5BC3-4B54-B352-EDFAC0A89976}" srcOrd="0" destOrd="0" presId="urn:microsoft.com/office/officeart/2005/8/layout/hierarchy1"/>
    <dgm:cxn modelId="{489CE28B-9D91-482A-B3F0-BE614FCEEE88}" type="presParOf" srcId="{77DF5E7B-5BC3-4B54-B352-EDFAC0A89976}" destId="{9E500653-AB40-4341-A92D-6AAC4B1672B2}" srcOrd="0" destOrd="0" presId="urn:microsoft.com/office/officeart/2005/8/layout/hierarchy1"/>
    <dgm:cxn modelId="{90241794-76D1-4CAC-87D7-5260650519BE}" type="presParOf" srcId="{9E500653-AB40-4341-A92D-6AAC4B1672B2}" destId="{B8B742CD-B670-436E-8A74-6FAA9ED05E82}" srcOrd="0" destOrd="0" presId="urn:microsoft.com/office/officeart/2005/8/layout/hierarchy1"/>
    <dgm:cxn modelId="{5238D6C0-3301-486F-A5B9-4943D1313683}" type="presParOf" srcId="{9E500653-AB40-4341-A92D-6AAC4B1672B2}" destId="{93CE7BE2-F709-44D6-97C1-E729A0913E35}" srcOrd="1" destOrd="0" presId="urn:microsoft.com/office/officeart/2005/8/layout/hierarchy1"/>
    <dgm:cxn modelId="{119E08BE-C591-4285-B1FB-34E1AB2E0892}" type="presParOf" srcId="{77DF5E7B-5BC3-4B54-B352-EDFAC0A89976}" destId="{C9B67684-6354-4CC1-8E7C-71CEB6D87546}" srcOrd="1" destOrd="0" presId="urn:microsoft.com/office/officeart/2005/8/layout/hierarchy1"/>
    <dgm:cxn modelId="{90667781-A4CE-4599-9519-87394D477D4E}" type="presParOf" srcId="{C9B67684-6354-4CC1-8E7C-71CEB6D87546}" destId="{187D045A-3D4C-4762-B5A5-79DD7675DA96}" srcOrd="0" destOrd="0" presId="urn:microsoft.com/office/officeart/2005/8/layout/hierarchy1"/>
    <dgm:cxn modelId="{7CC4C6A0-E2D9-4A7A-9ABC-FAF28851630C}" type="presParOf" srcId="{C9B67684-6354-4CC1-8E7C-71CEB6D87546}" destId="{CBEEF305-5E27-46F7-866E-48A731D6166F}" srcOrd="1" destOrd="0" presId="urn:microsoft.com/office/officeart/2005/8/layout/hierarchy1"/>
    <dgm:cxn modelId="{13EF836F-00B4-4578-B481-A9ABCCAFDFF2}" type="presParOf" srcId="{CBEEF305-5E27-46F7-866E-48A731D6166F}" destId="{A6E9A32F-1107-4F1E-A4DC-C0D1A00CF6C2}" srcOrd="0" destOrd="0" presId="urn:microsoft.com/office/officeart/2005/8/layout/hierarchy1"/>
    <dgm:cxn modelId="{054893ED-0128-49E7-BB3D-F4B337D2DEDD}" type="presParOf" srcId="{A6E9A32F-1107-4F1E-A4DC-C0D1A00CF6C2}" destId="{D10850D2-A0BE-4D31-B2CC-BE1D6FA2444D}" srcOrd="0" destOrd="0" presId="urn:microsoft.com/office/officeart/2005/8/layout/hierarchy1"/>
    <dgm:cxn modelId="{A6B56EB0-C722-4B29-BEBD-23B1A69A8170}" type="presParOf" srcId="{A6E9A32F-1107-4F1E-A4DC-C0D1A00CF6C2}" destId="{FBD7F01F-7C13-46CE-89A0-FE76FCD4D9BA}" srcOrd="1" destOrd="0" presId="urn:microsoft.com/office/officeart/2005/8/layout/hierarchy1"/>
    <dgm:cxn modelId="{961DDB0E-5204-417E-96C2-5DDF26700813}" type="presParOf" srcId="{CBEEF305-5E27-46F7-866E-48A731D6166F}" destId="{D46B5E04-91C5-498F-9353-E909D0AC1418}" srcOrd="1" destOrd="0" presId="urn:microsoft.com/office/officeart/2005/8/layout/hierarchy1"/>
    <dgm:cxn modelId="{3490877A-2299-42E3-B16A-DAFE44BA5EE0}" type="presParOf" srcId="{D46B5E04-91C5-498F-9353-E909D0AC1418}" destId="{F8C15F0F-3DED-4354-AB0A-81CDF3C62D81}" srcOrd="0" destOrd="0" presId="urn:microsoft.com/office/officeart/2005/8/layout/hierarchy1"/>
    <dgm:cxn modelId="{C3AC70C4-D1CF-421A-A42C-706B17E22ED9}" type="presParOf" srcId="{D46B5E04-91C5-498F-9353-E909D0AC1418}" destId="{D28E0894-E7E7-4188-B9C6-7741474022D4}" srcOrd="1" destOrd="0" presId="urn:microsoft.com/office/officeart/2005/8/layout/hierarchy1"/>
    <dgm:cxn modelId="{4DEEAEFA-C05E-4214-8423-D7C445EF0782}" type="presParOf" srcId="{D28E0894-E7E7-4188-B9C6-7741474022D4}" destId="{BFE90608-7AB4-4245-B0FC-4ECD94E97B5C}" srcOrd="0" destOrd="0" presId="urn:microsoft.com/office/officeart/2005/8/layout/hierarchy1"/>
    <dgm:cxn modelId="{3157B519-2A5C-4C45-A781-A7A523294A08}" type="presParOf" srcId="{BFE90608-7AB4-4245-B0FC-4ECD94E97B5C}" destId="{D4C66D38-AD26-4FFE-BC94-9631AA597319}" srcOrd="0" destOrd="0" presId="urn:microsoft.com/office/officeart/2005/8/layout/hierarchy1"/>
    <dgm:cxn modelId="{8872091D-D5F9-4B52-BA99-D79CA377F8EF}" type="presParOf" srcId="{BFE90608-7AB4-4245-B0FC-4ECD94E97B5C}" destId="{37C0E82A-F699-4C75-9E7C-52999C79C44F}" srcOrd="1" destOrd="0" presId="urn:microsoft.com/office/officeart/2005/8/layout/hierarchy1"/>
    <dgm:cxn modelId="{95B2FB2E-DE18-4FDA-BD14-A42A8873BA17}" type="presParOf" srcId="{D28E0894-E7E7-4188-B9C6-7741474022D4}" destId="{C85BDD64-8D10-4593-8136-CA403D1F4C09}" srcOrd="1" destOrd="0" presId="urn:microsoft.com/office/officeart/2005/8/layout/hierarchy1"/>
    <dgm:cxn modelId="{94082675-3435-4B2D-B218-4990BD1CC2F6}" type="presParOf" srcId="{C9B67684-6354-4CC1-8E7C-71CEB6D87546}" destId="{5B985312-F9CE-493F-9F91-12CCAA11AE3B}" srcOrd="2" destOrd="0" presId="urn:microsoft.com/office/officeart/2005/8/layout/hierarchy1"/>
    <dgm:cxn modelId="{C6F2AA07-86A2-4D81-98B2-A212971C3909}" type="presParOf" srcId="{C9B67684-6354-4CC1-8E7C-71CEB6D87546}" destId="{88BF2561-D3A0-4F76-84CA-90C6E0BFA2B2}" srcOrd="3" destOrd="0" presId="urn:microsoft.com/office/officeart/2005/8/layout/hierarchy1"/>
    <dgm:cxn modelId="{AB240E96-BAF8-4812-A632-5E51AC5E7946}" type="presParOf" srcId="{88BF2561-D3A0-4F76-84CA-90C6E0BFA2B2}" destId="{BD053854-4044-4A1F-818C-C80B860D3887}" srcOrd="0" destOrd="0" presId="urn:microsoft.com/office/officeart/2005/8/layout/hierarchy1"/>
    <dgm:cxn modelId="{BED63859-8040-4711-8CD3-84D6BB35B9AB}" type="presParOf" srcId="{BD053854-4044-4A1F-818C-C80B860D3887}" destId="{E982CB92-3B08-4A3A-97C7-045BE76C7099}" srcOrd="0" destOrd="0" presId="urn:microsoft.com/office/officeart/2005/8/layout/hierarchy1"/>
    <dgm:cxn modelId="{08DB7492-44DA-4EB1-A6DB-4ADB7DF97970}" type="presParOf" srcId="{BD053854-4044-4A1F-818C-C80B860D3887}" destId="{C2253534-A533-4A1A-B4BE-EE1D761FDE84}" srcOrd="1" destOrd="0" presId="urn:microsoft.com/office/officeart/2005/8/layout/hierarchy1"/>
    <dgm:cxn modelId="{4D154EC1-F36E-45B1-ACEA-167F09E2CDA9}" type="presParOf" srcId="{88BF2561-D3A0-4F76-84CA-90C6E0BFA2B2}" destId="{26211E26-EF4A-47C5-906F-00F0E9B487A8}" srcOrd="1" destOrd="0" presId="urn:microsoft.com/office/officeart/2005/8/layout/hierarchy1"/>
    <dgm:cxn modelId="{1B287EFF-AF28-48AB-95D2-CC11C6EB3CF2}" type="presParOf" srcId="{26211E26-EF4A-47C5-906F-00F0E9B487A8}" destId="{B7C50B77-CF1B-47A7-BD89-03E5679DB255}" srcOrd="0" destOrd="0" presId="urn:microsoft.com/office/officeart/2005/8/layout/hierarchy1"/>
    <dgm:cxn modelId="{847E2A96-6E6C-47A6-ACB4-E71BF9A14579}" type="presParOf" srcId="{26211E26-EF4A-47C5-906F-00F0E9B487A8}" destId="{F89CE941-FB10-4602-A3FB-EDEA6E98CE85}" srcOrd="1" destOrd="0" presId="urn:microsoft.com/office/officeart/2005/8/layout/hierarchy1"/>
    <dgm:cxn modelId="{017EEA88-3005-4445-95B5-7D0A7C18B4C3}" type="presParOf" srcId="{F89CE941-FB10-4602-A3FB-EDEA6E98CE85}" destId="{B77A1F32-2BE2-4E05-B700-145739CEC693}" srcOrd="0" destOrd="0" presId="urn:microsoft.com/office/officeart/2005/8/layout/hierarchy1"/>
    <dgm:cxn modelId="{D4588E96-9487-4472-AA87-9A758878BFAE}" type="presParOf" srcId="{B77A1F32-2BE2-4E05-B700-145739CEC693}" destId="{E2D133BF-2D2F-453C-919C-DD4DC15C4F12}" srcOrd="0" destOrd="0" presId="urn:microsoft.com/office/officeart/2005/8/layout/hierarchy1"/>
    <dgm:cxn modelId="{BBD120E4-D271-4452-9105-D2D1640FFB77}" type="presParOf" srcId="{B77A1F32-2BE2-4E05-B700-145739CEC693}" destId="{B7EB0C63-7EE0-4A6B-8C10-F68C1441E10B}" srcOrd="1" destOrd="0" presId="urn:microsoft.com/office/officeart/2005/8/layout/hierarchy1"/>
    <dgm:cxn modelId="{C3A97E80-CE2C-4733-BFA5-49F74668C2CF}" type="presParOf" srcId="{F89CE941-FB10-4602-A3FB-EDEA6E98CE85}" destId="{2D67F36D-0141-4D2A-BE34-33C2A04C92A7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0C60D1-6272-4F86-8BD4-EAA2FC3C164E}" type="datetimeFigureOut">
              <a:rPr lang="ru-RU" smtClean="0"/>
              <a:pPr>
                <a:defRPr/>
              </a:pPr>
              <a:t>06.04.2010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E138F838-3F12-479C-B3EF-B49FCAA177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25507B-8587-4DCF-B68E-D53B15667240}" type="datetimeFigureOut">
              <a:rPr lang="ru-RU" smtClean="0"/>
              <a:pPr>
                <a:defRPr/>
              </a:pPr>
              <a:t>06.04.2010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9FCD8A-E00D-4F2D-8B98-FAE5F81DB3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0CFCA6-6723-446C-BAEF-E0A1B024079C}" type="datetimeFigureOut">
              <a:rPr lang="ru-RU" smtClean="0"/>
              <a:pPr>
                <a:defRPr/>
              </a:pPr>
              <a:t>06.04.2010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50EF4-304F-4DB2-BF52-43402E6D12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9D66F6-546C-4286-8B65-1466A666B0A8}" type="datetimeFigureOut">
              <a:rPr lang="ru-RU" smtClean="0"/>
              <a:pPr>
                <a:defRPr/>
              </a:pPr>
              <a:t>06.04.2010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69A8F04-B78C-42ED-B1A4-5E67DC33FF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E4B2B-1DC7-47AB-83CD-EC190426969C}" type="datetimeFigureOut">
              <a:rPr lang="ru-RU" smtClean="0"/>
              <a:pPr>
                <a:defRPr/>
              </a:pPr>
              <a:t>06.04.2010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3E27C-ECB4-4285-99B7-DAAC4AC171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7BB05F-54BB-494B-BB5A-B437032D8C23}" type="datetimeFigureOut">
              <a:rPr lang="ru-RU" smtClean="0"/>
              <a:pPr>
                <a:defRPr/>
              </a:pPr>
              <a:t>06.04.2010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B17A3-36C0-4B0B-B74D-A45EC34AF1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21A707-8E2F-4422-B8B5-67F255C1B86F}" type="datetimeFigureOut">
              <a:rPr lang="ru-RU" smtClean="0"/>
              <a:pPr>
                <a:defRPr/>
              </a:pPr>
              <a:t>06.04.2010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DF608671-81D8-458F-93F1-B9AC1104D4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A57620-D2E6-42CA-B664-5B4B34EDA4E4}" type="datetimeFigureOut">
              <a:rPr lang="ru-RU" smtClean="0"/>
              <a:pPr>
                <a:defRPr/>
              </a:pPr>
              <a:t>06.04.2010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664C1-3A6D-409B-BE6B-16D5E07DF5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FA9683-B491-4A73-8A2D-DF39D9ADF7FF}" type="datetimeFigureOut">
              <a:rPr lang="ru-RU" smtClean="0"/>
              <a:pPr>
                <a:defRPr/>
              </a:pPr>
              <a:t>06.04.2010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02710-2C9F-446A-99C8-D198F5F4C1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561AA-3B14-433D-8FAD-AF8779BC8CAA}" type="datetimeFigureOut">
              <a:rPr lang="ru-RU" smtClean="0"/>
              <a:pPr>
                <a:defRPr/>
              </a:pPr>
              <a:t>06.04.2010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FFBFA-95C6-4B21-B00F-349320334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3BA7FE-3923-4D5F-9D00-181A2DD971C0}" type="datetimeFigureOut">
              <a:rPr lang="ru-RU" smtClean="0"/>
              <a:pPr>
                <a:defRPr/>
              </a:pPr>
              <a:t>06.04.2010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4B2FE-E4FF-40A1-A5C7-A7A521F8AA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B1623A4-F812-4626-ABF3-9A1231A75D24}" type="datetimeFigureOut">
              <a:rPr lang="ru-RU" smtClean="0"/>
              <a:pPr>
                <a:defRPr/>
              </a:pPr>
              <a:t>06.04.2010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B041EDD-4BE5-4B98-822F-7009F60770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8.jpe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503238" y="468313"/>
            <a:ext cx="8183562" cy="9858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dirty="0" smtClean="0">
                <a:solidFill>
                  <a:srgbClr val="0000CC"/>
                </a:solidFill>
                <a:latin typeface="Arial" charset="0"/>
              </a:rPr>
              <a:t>Ташкирменская средняя школа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33400" y="2209800"/>
            <a:ext cx="4014788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Arial" charset="0"/>
              </a:rPr>
              <a:t>Урок технологии в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Arial" charset="0"/>
              </a:rPr>
              <a:t>5 -6 классах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latin typeface="Arial" charset="0"/>
              </a:rPr>
              <a:t>Учитель технологии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err="1" smtClean="0">
                <a:latin typeface="Arial" charset="0"/>
              </a:rPr>
              <a:t>Сержанова</a:t>
            </a:r>
            <a:r>
              <a:rPr lang="ru-RU" sz="1800" dirty="0" smtClean="0">
                <a:latin typeface="Arial" charset="0"/>
              </a:rPr>
              <a:t> Л.В.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70425" y="2286000"/>
            <a:ext cx="4016375" cy="4038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Arial" charset="0"/>
              </a:rPr>
              <a:t>Тема </a:t>
            </a:r>
            <a:r>
              <a:rPr lang="ru-RU" dirty="0" smtClean="0">
                <a:solidFill>
                  <a:srgbClr val="000066"/>
                </a:solidFill>
                <a:latin typeface="Arial" charset="0"/>
              </a:rPr>
              <a:t>«Физиология питания: витамины, минеральные вещества»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0438" y="533400"/>
            <a:ext cx="8183562" cy="1295400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ru-RU" sz="6600" dirty="0" err="1" smtClean="0">
                <a:solidFill>
                  <a:srgbClr val="083763"/>
                </a:solidFill>
              </a:rPr>
              <a:t>Кизимеж</a:t>
            </a:r>
            <a:r>
              <a:rPr lang="ru-RU" sz="6600" dirty="0" smtClean="0">
                <a:solidFill>
                  <a:srgbClr val="083763"/>
                </a:solidFill>
              </a:rPr>
              <a:t>  </a:t>
            </a:r>
            <a:r>
              <a:rPr lang="ru-RU" sz="6600" dirty="0" err="1" smtClean="0">
                <a:solidFill>
                  <a:srgbClr val="083763"/>
                </a:solidFill>
              </a:rPr>
              <a:t>Функ</a:t>
            </a:r>
            <a:r>
              <a:rPr lang="ru-RU" sz="6600" dirty="0" smtClean="0">
                <a:solidFill>
                  <a:srgbClr val="083763"/>
                </a:solidFill>
              </a:rPr>
              <a:t> -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60438" y="2057400"/>
            <a:ext cx="8183562" cy="4114800"/>
          </a:xfrm>
        </p:spPr>
        <p:txBody>
          <a:bodyPr lIns="182880" tIns="91440"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6000" dirty="0" smtClean="0">
                <a:solidFill>
                  <a:srgbClr val="0B5395"/>
                </a:solidFill>
              </a:rPr>
              <a:t>польский ученый, в1912году впервые ввел понятие «витамины»</a:t>
            </a:r>
            <a:r>
              <a:rPr lang="ru-RU" dirty="0" smtClean="0">
                <a:solidFill>
                  <a:srgbClr val="0B5395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0438" y="457200"/>
            <a:ext cx="8183562" cy="1447800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ru-RU" sz="7200" dirty="0" smtClean="0">
                <a:solidFill>
                  <a:srgbClr val="006699"/>
                </a:solidFill>
              </a:rPr>
              <a:t>Гиповитаминоз</a:t>
            </a:r>
            <a:r>
              <a:rPr lang="ru-RU" sz="6600" dirty="0" smtClean="0">
                <a:latin typeface="Times New Roman" pitchFamily="18" charset="0"/>
              </a:rPr>
              <a:t> -</a:t>
            </a:r>
            <a:r>
              <a:rPr lang="ru-RU" dirty="0" smtClean="0"/>
              <a:t> 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4294967295"/>
          </p:nvPr>
        </p:nvSpPr>
        <p:spPr>
          <a:xfrm>
            <a:off x="960438" y="2514600"/>
            <a:ext cx="8183562" cy="3733800"/>
          </a:xfrm>
        </p:spPr>
        <p:txBody>
          <a:bodyPr lIns="182880" tIns="91440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800" dirty="0" smtClean="0">
                <a:latin typeface="Lucida Bright" pitchFamily="18" charset="0"/>
              </a:rPr>
              <a:t>  </a:t>
            </a:r>
            <a:r>
              <a:rPr lang="ru-RU" sz="5400" b="1" dirty="0" smtClean="0"/>
              <a:t>Наступает при недостаточном поступлении витаминов в организм.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0438" y="457200"/>
            <a:ext cx="8183562" cy="1828800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ru-RU" sz="7200" dirty="0" smtClean="0">
                <a:solidFill>
                  <a:srgbClr val="006699"/>
                </a:solidFill>
              </a:rPr>
              <a:t>Авитаминоз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960438" y="2514600"/>
            <a:ext cx="8183562" cy="3810000"/>
          </a:xfrm>
        </p:spPr>
        <p:txBody>
          <a:bodyPr lIns="182880" tIns="91440"/>
          <a:lstStyle/>
          <a:p>
            <a:pPr eaLnBrk="1" hangingPunct="1">
              <a:defRPr/>
            </a:pPr>
            <a:r>
              <a:rPr lang="ru-RU" sz="5400" dirty="0" smtClean="0"/>
              <a:t>Наступает при отсутствии витаминов в организме.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183563" cy="1295400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ru-RU" sz="7200" dirty="0" smtClean="0">
                <a:solidFill>
                  <a:srgbClr val="006699"/>
                </a:solidFill>
              </a:rPr>
              <a:t>Гипервитаминоз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960438" y="2819400"/>
            <a:ext cx="8183562" cy="3505200"/>
          </a:xfrm>
        </p:spPr>
        <p:txBody>
          <a:bodyPr lIns="182880" tIns="91440"/>
          <a:lstStyle/>
          <a:p>
            <a:pPr eaLnBrk="1" hangingPunct="1">
              <a:defRPr/>
            </a:pPr>
            <a:r>
              <a:rPr lang="ru-RU" sz="5400" b="1" dirty="0" smtClean="0"/>
              <a:t>Наступает при избыточном поступлении витаминов в организм.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4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22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13775" cy="1182688"/>
          </a:xfrm>
        </p:spPr>
        <p:txBody>
          <a:bodyPr anchor="b">
            <a:normAutofit fontScale="90000"/>
          </a:bodyPr>
          <a:lstStyle/>
          <a:p>
            <a:pPr algn="ctr" eaLnBrk="1" hangingPunct="1">
              <a:defRPr/>
            </a:pPr>
            <a:r>
              <a:rPr lang="ru-RU" sz="5300" dirty="0" smtClean="0">
                <a:solidFill>
                  <a:srgbClr val="08684E"/>
                </a:solidFill>
                <a:latin typeface="Times New Roman" pitchFamily="18" charset="0"/>
              </a:rPr>
              <a:t>Витамин С </a:t>
            </a:r>
            <a:r>
              <a:rPr lang="ru-RU" sz="4000" dirty="0" smtClean="0">
                <a:latin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</a:rPr>
            </a:br>
            <a:r>
              <a:rPr lang="ru-RU" sz="2800" dirty="0" smtClean="0">
                <a:solidFill>
                  <a:srgbClr val="387026"/>
                </a:solidFill>
                <a:latin typeface="Times New Roman" pitchFamily="18" charset="0"/>
              </a:rPr>
              <a:t>(аскорбиновая кислота)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524000"/>
            <a:ext cx="3733800" cy="4343400"/>
          </a:xfrm>
        </p:spPr>
        <p:txBody>
          <a:bodyPr lIns="182880" tIns="91440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содержится:</a:t>
            </a:r>
          </a:p>
        </p:txBody>
      </p:sp>
      <p:sp>
        <p:nvSpPr>
          <p:cNvPr id="13316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876800" y="1447800"/>
            <a:ext cx="4267200" cy="4678363"/>
          </a:xfrm>
        </p:spPr>
        <p:txBody>
          <a:bodyPr lIns="182880" tIns="91440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1A0670"/>
                </a:solidFill>
              </a:rPr>
              <a:t>  </a:t>
            </a:r>
            <a:r>
              <a:rPr lang="ru-RU" dirty="0" smtClean="0">
                <a:solidFill>
                  <a:srgbClr val="1A0670"/>
                </a:solidFill>
                <a:latin typeface="Times New Roman" pitchFamily="18" charset="0"/>
              </a:rPr>
              <a:t>Принимает участие </a:t>
            </a:r>
          </a:p>
          <a:p>
            <a:pPr eaLnBrk="1" hangingPunct="1"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1A0670"/>
                </a:solidFill>
                <a:latin typeface="Times New Roman" pitchFamily="18" charset="0"/>
              </a:rPr>
              <a:t>  в окислительно-восстановительных процессах, обмене веществ, поднимает тонус организма, усиливает его защитные функции.</a:t>
            </a:r>
            <a:r>
              <a:rPr lang="ru-RU" dirty="0" smtClean="0">
                <a:solidFill>
                  <a:srgbClr val="09023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rgbClr val="090230"/>
              </a:solidFill>
              <a:latin typeface="Times New Roman" pitchFamily="18" charset="0"/>
            </a:endParaRPr>
          </a:p>
        </p:txBody>
      </p:sp>
      <p:pic>
        <p:nvPicPr>
          <p:cNvPr id="15365" name="Picture 6" descr="post-492265-12489809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286000"/>
            <a:ext cx="11430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img_8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429000"/>
            <a:ext cx="16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11906448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276600"/>
            <a:ext cx="12192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1257104027_mil050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4724400"/>
            <a:ext cx="19812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1257104007_mil050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724400"/>
            <a:ext cx="152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5" grpId="0" build="p"/>
      <p:bldP spid="133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183563" cy="1508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dirty="0" smtClean="0">
                <a:solidFill>
                  <a:srgbClr val="08684E"/>
                </a:solidFill>
              </a:rPr>
              <a:t> Суточная потребность в </a:t>
            </a:r>
            <a:r>
              <a:rPr lang="ru-RU" sz="4800" dirty="0" smtClean="0">
                <a:solidFill>
                  <a:srgbClr val="056B18"/>
                </a:solidFill>
              </a:rPr>
              <a:t>витамине С</a:t>
            </a:r>
            <a:r>
              <a:rPr lang="ru-RU" sz="4800" dirty="0" smtClean="0">
                <a:solidFill>
                  <a:srgbClr val="08684E"/>
                </a:solidFill>
              </a:rPr>
              <a:t> – 70 – 100 мг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438400"/>
            <a:ext cx="86868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3600" u="sng" dirty="0" smtClean="0">
                <a:solidFill>
                  <a:srgbClr val="162D78"/>
                </a:solidFill>
                <a:latin typeface="Times New Roman" pitchFamily="18" charset="0"/>
              </a:rPr>
              <a:t>Недостаток  в организме витамина С </a:t>
            </a:r>
            <a:r>
              <a:rPr lang="ru-RU" sz="3600" dirty="0" smtClean="0">
                <a:solidFill>
                  <a:srgbClr val="162D78"/>
                </a:solidFill>
                <a:latin typeface="Times New Roman" pitchFamily="18" charset="0"/>
              </a:rPr>
              <a:t>вызывает воспалении десен, расшатывание зубов, болезнь цингу, преждевременное старение и атеросклероз снижается прочность кровеносных сосудов, снижается иммунитет</a:t>
            </a:r>
            <a:r>
              <a:rPr lang="ru-RU" dirty="0" smtClean="0">
                <a:solidFill>
                  <a:srgbClr val="162D78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24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93700"/>
            <a:ext cx="8229600" cy="1133475"/>
          </a:xfrm>
        </p:spPr>
        <p:txBody>
          <a:bodyPr anchor="b">
            <a:normAutofit/>
          </a:bodyPr>
          <a:lstStyle/>
          <a:p>
            <a:pPr algn="ctr" eaLnBrk="1" hangingPunct="1">
              <a:defRPr/>
            </a:pPr>
            <a:r>
              <a:rPr lang="ru-RU" sz="5400" dirty="0" smtClean="0">
                <a:solidFill>
                  <a:srgbClr val="08684E"/>
                </a:solidFill>
              </a:rPr>
              <a:t>Витамин В</a:t>
            </a:r>
            <a:r>
              <a:rPr lang="en-US" sz="5400" dirty="0" smtClean="0">
                <a:solidFill>
                  <a:srgbClr val="08684E"/>
                </a:solidFill>
              </a:rPr>
              <a:t>1</a:t>
            </a:r>
            <a:r>
              <a:rPr lang="ru-RU" sz="5400" dirty="0" smtClean="0">
                <a:solidFill>
                  <a:srgbClr val="08684E"/>
                </a:solidFill>
              </a:rPr>
              <a:t>  </a:t>
            </a:r>
            <a:r>
              <a:rPr lang="ru-RU" dirty="0" smtClean="0">
                <a:solidFill>
                  <a:srgbClr val="387026"/>
                </a:solidFill>
              </a:rPr>
              <a:t>(тиамин)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143000"/>
            <a:ext cx="4189413" cy="4956175"/>
          </a:xfrm>
        </p:spPr>
        <p:txBody>
          <a:bodyPr lIns="182880" tIns="91440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содержится: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14340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876800" y="1371600"/>
            <a:ext cx="4267200" cy="4648200"/>
          </a:xfrm>
        </p:spPr>
        <p:txBody>
          <a:bodyPr lIns="182880" tIns="91440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ru-RU" dirty="0" smtClean="0">
                <a:solidFill>
                  <a:srgbClr val="1C044C"/>
                </a:solidFill>
                <a:latin typeface="Times New Roman" pitchFamily="18" charset="0"/>
              </a:rPr>
              <a:t>Важен для правильного функционирования нервной системы, органов пищеварения и органов кровообращения</a:t>
            </a:r>
          </a:p>
        </p:txBody>
      </p:sp>
      <p:pic>
        <p:nvPicPr>
          <p:cNvPr id="17413" name="Picture 7" descr="33624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362200"/>
            <a:ext cx="19050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1246051270_899a13a1c884-kopi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144780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 descr="mash_bon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962400"/>
            <a:ext cx="21717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0" descr="556px-FD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5029200"/>
            <a:ext cx="14843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1" descr="82cc697cc81a22ad371a4d9be2da4218_b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581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33624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362200"/>
            <a:ext cx="19050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1246051270_899a13a1c884-kopi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28800"/>
            <a:ext cx="144780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mash_bon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962400"/>
            <a:ext cx="21717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82cc697cc81a22ad371a4d9be2da4218_b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81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85" decel="100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385" decel="100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385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385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4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dirty="0" smtClean="0">
                <a:solidFill>
                  <a:srgbClr val="08684E"/>
                </a:solidFill>
              </a:rPr>
              <a:t>Суточная потребность в </a:t>
            </a:r>
            <a:r>
              <a:rPr lang="ru-RU" sz="4800" dirty="0" smtClean="0">
                <a:solidFill>
                  <a:srgbClr val="056B18"/>
                </a:solidFill>
              </a:rPr>
              <a:t>витамине В</a:t>
            </a:r>
            <a:r>
              <a:rPr lang="ru-RU" sz="2400" dirty="0" smtClean="0">
                <a:solidFill>
                  <a:srgbClr val="056B18"/>
                </a:solidFill>
              </a:rPr>
              <a:t>1</a:t>
            </a:r>
            <a:r>
              <a:rPr lang="ru-RU" sz="4800" dirty="0" smtClean="0">
                <a:solidFill>
                  <a:srgbClr val="08684E"/>
                </a:solidFill>
              </a:rPr>
              <a:t> – 1,5 – 2,6мг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681038" y="1981200"/>
            <a:ext cx="7929562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u="sng" dirty="0" smtClean="0">
                <a:solidFill>
                  <a:srgbClr val="162D78"/>
                </a:solidFill>
              </a:rPr>
              <a:t>Недостаток витамина В1  </a:t>
            </a:r>
            <a:r>
              <a:rPr lang="ru-RU" sz="4000" dirty="0" smtClean="0">
                <a:solidFill>
                  <a:srgbClr val="162D78"/>
                </a:solidFill>
              </a:rPr>
              <a:t>приводит к психической и физиологической утомляемости, тошноте, судороге икроножных мышц, слабости конечностей.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/>
      <p:bldP spid="2088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93700"/>
            <a:ext cx="8229600" cy="1133475"/>
          </a:xfrm>
        </p:spPr>
        <p:txBody>
          <a:bodyPr anchor="b">
            <a:normAutofit/>
          </a:bodyPr>
          <a:lstStyle/>
          <a:p>
            <a:pPr algn="ctr" eaLnBrk="1" hangingPunct="1">
              <a:defRPr/>
            </a:pPr>
            <a:r>
              <a:rPr lang="ru-RU" sz="5400" dirty="0" smtClean="0">
                <a:solidFill>
                  <a:srgbClr val="08684E"/>
                </a:solidFill>
              </a:rPr>
              <a:t>Витамин А</a:t>
            </a:r>
            <a:endParaRPr lang="ru-RU" sz="5400" dirty="0" smtClean="0"/>
          </a:p>
        </p:txBody>
      </p:sp>
      <p:sp>
        <p:nvSpPr>
          <p:cNvPr id="1536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219200"/>
            <a:ext cx="4495800" cy="5334000"/>
          </a:xfrm>
        </p:spPr>
        <p:txBody>
          <a:bodyPr lIns="182880" tIns="91440"/>
          <a:lstStyle/>
          <a:p>
            <a:pPr eaLnBrk="1" hangingPunct="1">
              <a:defRPr/>
            </a:pPr>
            <a:r>
              <a:rPr lang="ru-RU" dirty="0" smtClean="0"/>
              <a:t>содержится: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1536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954588" y="1295400"/>
            <a:ext cx="4189412" cy="4803775"/>
          </a:xfrm>
        </p:spPr>
        <p:txBody>
          <a:bodyPr lIns="182880" tIns="91440"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Необходим </a:t>
            </a:r>
            <a:r>
              <a:rPr lang="ru-RU" dirty="0" smtClean="0"/>
              <a:t>для нормального зрения, способствует росту и нормальному обмену веществ</a:t>
            </a:r>
          </a:p>
        </p:txBody>
      </p:sp>
      <p:pic>
        <p:nvPicPr>
          <p:cNvPr id="19461" name="Picture 6" descr="11906448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800600"/>
            <a:ext cx="2057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0_199d8_8776d899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220980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9" descr="0_155eb_3740c2c3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953000"/>
            <a:ext cx="2209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0" descr="post-492265-124898096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1600200"/>
            <a:ext cx="13716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1" descr="dairy_product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276600"/>
            <a:ext cx="23622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2" descr="148157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3276600"/>
            <a:ext cx="16002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6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dirty="0" smtClean="0">
                <a:solidFill>
                  <a:srgbClr val="08684E"/>
                </a:solidFill>
              </a:rPr>
              <a:t>Суточная потребность в </a:t>
            </a:r>
            <a:r>
              <a:rPr lang="ru-RU" sz="4800" dirty="0" smtClean="0">
                <a:solidFill>
                  <a:srgbClr val="056B18"/>
                </a:solidFill>
              </a:rPr>
              <a:t>витамине А</a:t>
            </a:r>
            <a:r>
              <a:rPr lang="ru-RU" sz="4800" dirty="0" smtClean="0">
                <a:solidFill>
                  <a:srgbClr val="08684E"/>
                </a:solidFill>
              </a:rPr>
              <a:t> – 1,5мг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u="sng" dirty="0" smtClean="0">
                <a:solidFill>
                  <a:srgbClr val="162D78"/>
                </a:solidFill>
              </a:rPr>
              <a:t>Недостаток витамина А </a:t>
            </a:r>
            <a:r>
              <a:rPr lang="ru-RU" dirty="0" smtClean="0">
                <a:solidFill>
                  <a:srgbClr val="162D78"/>
                </a:solidFill>
              </a:rPr>
              <a:t>вызывает поражение глаз, светобоязнь, ночную слепоту, сухость, шелушение, усиленную пигментацию кожи, тусклость волос, повышенную восприимчивость к простудным заболеваниям.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/>
      <p:bldP spid="2099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8183563" cy="1050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600" dirty="0" smtClean="0">
                <a:solidFill>
                  <a:srgbClr val="000066"/>
                </a:solidFill>
                <a:latin typeface="Arial" charset="0"/>
              </a:rPr>
              <a:t>Кулинария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183563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5400" dirty="0" smtClean="0"/>
              <a:t>– это слово латинского происхождения, что в переводе означает «кухня»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93700"/>
            <a:ext cx="8229600" cy="1133475"/>
          </a:xfrm>
        </p:spPr>
        <p:txBody>
          <a:bodyPr anchor="b">
            <a:normAutofit/>
          </a:bodyPr>
          <a:lstStyle/>
          <a:p>
            <a:pPr algn="ctr" eaLnBrk="1" hangingPunct="1">
              <a:defRPr/>
            </a:pPr>
            <a:r>
              <a:rPr lang="ru-RU" sz="5400" dirty="0" smtClean="0">
                <a:solidFill>
                  <a:srgbClr val="08684E"/>
                </a:solidFill>
              </a:rPr>
              <a:t>Витамин</a:t>
            </a:r>
            <a:r>
              <a:rPr lang="ru-RU" sz="6000" dirty="0" smtClean="0">
                <a:solidFill>
                  <a:srgbClr val="08684E"/>
                </a:solidFill>
              </a:rPr>
              <a:t> </a:t>
            </a:r>
            <a:r>
              <a:rPr lang="en-US" sz="6000" dirty="0" smtClean="0">
                <a:solidFill>
                  <a:srgbClr val="08684E"/>
                </a:solidFill>
              </a:rPr>
              <a:t>D</a:t>
            </a:r>
            <a:endParaRPr lang="ru-RU" sz="6000" dirty="0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295400"/>
            <a:ext cx="4956175" cy="5257800"/>
          </a:xfrm>
        </p:spPr>
        <p:txBody>
          <a:bodyPr lIns="182880" tIns="91440"/>
          <a:lstStyle/>
          <a:p>
            <a:pPr eaLnBrk="1" hangingPunct="1">
              <a:defRPr/>
            </a:pPr>
            <a:r>
              <a:rPr lang="ru-RU" dirty="0" smtClean="0"/>
              <a:t>содержится: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16388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487988" y="1295400"/>
            <a:ext cx="3656012" cy="5260975"/>
          </a:xfrm>
        </p:spPr>
        <p:txBody>
          <a:bodyPr lIns="182880" tIns="91440"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Регулирует обмен кальция и фосфора. Может образовываться под влиянием ультрафиолетовых лучей.</a:t>
            </a:r>
          </a:p>
        </p:txBody>
      </p:sp>
      <p:pic>
        <p:nvPicPr>
          <p:cNvPr id="21509" name="Picture 6" descr="50926684_molo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267200"/>
            <a:ext cx="24384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 descr="01_19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209800"/>
            <a:ext cx="25146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50926684_molo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267200"/>
            <a:ext cx="24384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01_19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209800"/>
            <a:ext cx="25146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dirty="0" smtClean="0">
                <a:solidFill>
                  <a:srgbClr val="08684E"/>
                </a:solidFill>
              </a:rPr>
              <a:t>Суточная потребность в </a:t>
            </a:r>
            <a:r>
              <a:rPr lang="ru-RU" sz="4800" dirty="0" smtClean="0">
                <a:solidFill>
                  <a:srgbClr val="056B18"/>
                </a:solidFill>
              </a:rPr>
              <a:t>витамине </a:t>
            </a:r>
            <a:r>
              <a:rPr lang="en-US" sz="4800" dirty="0" smtClean="0">
                <a:solidFill>
                  <a:srgbClr val="056B18"/>
                </a:solidFill>
              </a:rPr>
              <a:t>D</a:t>
            </a:r>
            <a:r>
              <a:rPr lang="ru-RU" sz="4800" dirty="0" smtClean="0">
                <a:solidFill>
                  <a:srgbClr val="08684E"/>
                </a:solidFill>
              </a:rPr>
              <a:t> – 0,01мг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u="sng" dirty="0" smtClean="0">
              <a:solidFill>
                <a:srgbClr val="162D78"/>
              </a:solidFill>
            </a:endParaRPr>
          </a:p>
          <a:p>
            <a:pPr eaLnBrk="1" hangingPunct="1">
              <a:defRPr/>
            </a:pPr>
            <a:r>
              <a:rPr lang="ru-RU" u="sng" dirty="0" smtClean="0">
                <a:solidFill>
                  <a:srgbClr val="162D78"/>
                </a:solidFill>
              </a:rPr>
              <a:t>При недостатке витамина </a:t>
            </a:r>
            <a:r>
              <a:rPr lang="en-US" u="sng" dirty="0" smtClean="0">
                <a:solidFill>
                  <a:srgbClr val="162D78"/>
                </a:solidFill>
              </a:rPr>
              <a:t>D</a:t>
            </a:r>
            <a:r>
              <a:rPr lang="ru-RU" u="sng" dirty="0" smtClean="0">
                <a:solidFill>
                  <a:srgbClr val="162D78"/>
                </a:solidFill>
              </a:rPr>
              <a:t> </a:t>
            </a:r>
            <a:r>
              <a:rPr lang="ru-RU" dirty="0" smtClean="0">
                <a:solidFill>
                  <a:srgbClr val="162D78"/>
                </a:solidFill>
              </a:rPr>
              <a:t>– рахит.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162D78"/>
                </a:solidFill>
              </a:rPr>
              <a:t> Рахит – заболевание, возникающее только в детском возрасте, характеризующееся необратимыми изменениями костного скелета, что приводит к искривлению ног, неправильному развитию грудной клетки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/>
      <p:bldP spid="21197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93700"/>
            <a:ext cx="8229600" cy="1133475"/>
          </a:xfrm>
        </p:spPr>
        <p:txBody>
          <a:bodyPr anchor="b">
            <a:normAutofit/>
          </a:bodyPr>
          <a:lstStyle/>
          <a:p>
            <a:pPr algn="ctr" eaLnBrk="1" hangingPunct="1">
              <a:defRPr/>
            </a:pPr>
            <a:r>
              <a:rPr lang="ru-RU" sz="6000" dirty="0" smtClean="0">
                <a:solidFill>
                  <a:srgbClr val="08684E"/>
                </a:solidFill>
              </a:rPr>
              <a:t>Витамин В</a:t>
            </a:r>
            <a:r>
              <a:rPr lang="en-US" sz="3200" dirty="0" smtClean="0">
                <a:solidFill>
                  <a:srgbClr val="08684E"/>
                </a:solidFill>
              </a:rPr>
              <a:t>2</a:t>
            </a:r>
            <a:endParaRPr lang="ru-RU" sz="6000" dirty="0" smtClean="0"/>
          </a:p>
        </p:txBody>
      </p:sp>
      <p:sp>
        <p:nvSpPr>
          <p:cNvPr id="17411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338638" cy="5029200"/>
          </a:xfrm>
        </p:spPr>
        <p:txBody>
          <a:bodyPr lIns="182880" tIns="91440"/>
          <a:lstStyle/>
          <a:p>
            <a:pPr eaLnBrk="1" hangingPunct="1">
              <a:defRPr/>
            </a:pPr>
            <a:r>
              <a:rPr lang="ru-RU" dirty="0" smtClean="0"/>
              <a:t>содержится:</a:t>
            </a:r>
          </a:p>
        </p:txBody>
      </p:sp>
      <p:sp>
        <p:nvSpPr>
          <p:cNvPr id="17412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4954588" y="1600200"/>
            <a:ext cx="4189412" cy="4953000"/>
          </a:xfrm>
        </p:spPr>
        <p:txBody>
          <a:bodyPr lIns="182880" tIns="91440"/>
          <a:lstStyle/>
          <a:p>
            <a:pPr eaLnBrk="1" hangingPunct="1">
              <a:defRPr/>
            </a:pPr>
            <a:r>
              <a:rPr lang="ru-RU" dirty="0" smtClean="0"/>
              <a:t>Влияет на функцию нервной </a:t>
            </a:r>
            <a:r>
              <a:rPr lang="ru-RU" dirty="0" err="1" smtClean="0"/>
              <a:t>системы,состаяние</a:t>
            </a:r>
            <a:r>
              <a:rPr lang="ru-RU" dirty="0" smtClean="0"/>
              <a:t> кожи и слизистых оболочек глаз, обеспечивает световое и цветовое зрение.</a:t>
            </a:r>
          </a:p>
        </p:txBody>
      </p:sp>
      <p:pic>
        <p:nvPicPr>
          <p:cNvPr id="23557" name="Picture 6" descr="dairy_produc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0"/>
            <a:ext cx="25908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1246051270_899a13a1c884-kopi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495800"/>
            <a:ext cx="20193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7411" grpId="0" build="p"/>
      <p:bldP spid="1741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93700"/>
            <a:ext cx="8229600" cy="1133475"/>
          </a:xfrm>
        </p:spPr>
        <p:txBody>
          <a:bodyPr anchor="b">
            <a:normAutofit fontScale="90000"/>
          </a:bodyPr>
          <a:lstStyle/>
          <a:p>
            <a:pPr algn="ctr" eaLnBrk="1" hangingPunct="1">
              <a:defRPr/>
            </a:pPr>
            <a:r>
              <a:rPr lang="ru-RU" sz="4800" dirty="0" smtClean="0">
                <a:solidFill>
                  <a:srgbClr val="08684E"/>
                </a:solidFill>
                <a:latin typeface="Arial Black" pitchFamily="34" charset="0"/>
              </a:rPr>
              <a:t>Витамин РР</a:t>
            </a:r>
            <a:r>
              <a:rPr lang="ru-RU" sz="6000" dirty="0" smtClean="0">
                <a:solidFill>
                  <a:srgbClr val="08684E"/>
                </a:solidFill>
              </a:rPr>
              <a:t> </a:t>
            </a:r>
            <a:br>
              <a:rPr lang="ru-RU" sz="6000" dirty="0" smtClean="0">
                <a:solidFill>
                  <a:srgbClr val="08684E"/>
                </a:solidFill>
              </a:rPr>
            </a:br>
            <a:r>
              <a:rPr lang="ru-RU" sz="2800" b="1" dirty="0" smtClean="0">
                <a:solidFill>
                  <a:srgbClr val="056B18"/>
                </a:solidFill>
              </a:rPr>
              <a:t>(никотиновая кислота)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447800"/>
            <a:ext cx="4495800" cy="5181600"/>
          </a:xfrm>
        </p:spPr>
        <p:txBody>
          <a:bodyPr lIns="182880" tIns="91440"/>
          <a:lstStyle/>
          <a:p>
            <a:pPr eaLnBrk="1" hangingPunct="1">
              <a:defRPr/>
            </a:pPr>
            <a:r>
              <a:rPr lang="ru-RU" dirty="0" smtClean="0"/>
              <a:t>содержится: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18436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029200" y="1676400"/>
            <a:ext cx="4114800" cy="4724400"/>
          </a:xfrm>
        </p:spPr>
        <p:txBody>
          <a:bodyPr lIns="182880" tIns="91440"/>
          <a:lstStyle/>
          <a:p>
            <a:pPr eaLnBrk="1" hangingPunct="1">
              <a:defRPr/>
            </a:pPr>
            <a:r>
              <a:rPr lang="ru-RU" dirty="0" smtClean="0"/>
              <a:t>Влияет на </a:t>
            </a:r>
            <a:r>
              <a:rPr lang="ru-RU" dirty="0" err="1" smtClean="0"/>
              <a:t>сердечно-сосудистую</a:t>
            </a:r>
            <a:r>
              <a:rPr lang="ru-RU" dirty="0" smtClean="0"/>
              <a:t> систему, органы пищеварения и кроветворения, состоянии кожи.</a:t>
            </a:r>
          </a:p>
        </p:txBody>
      </p:sp>
      <p:pic>
        <p:nvPicPr>
          <p:cNvPr id="24581" name="Picture 6" descr="1379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648200"/>
            <a:ext cx="190500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82cc697cc81a22ad371a4d9be2da4218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572000"/>
            <a:ext cx="17018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8" descr="0_19a92_b07eb3dc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352800"/>
            <a:ext cx="12684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9" descr="1246051270_899a13a1c884-kopiy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981200"/>
            <a:ext cx="1543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8435" grpId="0" build="p"/>
      <p:bldP spid="1843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800" dirty="0" smtClean="0">
                <a:solidFill>
                  <a:srgbClr val="08684E"/>
                </a:solidFill>
              </a:rPr>
              <a:t>Суточная потребность в </a:t>
            </a:r>
            <a:r>
              <a:rPr lang="ru-RU" sz="4800" dirty="0" smtClean="0">
                <a:solidFill>
                  <a:srgbClr val="056B18"/>
                </a:solidFill>
              </a:rPr>
              <a:t>витамине РР</a:t>
            </a:r>
            <a:r>
              <a:rPr lang="ru-RU" sz="4800" dirty="0" smtClean="0">
                <a:solidFill>
                  <a:srgbClr val="08684E"/>
                </a:solidFill>
              </a:rPr>
              <a:t> – 17-28мг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ru-RU" sz="4800" u="sng" dirty="0" smtClean="0">
              <a:solidFill>
                <a:srgbClr val="162D78"/>
              </a:solidFill>
            </a:endParaRPr>
          </a:p>
          <a:p>
            <a:pPr eaLnBrk="1" hangingPunct="1">
              <a:defRPr/>
            </a:pPr>
            <a:r>
              <a:rPr lang="ru-RU" sz="4800" u="sng" dirty="0" smtClean="0">
                <a:solidFill>
                  <a:srgbClr val="162D78"/>
                </a:solidFill>
              </a:rPr>
              <a:t>При недостатке  витамина РР </a:t>
            </a:r>
            <a:r>
              <a:rPr lang="ru-RU" sz="4800" dirty="0" smtClean="0">
                <a:solidFill>
                  <a:srgbClr val="162D78"/>
                </a:solidFill>
              </a:rPr>
              <a:t>возникает головокружение, бессонница, нарушение памяти, нарушение функций кишечника, поражение кожи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6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/>
      <p:bldP spid="21299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rot="10800000" flipV="1">
            <a:off x="992188" y="468313"/>
            <a:ext cx="8151812" cy="677862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06686D"/>
                </a:solidFill>
              </a:rPr>
              <a:t>Минеральные вещества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762000" y="1295400"/>
          <a:ext cx="6934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6800" y="914400"/>
            <a:ext cx="6934200" cy="5181600"/>
          </a:xfrm>
        </p:spPr>
        <p:txBody>
          <a:bodyPr anchor="b">
            <a:normAutofit/>
          </a:bodyPr>
          <a:lstStyle/>
          <a:p>
            <a:pPr algn="ctr" eaLnBrk="1" hangingPunct="1">
              <a:defRPr/>
            </a:pPr>
            <a:r>
              <a:rPr lang="ru-RU" dirty="0" smtClean="0">
                <a:ea typeface="Kozuka Gothic Pro L" pitchFamily="34" charset="-128"/>
              </a:rPr>
              <a:t> </a:t>
            </a:r>
            <a:r>
              <a:rPr lang="ru-RU" sz="3600" dirty="0" smtClean="0">
                <a:solidFill>
                  <a:srgbClr val="08684E"/>
                </a:solidFill>
                <a:latin typeface="Tekton Pro" pitchFamily="34" charset="0"/>
              </a:rPr>
              <a:t>Минеральные вещества</a:t>
            </a:r>
            <a:r>
              <a:rPr lang="ru-RU" sz="3600" dirty="0" smtClean="0">
                <a:solidFill>
                  <a:srgbClr val="08684E"/>
                </a:solidFill>
                <a:latin typeface="Arial" charset="0"/>
              </a:rPr>
              <a:t>, </a:t>
            </a:r>
            <a:r>
              <a:rPr lang="ru-RU" sz="4000" dirty="0" smtClean="0">
                <a:solidFill>
                  <a:srgbClr val="08684E"/>
                </a:solidFill>
              </a:rPr>
              <a:t>содержащиеся в </a:t>
            </a:r>
            <a:r>
              <a:rPr lang="ru-RU" dirty="0" smtClean="0">
                <a:solidFill>
                  <a:srgbClr val="08684E"/>
                </a:solidFill>
              </a:rPr>
              <a:t>продуктах</a:t>
            </a:r>
            <a:r>
              <a:rPr lang="ru-RU" sz="4000" dirty="0" smtClean="0">
                <a:solidFill>
                  <a:srgbClr val="08684E"/>
                </a:solidFill>
              </a:rPr>
              <a:t> питания в количестве десятков и сотен миллиграммов на 100 грамм продукта принято называть</a:t>
            </a:r>
            <a:r>
              <a:rPr lang="ru-RU" sz="3600" dirty="0" smtClean="0">
                <a:solidFill>
                  <a:srgbClr val="083763"/>
                </a:solidFill>
                <a:latin typeface="Tekton Pro" pitchFamily="34" charset="0"/>
                <a:ea typeface="Kozuka Gothic Pro L" pitchFamily="34" charset="-128"/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ea typeface="Kozuka Gothic Pro L" pitchFamily="34" charset="-128"/>
              </a:rPr>
              <a:t>макроэлементами</a:t>
            </a:r>
            <a:r>
              <a:rPr lang="ru-RU" sz="3600" dirty="0" smtClean="0">
                <a:ea typeface="Kozuka Gothic Pro L" pitchFamily="34" charset="-128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0438" y="914400"/>
            <a:ext cx="7192962" cy="4191000"/>
          </a:xfrm>
        </p:spPr>
        <p:txBody>
          <a:bodyPr anchor="b">
            <a:normAutofit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083763"/>
                </a:solidFill>
              </a:rPr>
              <a:t> </a:t>
            </a:r>
            <a:r>
              <a:rPr lang="ru-RU" dirty="0" smtClean="0">
                <a:solidFill>
                  <a:srgbClr val="08684E"/>
                </a:solidFill>
              </a:rPr>
              <a:t>Минеральные вещества, содержащиеся в продуктах питания в  ничтожно малых количествах (единичные миллиграммы и меньше в 100гр.продукта) принято называть </a:t>
            </a:r>
            <a:r>
              <a:rPr lang="ru-RU" dirty="0" smtClean="0">
                <a:solidFill>
                  <a:srgbClr val="C00000"/>
                </a:solidFill>
              </a:rPr>
              <a:t>микроэлементами</a:t>
            </a:r>
            <a:r>
              <a:rPr lang="ru-RU" dirty="0" smtClean="0">
                <a:solidFill>
                  <a:srgbClr val="083763"/>
                </a:solidFill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93700"/>
            <a:ext cx="8229600" cy="979488"/>
          </a:xfrm>
        </p:spPr>
        <p:txBody>
          <a:bodyPr anchor="b">
            <a:noAutofit/>
          </a:bodyPr>
          <a:lstStyle/>
          <a:p>
            <a:pPr algn="ctr" eaLnBrk="1" hangingPunct="1">
              <a:defRPr/>
            </a:pPr>
            <a:r>
              <a:rPr lang="ru-RU" sz="5400" dirty="0" smtClean="0">
                <a:solidFill>
                  <a:srgbClr val="002060"/>
                </a:solidFill>
              </a:rPr>
              <a:t> Кальций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sp>
        <p:nvSpPr>
          <p:cNvPr id="22531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838200"/>
            <a:ext cx="4648200" cy="5638800"/>
          </a:xfrm>
        </p:spPr>
        <p:txBody>
          <a:bodyPr lIns="182880" tIns="91440"/>
          <a:lstStyle/>
          <a:p>
            <a:pPr eaLnBrk="1" hangingPunct="1">
              <a:defRPr/>
            </a:pPr>
            <a:r>
              <a:rPr lang="ru-RU" dirty="0" smtClean="0"/>
              <a:t>содержится: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876800" y="1066800"/>
            <a:ext cx="4267200" cy="4953000"/>
          </a:xfrm>
        </p:spPr>
        <p:txBody>
          <a:bodyPr lIns="182880" tIns="91440">
            <a:normAutofit/>
          </a:bodyPr>
          <a:lstStyle/>
          <a:p>
            <a:pPr eaLnBrk="1" hangingPunct="1">
              <a:defRPr/>
            </a:pPr>
            <a:r>
              <a:rPr lang="ru-RU" sz="2600" dirty="0" smtClean="0"/>
              <a:t>Кальций -  играет большую роль в формировании костной ткани, усиливает    защитные реакции организма; необходим для нормальной деятельности сердца. </a:t>
            </a:r>
          </a:p>
          <a:p>
            <a:pPr eaLnBrk="1" hangingPunct="1">
              <a:defRPr/>
            </a:pPr>
            <a:r>
              <a:rPr lang="ru-RU" sz="2600" dirty="0" smtClean="0"/>
              <a:t>Суточная потребность человека в кальции составляет 800 мг.</a:t>
            </a:r>
          </a:p>
        </p:txBody>
      </p:sp>
      <p:pic>
        <p:nvPicPr>
          <p:cNvPr id="29701" name="Picture 6" descr="dairy_produc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98638"/>
            <a:ext cx="3810000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7" descr="556px-FD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0"/>
            <a:ext cx="19065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8" descr="0_19a4f_1c230a87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4876800"/>
            <a:ext cx="2209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22531" grpId="0" build="p"/>
      <p:bldP spid="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93700"/>
            <a:ext cx="8229600" cy="1133475"/>
          </a:xfrm>
        </p:spPr>
        <p:txBody>
          <a:bodyPr anchor="b">
            <a:normAutofit/>
          </a:bodyPr>
          <a:lstStyle/>
          <a:p>
            <a:pPr algn="ctr" eaLnBrk="1" hangingPunct="1">
              <a:defRPr/>
            </a:pPr>
            <a:r>
              <a:rPr lang="ru-RU" sz="6000" dirty="0" smtClean="0">
                <a:solidFill>
                  <a:srgbClr val="002060"/>
                </a:solidFill>
              </a:rPr>
              <a:t>Калий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295400"/>
            <a:ext cx="4189413" cy="5257800"/>
          </a:xfrm>
        </p:spPr>
        <p:txBody>
          <a:bodyPr lIns="182880" tIns="91440"/>
          <a:lstStyle/>
          <a:p>
            <a:pPr eaLnBrk="1" hangingPunct="1">
              <a:defRPr/>
            </a:pPr>
            <a:r>
              <a:rPr lang="ru-RU" dirty="0" smtClean="0"/>
              <a:t>содержится: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395913" y="1981200"/>
            <a:ext cx="3748087" cy="4114800"/>
          </a:xfrm>
        </p:spPr>
        <p:txBody>
          <a:bodyPr lIns="182880" tIns="91440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/>
              <a:t> Калий</a:t>
            </a:r>
            <a:r>
              <a:rPr lang="ru-RU" sz="2800" dirty="0" smtClean="0"/>
              <a:t> – усиливает выведение жидкости из организма, играет важную роль в обмене веществ.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Суточная потребность человека в калии составляет 3-5гр. </a:t>
            </a:r>
          </a:p>
        </p:txBody>
      </p:sp>
      <p:pic>
        <p:nvPicPr>
          <p:cNvPr id="30725" name="Picture 6" descr="697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28800"/>
            <a:ext cx="18970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7" descr="0_155eb_3740c2c3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038600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8" descr="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057400"/>
            <a:ext cx="2171700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0" descr="13794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5410200"/>
            <a:ext cx="220503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1" descr="0_19a4f_1c230a87_X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3733800"/>
            <a:ext cx="160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2" descr="1257104007_mil0505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4953000"/>
            <a:ext cx="19431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8" y="619125"/>
            <a:ext cx="8151812" cy="10541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600" dirty="0" smtClean="0">
                <a:solidFill>
                  <a:srgbClr val="000066"/>
                </a:solidFill>
                <a:latin typeface="Arial" charset="0"/>
              </a:rPr>
              <a:t>Кулинария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183563" cy="39608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5400" dirty="0" smtClean="0">
                <a:latin typeface="Arial" charset="0"/>
              </a:rPr>
              <a:t> это наука о питании, это искусство приготовления вкусной и питательной пищи.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93700"/>
            <a:ext cx="8229600" cy="1133475"/>
          </a:xfrm>
        </p:spPr>
        <p:txBody>
          <a:bodyPr anchor="b">
            <a:normAutofit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5400" dirty="0" smtClean="0">
                <a:solidFill>
                  <a:srgbClr val="002060"/>
                </a:solidFill>
              </a:rPr>
              <a:t>Натрий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981200"/>
            <a:ext cx="4037013" cy="4114800"/>
          </a:xfrm>
        </p:spPr>
        <p:txBody>
          <a:bodyPr lIns="182880" tIns="91440"/>
          <a:lstStyle/>
          <a:p>
            <a:pPr eaLnBrk="1" hangingPunct="1">
              <a:defRPr/>
            </a:pPr>
            <a:r>
              <a:rPr lang="ru-RU" dirty="0" smtClean="0"/>
              <a:t>содержится: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106988" y="1981200"/>
            <a:ext cx="4037012" cy="4114800"/>
          </a:xfrm>
        </p:spPr>
        <p:txBody>
          <a:bodyPr lIns="182880" tIns="91440"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участвует в процессах внутриклеточного обмена веществ; активно участвует в водном обмене, задерживая воду в тканях 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  Суточная потребность человека в натрии составляет 10-15гр. Натрий  содержится в поваренной </a:t>
            </a:r>
            <a:r>
              <a:rPr lang="ru-RU" sz="2800" dirty="0" err="1" smtClean="0"/>
              <a:t>соле</a:t>
            </a:r>
            <a:r>
              <a:rPr lang="ru-RU" sz="2800" dirty="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/>
          </a:p>
        </p:txBody>
      </p:sp>
      <p:pic>
        <p:nvPicPr>
          <p:cNvPr id="31749" name="Picture 6" descr="090a5a738a8ffb9355cea703b3bf34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743200"/>
            <a:ext cx="32988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990600"/>
          </a:xfrm>
        </p:spPr>
        <p:txBody>
          <a:bodyPr anchor="b">
            <a:normAutofit fontScale="90000"/>
          </a:bodyPr>
          <a:lstStyle/>
          <a:p>
            <a:pPr algn="ctr" eaLnBrk="1" hangingPunct="1">
              <a:defRPr/>
            </a:pPr>
            <a:r>
              <a:rPr lang="ru-RU" sz="6000" dirty="0" smtClean="0">
                <a:solidFill>
                  <a:srgbClr val="002060"/>
                </a:solidFill>
              </a:rPr>
              <a:t>Магний</a:t>
            </a:r>
            <a:r>
              <a:rPr lang="ru-RU" dirty="0" smtClean="0"/>
              <a:t> 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447800"/>
            <a:ext cx="4495800" cy="5105400"/>
          </a:xfrm>
        </p:spPr>
        <p:txBody>
          <a:bodyPr lIns="182880" tIns="91440"/>
          <a:lstStyle/>
          <a:p>
            <a:pPr eaLnBrk="1" hangingPunct="1">
              <a:defRPr/>
            </a:pPr>
            <a:r>
              <a:rPr lang="ru-RU" dirty="0" smtClean="0"/>
              <a:t>содержится: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560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249863" y="1981200"/>
            <a:ext cx="3894137" cy="4114800"/>
          </a:xfrm>
        </p:spPr>
        <p:txBody>
          <a:bodyPr lIns="182880" tIns="91440"/>
          <a:lstStyle/>
          <a:p>
            <a:pPr eaLnBrk="1" hangingPunct="1">
              <a:defRPr/>
            </a:pPr>
            <a:r>
              <a:rPr lang="ru-RU" sz="2800" dirty="0" smtClean="0"/>
              <a:t> </a:t>
            </a:r>
            <a:r>
              <a:rPr lang="ru-RU" sz="2800" b="1" dirty="0" smtClean="0"/>
              <a:t>Магний </a:t>
            </a:r>
            <a:r>
              <a:rPr lang="ru-RU" sz="2800" dirty="0" smtClean="0"/>
              <a:t>– нужен для нормального функционирования нервной и сердечнососудистой систем; стимулирует работу кишечника.</a:t>
            </a:r>
          </a:p>
          <a:p>
            <a:pPr eaLnBrk="1" hangingPunct="1">
              <a:defRPr/>
            </a:pPr>
            <a:r>
              <a:rPr lang="ru-RU" sz="2800" dirty="0" smtClean="0"/>
              <a:t>Суточная норма магния 400гр..</a:t>
            </a:r>
          </a:p>
        </p:txBody>
      </p:sp>
      <p:pic>
        <p:nvPicPr>
          <p:cNvPr id="32773" name="Picture 6" descr="14815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133600"/>
            <a:ext cx="2166938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 descr="1257104096_mil05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962400"/>
            <a:ext cx="243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8" descr="0_155eb_3740c2c3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962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604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229600" cy="838200"/>
          </a:xfrm>
        </p:spPr>
        <p:txBody>
          <a:bodyPr anchor="b">
            <a:normAutofit fontScale="90000"/>
          </a:bodyPr>
          <a:lstStyle/>
          <a:p>
            <a:pPr algn="ctr" eaLnBrk="1" hangingPunct="1">
              <a:defRPr/>
            </a:pPr>
            <a:r>
              <a:rPr lang="ru-RU" sz="5400" dirty="0" smtClean="0">
                <a:solidFill>
                  <a:srgbClr val="004E6D"/>
                </a:solidFill>
              </a:rPr>
              <a:t>Железо</a:t>
            </a:r>
            <a:r>
              <a:rPr lang="ru-RU" dirty="0" smtClean="0">
                <a:solidFill>
                  <a:srgbClr val="06686D"/>
                </a:solidFill>
              </a:rPr>
              <a:t> 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143000"/>
            <a:ext cx="4648200" cy="5486400"/>
          </a:xfrm>
        </p:spPr>
        <p:txBody>
          <a:bodyPr lIns="182880" tIns="91440"/>
          <a:lstStyle/>
          <a:p>
            <a:pPr eaLnBrk="1" hangingPunct="1">
              <a:defRPr/>
            </a:pPr>
            <a:r>
              <a:rPr lang="ru-RU" dirty="0" smtClean="0"/>
              <a:t>содержится:</a:t>
            </a:r>
          </a:p>
        </p:txBody>
      </p:sp>
      <p:sp>
        <p:nvSpPr>
          <p:cNvPr id="26628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954588" y="1143000"/>
            <a:ext cx="4189412" cy="4956175"/>
          </a:xfrm>
        </p:spPr>
        <p:txBody>
          <a:bodyPr lIns="182880" tIns="91440"/>
          <a:lstStyle/>
          <a:p>
            <a:pPr eaLnBrk="1" hangingPunct="1">
              <a:defRPr/>
            </a:pPr>
            <a:r>
              <a:rPr lang="ru-RU" sz="2800" b="1" dirty="0" smtClean="0"/>
              <a:t> </a:t>
            </a:r>
            <a:r>
              <a:rPr lang="ru-RU" sz="2400" b="1" dirty="0" smtClean="0"/>
              <a:t>Железо</a:t>
            </a:r>
            <a:r>
              <a:rPr lang="ru-RU" sz="2400" dirty="0" smtClean="0"/>
              <a:t> – играет огромную роль в кроветворении, в работе сердечно –сосудистой системы. Железо -  составная часть гемоглобина крови, переносящего кислород к клеткам и тканям.</a:t>
            </a:r>
          </a:p>
          <a:p>
            <a:pPr eaLnBrk="1" hangingPunct="1">
              <a:defRPr/>
            </a:pPr>
            <a:r>
              <a:rPr lang="ru-RU" sz="2400" dirty="0" smtClean="0"/>
              <a:t>Суточная потребность  железа составляет 10-18мг..</a:t>
            </a:r>
          </a:p>
        </p:txBody>
      </p:sp>
      <p:pic>
        <p:nvPicPr>
          <p:cNvPr id="33797" name="Picture 6" descr="efa66aeffdc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220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8" descr="ku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953000"/>
            <a:ext cx="204152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9" descr="14815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260725"/>
            <a:ext cx="16335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0" descr="1257104007_mil050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5257800"/>
            <a:ext cx="146685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1" descr="1257104087_mil050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2971800"/>
            <a:ext cx="14859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2" descr="FAN2000998_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1371600"/>
            <a:ext cx="121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3" descr="0_155eb_3740c2c3_X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4267200"/>
            <a:ext cx="160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62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93700"/>
            <a:ext cx="8229600" cy="1133475"/>
          </a:xfrm>
        </p:spPr>
        <p:txBody>
          <a:bodyPr anchor="b">
            <a:normAutofit/>
          </a:bodyPr>
          <a:lstStyle/>
          <a:p>
            <a:pPr algn="ctr" eaLnBrk="1" hangingPunct="1">
              <a:defRPr/>
            </a:pPr>
            <a:r>
              <a:rPr lang="ru-RU" sz="5400" dirty="0" smtClean="0">
                <a:solidFill>
                  <a:srgbClr val="004E6D"/>
                </a:solidFill>
              </a:rPr>
              <a:t>Йод</a:t>
            </a:r>
            <a:r>
              <a:rPr lang="ru-RU" dirty="0" smtClean="0"/>
              <a:t>  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76400"/>
            <a:ext cx="4037013" cy="4953000"/>
          </a:xfrm>
        </p:spPr>
        <p:txBody>
          <a:bodyPr lIns="182880" tIns="91440"/>
          <a:lstStyle/>
          <a:p>
            <a:pPr eaLnBrk="1" hangingPunct="1">
              <a:defRPr/>
            </a:pPr>
            <a:r>
              <a:rPr lang="ru-RU" dirty="0" smtClean="0"/>
              <a:t>содержится:</a:t>
            </a:r>
          </a:p>
        </p:txBody>
      </p:sp>
      <p:sp>
        <p:nvSpPr>
          <p:cNvPr id="27652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106988" y="1981200"/>
            <a:ext cx="4037012" cy="4114800"/>
          </a:xfrm>
        </p:spPr>
        <p:txBody>
          <a:bodyPr lIns="182880" tIns="91440">
            <a:normAutofit lnSpcReduction="10000"/>
          </a:bodyPr>
          <a:lstStyle/>
          <a:p>
            <a:pPr eaLnBrk="1" hangingPunct="1">
              <a:defRPr/>
            </a:pPr>
            <a:r>
              <a:rPr lang="ru-RU" b="1" dirty="0" smtClean="0"/>
              <a:t>Йод – </a:t>
            </a:r>
            <a:r>
              <a:rPr lang="ru-RU" dirty="0" smtClean="0"/>
              <a:t>необходим для нормальной работы щитовидной  железы. </a:t>
            </a:r>
          </a:p>
          <a:p>
            <a:pPr eaLnBrk="1" hangingPunct="1">
              <a:defRPr/>
            </a:pPr>
            <a:r>
              <a:rPr lang="ru-RU" dirty="0" smtClean="0"/>
              <a:t>Суточная норма йода составляет 0,15-0,2мг. 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34821" name="Picture 6" descr="176450_image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514600"/>
            <a:ext cx="3581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7" descr="01_19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572000"/>
            <a:ext cx="37338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183563" cy="5867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  <a:t>Уже в 18веке до н.э.  в  Риме существовали кулинарные школы.  Первые поваренные книги появились еще в Древней Греции в 4веке до н.э.. В Междуречье, в1700г. до н.э., появились рецепты на кулинарных табличках. В России, в Киевской Руси,  первая поваренная книга появилась в 9 веке и называлась «Изборник Святослава».</a:t>
            </a:r>
            <a:r>
              <a:rPr lang="ru-RU" sz="3200" dirty="0" smtClean="0"/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183563" cy="4800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0066"/>
                </a:solidFill>
              </a:rPr>
              <a:t>В среднем за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6600CC"/>
                </a:solidFill>
              </a:rPr>
              <a:t>70лет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0066"/>
                </a:solidFill>
              </a:rPr>
              <a:t>своей жизни человек</a:t>
            </a:r>
            <a:br>
              <a:rPr lang="ru-RU" dirty="0" smtClean="0">
                <a:solidFill>
                  <a:srgbClr val="000066"/>
                </a:solidFill>
              </a:rPr>
            </a:br>
            <a:r>
              <a:rPr lang="ru-RU" dirty="0" smtClean="0">
                <a:solidFill>
                  <a:srgbClr val="000066"/>
                </a:solidFill>
              </a:rPr>
              <a:t> съедает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6600CC"/>
                </a:solidFill>
              </a:rPr>
              <a:t>около50000кг пищи</a:t>
            </a:r>
            <a:r>
              <a:rPr lang="ru-RU" dirty="0" smtClean="0">
                <a:solidFill>
                  <a:srgbClr val="000066"/>
                </a:solidFill>
              </a:rPr>
              <a:t>, в том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0066"/>
                </a:solidFill>
              </a:rPr>
              <a:t>числе </a:t>
            </a:r>
            <a:br>
              <a:rPr lang="ru-RU" dirty="0" smtClean="0">
                <a:solidFill>
                  <a:srgbClr val="000066"/>
                </a:solidFill>
              </a:rPr>
            </a:br>
            <a:r>
              <a:rPr lang="ru-RU" dirty="0" smtClean="0">
                <a:solidFill>
                  <a:srgbClr val="000066"/>
                </a:solidFill>
              </a:rPr>
              <a:t>поваренной соли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6600CC"/>
                </a:solidFill>
              </a:rPr>
              <a:t>200-300кг</a:t>
            </a:r>
            <a:r>
              <a:rPr lang="ru-RU" dirty="0" smtClean="0">
                <a:solidFill>
                  <a:srgbClr val="000066"/>
                </a:solidFill>
              </a:rPr>
              <a:t>,</a:t>
            </a:r>
            <a:br>
              <a:rPr lang="ru-RU" dirty="0" smtClean="0">
                <a:solidFill>
                  <a:srgbClr val="000066"/>
                </a:solidFill>
              </a:rPr>
            </a:br>
            <a:r>
              <a:rPr lang="ru-RU" dirty="0" smtClean="0">
                <a:solidFill>
                  <a:srgbClr val="000066"/>
                </a:solidFill>
              </a:rPr>
              <a:t>выпивает   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6600CC"/>
                </a:solidFill>
              </a:rPr>
              <a:t>50000кг воды</a:t>
            </a:r>
            <a:r>
              <a:rPr lang="ru-RU" dirty="0" smtClean="0">
                <a:solidFill>
                  <a:srgbClr val="000066"/>
                </a:solidFill>
              </a:rPr>
              <a:t>, что </a:t>
            </a:r>
            <a:r>
              <a:rPr lang="ru-RU" dirty="0" smtClean="0">
                <a:solidFill>
                  <a:srgbClr val="6600CC"/>
                </a:solidFill>
              </a:rPr>
              <a:t>в 1400раз</a:t>
            </a:r>
            <a:r>
              <a:rPr lang="ru-RU" dirty="0" smtClean="0">
                <a:solidFill>
                  <a:srgbClr val="000066"/>
                </a:solidFill>
              </a:rPr>
              <a:t> больше  массы тела человека.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83563" cy="5638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dirty="0" smtClean="0">
                <a:solidFill>
                  <a:srgbClr val="6600CC"/>
                </a:solidFill>
                <a:latin typeface="Times New Roman" pitchFamily="18" charset="0"/>
              </a:rPr>
              <a:t>Пища</a:t>
            </a:r>
            <a:r>
              <a:rPr lang="ru-RU" sz="4800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ru-RU" sz="4800" dirty="0" smtClean="0">
                <a:solidFill>
                  <a:srgbClr val="000066"/>
                </a:solidFill>
                <a:latin typeface="Times New Roman" pitchFamily="18" charset="0"/>
              </a:rPr>
              <a:t>– 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это основной источник существования человека.</a:t>
            </a:r>
            <a:r>
              <a:rPr lang="ru-RU" sz="4800" dirty="0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ru-RU" sz="4800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4800" dirty="0" smtClean="0">
                <a:solidFill>
                  <a:srgbClr val="6600CC"/>
                </a:solidFill>
                <a:latin typeface="Times New Roman" pitchFamily="18" charset="0"/>
              </a:rPr>
              <a:t>Пища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4800" dirty="0" smtClean="0">
                <a:solidFill>
                  <a:srgbClr val="000066"/>
                </a:solidFill>
                <a:latin typeface="Times New Roman" pitchFamily="18" charset="0"/>
              </a:rPr>
              <a:t>– 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это основной источник здоровья, силы, бодрости, красоты и долголетия</a:t>
            </a: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.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183563" cy="474186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Витамины </a:t>
            </a:r>
            <a:r>
              <a:rPr lang="ru-RU" dirty="0" smtClean="0">
                <a:solidFill>
                  <a:srgbClr val="1A0670"/>
                </a:solidFill>
                <a:latin typeface="Times New Roman" pitchFamily="18" charset="0"/>
              </a:rPr>
              <a:t>– это особые вещества, отсутствие которых в пище вызывает заболевание человека. Они помогают усваивать пищу и участвуют в биохимических реакциях организма.</a:t>
            </a:r>
            <a:r>
              <a:rPr lang="ru-RU" sz="40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6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3700"/>
            <a:ext cx="8229600" cy="1133475"/>
          </a:xfrm>
        </p:spPr>
        <p:txBody>
          <a:bodyPr anchor="b">
            <a:normAutofit fontScale="90000"/>
          </a:bodyPr>
          <a:lstStyle/>
          <a:p>
            <a:pPr algn="ctr" eaLnBrk="1" hangingPunct="1">
              <a:defRPr/>
            </a:pPr>
            <a:r>
              <a:rPr lang="ru-RU" sz="6000" dirty="0" smtClean="0">
                <a:solidFill>
                  <a:srgbClr val="083763"/>
                </a:solidFill>
              </a:rPr>
              <a:t>Физиология питания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4294967295"/>
          </p:nvPr>
        </p:nvGraphicFramePr>
        <p:xfrm>
          <a:off x="0" y="2057400"/>
          <a:ext cx="8534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716364" y="2133600"/>
            <a:ext cx="371127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175D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витамины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1"/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0438" y="533400"/>
            <a:ext cx="8183562" cy="2133600"/>
          </a:xfrm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ru-RU" sz="6600" dirty="0" smtClean="0">
                <a:solidFill>
                  <a:srgbClr val="083763"/>
                </a:solidFill>
                <a:ea typeface="Arial Unicode MS" pitchFamily="34" charset="-128"/>
                <a:cs typeface="Arial Unicode MS" pitchFamily="34" charset="-128"/>
              </a:rPr>
              <a:t>Николай Иванович Лунин -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60438" y="2359025"/>
            <a:ext cx="8183562" cy="4117975"/>
          </a:xfrm>
        </p:spPr>
        <p:txBody>
          <a:bodyPr lIns="182880" tIns="91440"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800" dirty="0" smtClean="0">
                <a:solidFill>
                  <a:srgbClr val="162D78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русский врач, впервые обнаружил наличие в пище  соединений, позже названных </a:t>
            </a:r>
            <a:r>
              <a:rPr lang="ru-RU" sz="4800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«витаминами»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796</TotalTime>
  <Words>752</Words>
  <Application>Microsoft PowerPoint</Application>
  <PresentationFormat>Экран (4:3)</PresentationFormat>
  <Paragraphs>109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Трек</vt:lpstr>
      <vt:lpstr>Ташкирменская средняя школа</vt:lpstr>
      <vt:lpstr>Кулинария</vt:lpstr>
      <vt:lpstr>Кулинария</vt:lpstr>
      <vt:lpstr>Уже в 18веке до н.э.  в  Риме существовали кулинарные школы.  Первые поваренные книги появились еще в Древней Греции в 4веке до н.э.. В Междуречье, в1700г. до н.э., появились рецепты на кулинарных табличках. В России, в Киевской Руси,  первая поваренная книга появилась в 9 веке и называлась «Изборник Святослава». </vt:lpstr>
      <vt:lpstr>В среднем за 70лет своей жизни человек  съедает около50000кг пищи, в том числе  поваренной соли  200-300кг, выпивает    50000кг воды, что в 1400раз больше  массы тела человека. </vt:lpstr>
      <vt:lpstr>Пища – это основной источник существования человека.  Пища – это основной источник здоровья, силы, бодрости, красоты и долголетия. </vt:lpstr>
      <vt:lpstr>Витамины – это особые вещества, отсутствие которых в пище вызывает заболевание человека. Они помогают усваивать пищу и участвуют в биохимических реакциях организма. </vt:lpstr>
      <vt:lpstr>Физиология питания</vt:lpstr>
      <vt:lpstr>Николай Иванович Лунин - </vt:lpstr>
      <vt:lpstr>Кизимеж  Функ -</vt:lpstr>
      <vt:lpstr>Гиповитаминоз - </vt:lpstr>
      <vt:lpstr>Авитаминоз</vt:lpstr>
      <vt:lpstr>Гипервитаминоз</vt:lpstr>
      <vt:lpstr>Витамин С  (аскорбиновая кислота)</vt:lpstr>
      <vt:lpstr> Суточная потребность в витамине С – 70 – 100 мг</vt:lpstr>
      <vt:lpstr>Витамин В1  (тиамин)</vt:lpstr>
      <vt:lpstr>Суточная потребность в витамине В1 – 1,5 – 2,6мг</vt:lpstr>
      <vt:lpstr>Витамин А</vt:lpstr>
      <vt:lpstr>Суточная потребность в витамине А – 1,5мг</vt:lpstr>
      <vt:lpstr>Витамин D</vt:lpstr>
      <vt:lpstr>Суточная потребность в витамине D – 0,01мг</vt:lpstr>
      <vt:lpstr>Витамин В2</vt:lpstr>
      <vt:lpstr>Витамин РР  (никотиновая кислота)</vt:lpstr>
      <vt:lpstr>Суточная потребность в витамине РР – 17-28мг</vt:lpstr>
      <vt:lpstr>Минеральные вещества</vt:lpstr>
      <vt:lpstr> Минеральные вещества, содержащиеся в продуктах питания в количестве десятков и сотен миллиграммов на 100 грамм продукта принято называть макроэлементами.</vt:lpstr>
      <vt:lpstr> Минеральные вещества, содержащиеся в продуктах питания в  ничтожно малых количествах (единичные миллиграммы и меньше в 100гр.продукта) принято называть микроэлементами. </vt:lpstr>
      <vt:lpstr> Кальций  </vt:lpstr>
      <vt:lpstr>Калий </vt:lpstr>
      <vt:lpstr> Натрий </vt:lpstr>
      <vt:lpstr>Магний </vt:lpstr>
      <vt:lpstr>Железо </vt:lpstr>
      <vt:lpstr>Йод  </vt:lpstr>
      <vt:lpstr>Слайд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свободный вход</cp:lastModifiedBy>
  <cp:revision>61</cp:revision>
  <cp:lastPrinted>1601-01-01T00:00:00Z</cp:lastPrinted>
  <dcterms:created xsi:type="dcterms:W3CDTF">1601-01-01T00:00:00Z</dcterms:created>
  <dcterms:modified xsi:type="dcterms:W3CDTF">2010-04-06T10:51:33Z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