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7143-A9CE-484D-876F-2BAD5169AFFF}" type="datetimeFigureOut">
              <a:rPr lang="ru-RU" smtClean="0"/>
              <a:t>10.02.2010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0D2-BEEF-4FD8-8243-058CDE330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7143-A9CE-484D-876F-2BAD5169AFFF}" type="datetimeFigureOut">
              <a:rPr lang="ru-RU" smtClean="0"/>
              <a:t>10.02.2010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0D2-BEEF-4FD8-8243-058CDE330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7143-A9CE-484D-876F-2BAD5169AFFF}" type="datetimeFigureOut">
              <a:rPr lang="ru-RU" smtClean="0"/>
              <a:t>10.02.2010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0D2-BEEF-4FD8-8243-058CDE330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7143-A9CE-484D-876F-2BAD5169AFFF}" type="datetimeFigureOut">
              <a:rPr lang="ru-RU" smtClean="0"/>
              <a:t>10.02.2010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0D2-BEEF-4FD8-8243-058CDE330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7143-A9CE-484D-876F-2BAD5169AFFF}" type="datetimeFigureOut">
              <a:rPr lang="ru-RU" smtClean="0"/>
              <a:t>10.02.2010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0D2-BEEF-4FD8-8243-058CDE330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7143-A9CE-484D-876F-2BAD5169AFFF}" type="datetimeFigureOut">
              <a:rPr lang="ru-RU" smtClean="0"/>
              <a:t>10.02.2010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0D2-BEEF-4FD8-8243-058CDE330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7143-A9CE-484D-876F-2BAD5169AFFF}" type="datetimeFigureOut">
              <a:rPr lang="ru-RU" smtClean="0"/>
              <a:t>10.02.2010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0D2-BEEF-4FD8-8243-058CDE330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7143-A9CE-484D-876F-2BAD5169AFFF}" type="datetimeFigureOut">
              <a:rPr lang="ru-RU" smtClean="0"/>
              <a:t>10.02.2010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0D2-BEEF-4FD8-8243-058CDE330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7143-A9CE-484D-876F-2BAD5169AFFF}" type="datetimeFigureOut">
              <a:rPr lang="ru-RU" smtClean="0"/>
              <a:t>10.02.2010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0D2-BEEF-4FD8-8243-058CDE330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7143-A9CE-484D-876F-2BAD5169AFFF}" type="datetimeFigureOut">
              <a:rPr lang="ru-RU" smtClean="0"/>
              <a:t>10.02.2010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0D2-BEEF-4FD8-8243-058CDE330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7143-A9CE-484D-876F-2BAD5169AFFF}" type="datetimeFigureOut">
              <a:rPr lang="ru-RU" smtClean="0"/>
              <a:t>10.02.2010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0D2-BEEF-4FD8-8243-058CDE330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07143-A9CE-484D-876F-2BAD5169AFFF}" type="datetimeFigureOut">
              <a:rPr lang="ru-RU" smtClean="0"/>
              <a:t>10.02.2010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20D2-BEEF-4FD8-8243-058CDE3302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576.jpg"/>
          <p:cNvPicPr>
            <a:picLocks noChangeAspect="1"/>
          </p:cNvPicPr>
          <p:nvPr/>
        </p:nvPicPr>
        <p:blipFill>
          <a:blip r:embed="rId2"/>
          <a:srcRect t="3435" r="1219"/>
          <a:stretch>
            <a:fillRect/>
          </a:stretch>
        </p:blipFill>
        <p:spPr>
          <a:xfrm>
            <a:off x="2071670" y="0"/>
            <a:ext cx="52149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pic>
        <p:nvPicPr>
          <p:cNvPr id="3" name="Рисунок 2" descr="800px-ГригорийШукаев-БойНаМалаховомКурган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42" y="0"/>
            <a:ext cx="7722758" cy="5434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6000768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Бой на </a:t>
            </a:r>
            <a:r>
              <a:rPr lang="ru-RU" dirty="0" err="1" smtClean="0"/>
              <a:t>Малаховом</a:t>
            </a:r>
            <a:r>
              <a:rPr lang="ru-RU" dirty="0" smtClean="0"/>
              <a:t> кургане в Севастополе в 1855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pic>
        <p:nvPicPr>
          <p:cNvPr id="3" name="Рисунок 2" descr="Fall_of_Sevasto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041" y="0"/>
            <a:ext cx="7862959" cy="5798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1976" y="5929330"/>
            <a:ext cx="786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Рукопашный бой французских зуавов и русских солдат на </a:t>
            </a:r>
            <a:r>
              <a:rPr lang="ru-RU" dirty="0" err="1" smtClean="0"/>
              <a:t>Малаховом</a:t>
            </a:r>
            <a:r>
              <a:rPr lang="ru-RU" dirty="0" smtClean="0"/>
              <a:t> кургане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285728"/>
            <a:ext cx="7000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Севастополь представлял груду развалин; исправление укреплений сделалось невозможным.</a:t>
            </a:r>
            <a:endParaRPr lang="ru-RU" dirty="0"/>
          </a:p>
          <a:p>
            <a:pPr algn="just"/>
            <a:r>
              <a:rPr lang="ru-RU" dirty="0" smtClean="0"/>
              <a:t>27 августа (8 сентября), после жестокого огня, союзники в полдень двинулись на штурм, Через ½ часа французы овладели Малаховым курганом; на всех прочих пунктах обороняющиеся, совершив чудеса храбрости, отбили нападение, однако дальнейшая оборона Севастополя уже не представляла никакой выгоды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2285992"/>
            <a:ext cx="7072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Город был зажжён, пороховые погреба взорваны, военные суда, стоявшие в бухте, затоплены. Союзники не решились преследовать нас, считая город минированным, и только 30 августа (11 сентября) вступили в дымящиеся развалины Севастополя.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 11 месяцев осады неприятель потерял не менее 70 тыс. человек, не считая умерших от болезней; русские — около 83½ тыс.</a:t>
            </a:r>
            <a:endParaRPr lang="ru-RU" dirty="0"/>
          </a:p>
        </p:txBody>
      </p:sp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429132"/>
            <a:ext cx="3143240" cy="2230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397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Герои обороны Севастополя</a:t>
            </a:r>
            <a:endParaRPr lang="ru-RU" sz="2400" i="1" dirty="0"/>
          </a:p>
        </p:txBody>
      </p:sp>
      <p:pic>
        <p:nvPicPr>
          <p:cNvPr id="5" name="Рисунок 4" descr="180px-Даша_Севастопольск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149" y="214289"/>
            <a:ext cx="2893239" cy="3857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928670"/>
            <a:ext cx="40719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Во время обороны Севастополя Дарья Михайлова, как и другие севастопольские сёстры милосердия под огнём противника оказывала раненым защитникам Севастополя медицинскую помощь, вытаскивала их из-под огня в лазарет. Не зная её фамилии, все называли её Даша Севастопольская. Однако она не только оказывала медицинскую помощь, но и, переодевшись в мужскую одежду, участвовала в боях и ходила в разведку.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 особые заслуги она была единственной из низшего сословия награждена золотой медалью на Владимирской ленте «За усердие»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72198" y="428625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Даша Севастопольская, скульптура на здании панорамы обороны Севастополя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214290"/>
            <a:ext cx="160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Матрос Кошка</a:t>
            </a:r>
            <a:endParaRPr lang="ru-RU" dirty="0"/>
          </a:p>
        </p:txBody>
      </p:sp>
      <p:pic>
        <p:nvPicPr>
          <p:cNvPr id="5" name="Рисунок 4" descr="180px-СМ_Матрос_Ко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14290"/>
            <a:ext cx="2786076" cy="3327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3636" y="378619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Бюст матроса Кошки, севастопольский Музей истории Черноморского флота России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785794"/>
            <a:ext cx="38576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дни Обороны Севастополя в числе других матросов Черноморского флота отправлен на берег. Сражался на батарее лейтенанта А. М. </a:t>
            </a:r>
            <a:r>
              <a:rPr lang="ru-RU" dirty="0" err="1" smtClean="0"/>
              <a:t>Перекомского</a:t>
            </a:r>
            <a:r>
              <a:rPr lang="ru-RU" dirty="0" smtClean="0"/>
              <a:t>. Отличался смелыми, инициативными действиями, храбростью и находчивостью в бою, особенно в разведке и при захвате пленных.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январе 1855 года произведён в матросы 1-й статьи а затем в квартирмейстеры. Награждён Знаком Отличия Военного ордена святого Георгия и медалями — серебряной «За защиту Севастополя 1854—1855 гг.» и бронзовой — «В память о Крымской войне 1853—1856 гг.».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Л.Н.Толстой  участвовал в сражении при </a:t>
            </a:r>
            <a:r>
              <a:rPr lang="ru-RU" dirty="0" err="1" smtClean="0"/>
              <a:t>Ольтенице</a:t>
            </a:r>
            <a:r>
              <a:rPr lang="ru-RU" dirty="0" smtClean="0"/>
              <a:t> и в осаде </a:t>
            </a:r>
            <a:r>
              <a:rPr lang="ru-RU" dirty="0" err="1" smtClean="0"/>
              <a:t>Силистрии</a:t>
            </a:r>
            <a:r>
              <a:rPr lang="ru-RU" dirty="0" smtClean="0"/>
              <a:t>, а с ноября 1854 г по конец августа 1855 г был в Севастополе.</a:t>
            </a:r>
            <a:endParaRPr lang="ru-RU" dirty="0"/>
          </a:p>
        </p:txBody>
      </p:sp>
      <p:pic>
        <p:nvPicPr>
          <p:cNvPr id="5" name="Рисунок 4" descr="450px-Stele_in_Memory_of_Leo_Tolstoy's_Stay_on_the_4th_Bastion_in_Sevasto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322" y="1428736"/>
            <a:ext cx="3696918" cy="4929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570" y="4857760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Стела в память участника обороны Севастополя 1854—1855 гг. Л. Н. Толстого у четвёртого бастиона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214290"/>
            <a:ext cx="67866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Толстой долго жил на страшном 4-м бастионе, командовал батареей в сражении при Чёрной, был при адской бомбардировке во время штурма Малахова Кургана. Несмотря на все ужасы осады, Толстой написал в это время боевой рассказ из кавказской жизни «Рубка леса» и первый из трёх «Севастопольских рассказов» «Севастополь в декабре 1854 г.». Этот последний рассказ он отправил в «Современник». Тотчас же напечатанный, рассказ был с жадностью прочитан всею Россией и произвёл потрясающее впечатление картиною ужасов, выпавших на долю защитников Севастополя. Рассказ был замечен императором Николаем; он велел беречь даровитого офицера, что, однако, было неисполнимо для Толстого, не хотевшего перейти в разряд ненавидимых им «штабных».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285728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оборону Севастополя Толстой был награждён орденом Св. Анны с надписью «За храбрость» и медалями «За защиту Севастополя 1854—1855» и «В память войны 1853—1856 гг.». </a:t>
            </a:r>
            <a:endParaRPr lang="ru-RU" dirty="0"/>
          </a:p>
        </p:txBody>
      </p:sp>
      <p:pic>
        <p:nvPicPr>
          <p:cNvPr id="5" name="Рисунок 4" descr="200px-Знак_ордена_анны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280995"/>
            <a:ext cx="4714908" cy="5374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500042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«Севастопольские рассказы» - свидетельство очевидца и участника тех событий.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22645555_1208093424_Apofeoz_voynuy_18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571612"/>
            <a:ext cx="6391656" cy="4032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8992" y="6215082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Верещагин В - Апофеоз войны - 1871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pic>
        <p:nvPicPr>
          <p:cNvPr id="3" name="Рисунок 2" descr="5088725_vereshchagin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537" y="714356"/>
            <a:ext cx="7361271" cy="4338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7686" y="5786454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Апофеоз войны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285728"/>
            <a:ext cx="556075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sz="2000" dirty="0" smtClean="0"/>
              <a:t>По долгу совести и чувству справедливости </a:t>
            </a:r>
          </a:p>
          <a:p>
            <a:pPr algn="just"/>
            <a:r>
              <a:rPr lang="ru-RU" sz="2000" dirty="0" smtClean="0"/>
              <a:t>не могу молчать о зле, открыто совершающемся </a:t>
            </a:r>
          </a:p>
          <a:p>
            <a:pPr algn="just"/>
            <a:r>
              <a:rPr lang="ru-RU" sz="2000" dirty="0" smtClean="0"/>
              <a:t>передо мною и влекущем за собою погибель</a:t>
            </a:r>
          </a:p>
          <a:p>
            <a:pPr algn="just"/>
            <a:r>
              <a:rPr lang="ru-RU" sz="2000" dirty="0" smtClean="0"/>
              <a:t> миллионов людей, погибель силы и чести </a:t>
            </a:r>
          </a:p>
          <a:p>
            <a:pPr algn="just"/>
            <a:r>
              <a:rPr lang="ru-RU" sz="2000" dirty="0" smtClean="0"/>
              <a:t>Отечества.</a:t>
            </a:r>
          </a:p>
          <a:p>
            <a:r>
              <a:rPr lang="ru-RU" dirty="0" smtClean="0"/>
              <a:t>                                                                  Л.Н.Толстой</a:t>
            </a:r>
          </a:p>
          <a:p>
            <a:endParaRPr lang="ru-RU" dirty="0" smtClean="0"/>
          </a:p>
        </p:txBody>
      </p:sp>
      <p:pic>
        <p:nvPicPr>
          <p:cNvPr id="5" name="Рисунок 4" descr="420px-Ilya_Efimovich_Repin_(1844-1930)_-_Portrait_of_Leo_Tolstoy_(188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000240"/>
            <a:ext cx="3643338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pic>
        <p:nvPicPr>
          <p:cNvPr id="3" name="Рисунок 2" descr="9121889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57166"/>
            <a:ext cx="4314842" cy="5662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3929066"/>
            <a:ext cx="6339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              Презентацию подготовила </a:t>
            </a:r>
          </a:p>
          <a:p>
            <a:r>
              <a:rPr lang="ru-RU" sz="2400" i="1" dirty="0" smtClean="0"/>
              <a:t>    учитель русского языка и литературы</a:t>
            </a:r>
          </a:p>
          <a:p>
            <a:r>
              <a:rPr lang="ru-RU" sz="2400" i="1" dirty="0" smtClean="0"/>
              <a:t>МОУ «СОШ №20 им.А.А.Хмелевского» г.Курска</a:t>
            </a:r>
          </a:p>
          <a:p>
            <a:r>
              <a:rPr lang="ru-RU" sz="2400" i="1" dirty="0" smtClean="0"/>
              <a:t>            Мальцева Ольга Николаевна       </a:t>
            </a:r>
            <a:endParaRPr lang="ru-RU" sz="2400" i="1" dirty="0"/>
          </a:p>
        </p:txBody>
      </p:sp>
      <p:pic>
        <p:nvPicPr>
          <p:cNvPr id="5" name="Рисунок 4" descr="179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28604"/>
            <a:ext cx="2265835" cy="3214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4810" y="578645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Спасибо!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592933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поручик артиллерии Л.Н.Толстой ,27 лет, во время Крымской кампании.</a:t>
            </a:r>
            <a:endParaRPr lang="ru-RU" dirty="0"/>
          </a:p>
        </p:txBody>
      </p:sp>
      <p:pic>
        <p:nvPicPr>
          <p:cNvPr id="5" name="Рисунок 4" descr="Л.Н.Толстой_19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57166"/>
            <a:ext cx="4357718" cy="529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pic>
        <p:nvPicPr>
          <p:cNvPr id="3" name="Рисунок 2" descr="800px-Crimean-war-1853-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04" y="0"/>
            <a:ext cx="7689296" cy="5143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5103674"/>
            <a:ext cx="7643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Крымская война 1853—1856, также Восточная война — </a:t>
            </a:r>
            <a:r>
              <a:rPr lang="ru-RU" dirty="0" err="1" smtClean="0"/>
              <a:t>война</a:t>
            </a:r>
            <a:r>
              <a:rPr lang="ru-RU" dirty="0" smtClean="0"/>
              <a:t> между Российской империей и коалицией в составе Британской, Французской, Османской империй и Сардинского королевства. Боевые действия разворачивались на </a:t>
            </a:r>
            <a:r>
              <a:rPr lang="ru-RU" dirty="0" err="1" smtClean="0"/>
              <a:t>Кавказe</a:t>
            </a:r>
            <a:r>
              <a:rPr lang="ru-RU" dirty="0" smtClean="0"/>
              <a:t>, в Дунайских княжествах, на Балтийском, Черном, Белом и Баренцевом морях, а также на Камчатке. Наибольшего напряжения они достигли в Крыму.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285728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К середине XIX века Османская империя находилась в состоянии упадка, и только прямая военная помощь России, Англии, Франции и Австрии позволила султану дважды предотвратить захват Константинополя мятежным вассалом Мухаммедом Али Египетским.</a:t>
            </a:r>
            <a:endParaRPr lang="ru-RU" dirty="0"/>
          </a:p>
        </p:txBody>
      </p:sp>
      <p:pic>
        <p:nvPicPr>
          <p:cNvPr id="5" name="Рисунок 4" descr="180px-Walls_of_Constantino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857364"/>
            <a:ext cx="3943935" cy="2212986"/>
          </a:xfrm>
          <a:prstGeom prst="rect">
            <a:avLst/>
          </a:prstGeom>
        </p:spPr>
      </p:pic>
      <p:pic>
        <p:nvPicPr>
          <p:cNvPr id="6" name="Рисунок 5" descr="180px-Sultan_mohemmed_al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143248"/>
            <a:ext cx="305554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285728"/>
            <a:ext cx="71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В ходе дипломатического конфликта с Францией по вопросу контроля над церковью Рождества Христова в Вифлееме, Россия, с целью оказать давление на Турцию, ввела войска в Молдавию и Валахию, находившиеся под её протекторатом по условиям </a:t>
            </a:r>
            <a:r>
              <a:rPr lang="ru-RU" dirty="0" err="1" smtClean="0"/>
              <a:t>Адрианопольского</a:t>
            </a:r>
            <a:r>
              <a:rPr lang="ru-RU" dirty="0" smtClean="0"/>
              <a:t> мирного договора. Отказ русского императора Николая I вывести войска привел к объявлению 4 (16) октября 1853 года Турцией, а за ней Великобританией и Францией, войны России.</a:t>
            </a:r>
            <a:endParaRPr lang="ru-RU" dirty="0"/>
          </a:p>
        </p:txBody>
      </p:sp>
      <p:pic>
        <p:nvPicPr>
          <p:cNvPr id="5" name="Рисунок 4" descr="270px-NativityChurch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714620"/>
            <a:ext cx="4755014" cy="3789380"/>
          </a:xfrm>
          <a:prstGeom prst="rect">
            <a:avLst/>
          </a:prstGeom>
        </p:spPr>
      </p:pic>
      <p:pic>
        <p:nvPicPr>
          <p:cNvPr id="6" name="Рисунок 5" descr="280px-Tsar_Nicholas_I_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000372"/>
            <a:ext cx="2324520" cy="3038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285728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В ходе последовавших боевых действий союзникам удалось, используя техническое отставание русских войск и нерешительность русского командования сконцентрировать количественно и качественно превосходящие силы армии и флота на Чёрном море, что позволило им произвести успешную высадку в Крыму десантного корпуса, нанести российской армии ряд поражений и после годичной осады захватить Севастополь — главную базу русского Черноморского флота. </a:t>
            </a:r>
            <a:endParaRPr lang="ru-RU" dirty="0"/>
          </a:p>
        </p:txBody>
      </p:sp>
      <p:pic>
        <p:nvPicPr>
          <p:cNvPr id="5" name="Рисунок 4" descr="350px-Литография_перспектива_города_гавани_и_укреплений_Севастополя_Берлин_1850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786058"/>
            <a:ext cx="6713876" cy="3510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5688" y="6488668"/>
            <a:ext cx="764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Перспектива города, гавани и укреплений Севастополя, литография, 1850-е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285728"/>
            <a:ext cx="6786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Оборона Севастополя 1854—1855 гг. — защита русскими войсками севастопольской крепости во время Крымской войны. Эту оборону называют также «Первой обороной Севастополя», в отличие от обороны города в 1941—1942 гг.</a:t>
            </a:r>
            <a:endParaRPr lang="ru-RU" dirty="0"/>
          </a:p>
        </p:txBody>
      </p:sp>
      <p:pic>
        <p:nvPicPr>
          <p:cNvPr id="5" name="Рисунок 4" descr="300px-Malakho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785926"/>
            <a:ext cx="5945944" cy="4181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68" y="6286520"/>
            <a:ext cx="369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Оборона Севастополя (Франц </a:t>
            </a:r>
            <a:r>
              <a:rPr lang="ru-RU" dirty="0" err="1" smtClean="0"/>
              <a:t>Рубо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02-12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357166"/>
            <a:ext cx="6786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5 (17) октября последовала первая бомбардировка Севастополя, как с сухого пути, так и с моря. Во время этой бомбардировки только английским батареям удалось одержать частный успех против 3-го бастиона; вообще же огонь союзников не увенчался удачей, несмотря на громадное количество выпущенных снарядов. Незаменимой потерей для русских была смерть храброго Корнилова, смертельно раненного на </a:t>
            </a:r>
            <a:r>
              <a:rPr lang="ru-RU" dirty="0" err="1" smtClean="0"/>
              <a:t>Малаховом</a:t>
            </a:r>
            <a:r>
              <a:rPr lang="ru-RU" dirty="0" smtClean="0"/>
              <a:t> кургане. Общий урон с нашей стороны состоял из 1250 человек; у союзников выбыло из строя 900—1000 человек.</a:t>
            </a:r>
            <a:endParaRPr lang="ru-RU" dirty="0"/>
          </a:p>
        </p:txBody>
      </p:sp>
      <p:pic>
        <p:nvPicPr>
          <p:cNvPr id="5" name="Рисунок 4" descr="800px-Admirals_of_Russia._Kornilov._19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357562"/>
            <a:ext cx="3900836" cy="2837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074" y="4143380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Почтовая марка СССР из серии «Адмиралы России», посвящённая В. А. Корнилову, 1989, 5 копеек (ЦФА 6157, Скотт 5850a)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1021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Dasha</cp:lastModifiedBy>
  <cp:revision>14</cp:revision>
  <dcterms:created xsi:type="dcterms:W3CDTF">2010-02-10T13:37:49Z</dcterms:created>
  <dcterms:modified xsi:type="dcterms:W3CDTF">2010-02-10T15:19:34Z</dcterms:modified>
</cp:coreProperties>
</file>