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80" r:id="rId3"/>
    <p:sldId id="281" r:id="rId4"/>
    <p:sldId id="282" r:id="rId5"/>
    <p:sldId id="283" r:id="rId6"/>
    <p:sldId id="284" r:id="rId7"/>
    <p:sldId id="285" r:id="rId8"/>
    <p:sldId id="286" r:id="rId9"/>
    <p:sldId id="287" r:id="rId10"/>
    <p:sldId id="263" r:id="rId11"/>
    <p:sldId id="264" r:id="rId12"/>
    <p:sldId id="268" r:id="rId13"/>
    <p:sldId id="270" r:id="rId14"/>
    <p:sldId id="275" r:id="rId15"/>
    <p:sldId id="277" r:id="rId16"/>
    <p:sldId id="337" r:id="rId17"/>
    <p:sldId id="336" r:id="rId18"/>
    <p:sldId id="269" r:id="rId19"/>
    <p:sldId id="288" r:id="rId20"/>
    <p:sldId id="289" r:id="rId21"/>
    <p:sldId id="290" r:id="rId22"/>
    <p:sldId id="291" r:id="rId23"/>
    <p:sldId id="292" r:id="rId24"/>
    <p:sldId id="293" r:id="rId25"/>
    <p:sldId id="294" r:id="rId26"/>
    <p:sldId id="295" r:id="rId27"/>
    <p:sldId id="296" r:id="rId28"/>
    <p:sldId id="297" r:id="rId29"/>
    <p:sldId id="298" r:id="rId30"/>
    <p:sldId id="305" r:id="rId31"/>
    <p:sldId id="304"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4587" autoAdjust="0"/>
    <p:restoredTop sz="86380" autoAdjust="0"/>
  </p:normalViewPr>
  <p:slideViewPr>
    <p:cSldViewPr>
      <p:cViewPr varScale="1">
        <p:scale>
          <a:sx n="73" d="100"/>
          <a:sy n="73" d="100"/>
        </p:scale>
        <p:origin x="-1746" y="-102"/>
      </p:cViewPr>
      <p:guideLst>
        <p:guide orient="horz" pos="2160"/>
        <p:guide pos="2880"/>
      </p:guideLst>
    </p:cSldViewPr>
  </p:slideViewPr>
  <p:outlineViewPr>
    <p:cViewPr>
      <p:scale>
        <a:sx n="33" d="100"/>
        <a:sy n="33" d="100"/>
      </p:scale>
      <p:origin x="246" y="204816"/>
    </p:cViewPr>
  </p:outlineViewPr>
  <p:notesTextViewPr>
    <p:cViewPr>
      <p:scale>
        <a:sx n="100" d="100"/>
        <a:sy n="100" d="100"/>
      </p:scale>
      <p:origin x="0" y="0"/>
    </p:cViewPr>
  </p:notesTextViewPr>
  <p:sorterViewPr>
    <p:cViewPr>
      <p:scale>
        <a:sx n="66" d="100"/>
        <a:sy n="66" d="100"/>
      </p:scale>
      <p:origin x="0" y="32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34ECEC-D44C-406C-AF43-6AA1C0625D52}" type="datetimeFigureOut">
              <a:rPr lang="ru-RU" smtClean="0"/>
              <a:pPr/>
              <a:t>03.10.2015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845B36-D823-4857-89B2-D6212F6F203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58391EC-C379-4D47-896C-0B54EB1BA84B}" type="slidenum">
              <a:rPr lang="ru-RU" smtClean="0"/>
              <a:pPr/>
              <a:t>2</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58391EC-C379-4D47-896C-0B54EB1BA84B}" type="slidenum">
              <a:rPr lang="ru-RU" smtClean="0"/>
              <a:pPr/>
              <a:t>3</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58391EC-C379-4D47-896C-0B54EB1BA84B}" type="slidenum">
              <a:rPr lang="ru-RU" smtClean="0"/>
              <a:pPr/>
              <a:t>4</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58391EC-C379-4D47-896C-0B54EB1BA84B}" type="slidenum">
              <a:rPr lang="ru-RU" smtClean="0"/>
              <a:pPr/>
              <a:t>5</a:t>
            </a:fld>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58391EC-C379-4D47-896C-0B54EB1BA84B}"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58391EC-C379-4D47-896C-0B54EB1BA84B}"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58391EC-C379-4D47-896C-0B54EB1BA84B}"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58391EC-C379-4D47-896C-0B54EB1BA84B}"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38F0982-3CC6-4C6C-B8AC-DEA57E2190D5}" type="datetimeFigureOut">
              <a:rPr lang="ru-RU" smtClean="0"/>
              <a:pPr/>
              <a:t>03.10.2015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4D5695-1E13-4EF8-B3A2-21251B8AA06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38F0982-3CC6-4C6C-B8AC-DEA57E2190D5}" type="datetimeFigureOut">
              <a:rPr lang="ru-RU" smtClean="0"/>
              <a:pPr/>
              <a:t>03.10.2015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4D5695-1E13-4EF8-B3A2-21251B8AA06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38F0982-3CC6-4C6C-B8AC-DEA57E2190D5}" type="datetimeFigureOut">
              <a:rPr lang="ru-RU" smtClean="0"/>
              <a:pPr/>
              <a:t>03.10.2015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4D5695-1E13-4EF8-B3A2-21251B8AA06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38F0982-3CC6-4C6C-B8AC-DEA57E2190D5}" type="datetimeFigureOut">
              <a:rPr lang="ru-RU" smtClean="0"/>
              <a:pPr/>
              <a:t>03.10.2015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4D5695-1E13-4EF8-B3A2-21251B8AA06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38F0982-3CC6-4C6C-B8AC-DEA57E2190D5}" type="datetimeFigureOut">
              <a:rPr lang="ru-RU" smtClean="0"/>
              <a:pPr/>
              <a:t>03.10.2015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4D5695-1E13-4EF8-B3A2-21251B8AA06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38F0982-3CC6-4C6C-B8AC-DEA57E2190D5}" type="datetimeFigureOut">
              <a:rPr lang="ru-RU" smtClean="0"/>
              <a:pPr/>
              <a:t>03.10.2015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4D5695-1E13-4EF8-B3A2-21251B8AA06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38F0982-3CC6-4C6C-B8AC-DEA57E2190D5}" type="datetimeFigureOut">
              <a:rPr lang="ru-RU" smtClean="0"/>
              <a:pPr/>
              <a:t>03.10.2015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E4D5695-1E13-4EF8-B3A2-21251B8AA06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38F0982-3CC6-4C6C-B8AC-DEA57E2190D5}" type="datetimeFigureOut">
              <a:rPr lang="ru-RU" smtClean="0"/>
              <a:pPr/>
              <a:t>03.10.2015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E4D5695-1E13-4EF8-B3A2-21251B8AA06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8F0982-3CC6-4C6C-B8AC-DEA57E2190D5}" type="datetimeFigureOut">
              <a:rPr lang="ru-RU" smtClean="0"/>
              <a:pPr/>
              <a:t>03.10.2015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E4D5695-1E13-4EF8-B3A2-21251B8AA06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38F0982-3CC6-4C6C-B8AC-DEA57E2190D5}" type="datetimeFigureOut">
              <a:rPr lang="ru-RU" smtClean="0"/>
              <a:pPr/>
              <a:t>03.10.2015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4D5695-1E13-4EF8-B3A2-21251B8AA06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38F0982-3CC6-4C6C-B8AC-DEA57E2190D5}" type="datetimeFigureOut">
              <a:rPr lang="ru-RU" smtClean="0"/>
              <a:pPr/>
              <a:t>03.10.2015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4D5695-1E13-4EF8-B3A2-21251B8AA06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F0982-3CC6-4C6C-B8AC-DEA57E2190D5}" type="datetimeFigureOut">
              <a:rPr lang="ru-RU" smtClean="0"/>
              <a:pPr/>
              <a:t>03.10.2015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4D5695-1E13-4EF8-B3A2-21251B8AA06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learningapps.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ites.google.com/site/mklerning/etapy-master-klassa/krossvord"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ites.google.com/site/mklerning/etapy-master-klassa/pazl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sites.google.com/site/mklerning/etapy-master-klassa/cloze-test" TargetMode="External"/><Relationship Id="rId2" Type="http://schemas.openxmlformats.org/officeDocument/2006/relationships/hyperlink" Target="https://sites.google.com/site/mklerning/etapy-master-klassa/sortirovka-kartinok" TargetMode="Externa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sites.google.com/site/mklerning/etapy-master-klassa/quiz-with-text-input"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476672"/>
            <a:ext cx="7772400" cy="4095336"/>
          </a:xfrm>
        </p:spPr>
        <p:txBody>
          <a:bodyPr>
            <a:normAutofit fontScale="90000"/>
          </a:bodyPr>
          <a:lstStyle/>
          <a:p>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200" dirty="0" smtClean="0">
                <a:latin typeface="Times New Roman" pitchFamily="18" charset="0"/>
                <a:cs typeface="Times New Roman" pitchFamily="18" charset="0"/>
              </a:rPr>
              <a:t>Министерство образования и науки Республики Татарстан</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ГБС(К)ОУ для обучающихся, воспитанников с ОВЗ "</a:t>
            </a:r>
            <a:r>
              <a:rPr lang="ru-RU" sz="2200" dirty="0" err="1" smtClean="0">
                <a:latin typeface="Times New Roman" pitchFamily="18" charset="0"/>
                <a:cs typeface="Times New Roman" pitchFamily="18" charset="0"/>
              </a:rPr>
              <a:t>Елабужская</a:t>
            </a:r>
            <a:r>
              <a:rPr lang="ru-RU" sz="2200" dirty="0" smtClean="0">
                <a:latin typeface="Times New Roman" pitchFamily="18" charset="0"/>
                <a:cs typeface="Times New Roman" pitchFamily="18" charset="0"/>
              </a:rPr>
              <a:t> специальная (коррекционная) общеобразовательная школа-интернат I, II вида"</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r>
            <a:br>
              <a:rPr lang="ru-RU"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3100" b="1" dirty="0" smtClean="0">
                <a:latin typeface="Times New Roman" pitchFamily="18" charset="0"/>
                <a:cs typeface="Times New Roman" pitchFamily="18" charset="0"/>
              </a:rPr>
              <a:t>«Система работы по формированию познавательного интереса учащихся на основе технологии </a:t>
            </a:r>
            <a:r>
              <a:rPr lang="ru-RU" sz="3100" b="1" dirty="0" err="1" smtClean="0">
                <a:latin typeface="Times New Roman" pitchFamily="18" charset="0"/>
                <a:cs typeface="Times New Roman" pitchFamily="18" charset="0"/>
              </a:rPr>
              <a:t>разноуровневого</a:t>
            </a:r>
            <a:r>
              <a:rPr lang="ru-RU" sz="3100" b="1" dirty="0" smtClean="0">
                <a:latin typeface="Times New Roman" pitchFamily="18" charset="0"/>
                <a:cs typeface="Times New Roman" pitchFamily="18" charset="0"/>
              </a:rPr>
              <a:t> обучения в коррекционной школе </a:t>
            </a:r>
            <a:r>
              <a:rPr lang="en-US" sz="3100" b="1" dirty="0" smtClean="0">
                <a:latin typeface="Times New Roman" pitchFamily="18" charset="0"/>
                <a:cs typeface="Times New Roman" pitchFamily="18" charset="0"/>
              </a:rPr>
              <a:t>I</a:t>
            </a:r>
            <a:r>
              <a:rPr lang="ru-RU" sz="3100" b="1" dirty="0" smtClean="0">
                <a:latin typeface="Times New Roman" pitchFamily="18" charset="0"/>
                <a:cs typeface="Times New Roman" pitchFamily="18" charset="0"/>
              </a:rPr>
              <a:t>-</a:t>
            </a:r>
            <a:r>
              <a:rPr lang="en-US" sz="3100" b="1" dirty="0" smtClean="0">
                <a:latin typeface="Times New Roman" pitchFamily="18" charset="0"/>
                <a:cs typeface="Times New Roman" pitchFamily="18" charset="0"/>
              </a:rPr>
              <a:t>II</a:t>
            </a:r>
            <a:r>
              <a:rPr lang="ru-RU" sz="3100" b="1" dirty="0" smtClean="0">
                <a:latin typeface="Times New Roman" pitchFamily="18" charset="0"/>
                <a:cs typeface="Times New Roman" pitchFamily="18" charset="0"/>
              </a:rPr>
              <a:t> вида».</a:t>
            </a:r>
            <a:r>
              <a:rPr lang="ru-RU" dirty="0" smtClean="0"/>
              <a:t/>
            </a:r>
            <a:br>
              <a:rPr lang="ru-RU" dirty="0" smtClean="0"/>
            </a:br>
            <a:r>
              <a:rPr lang="ru-RU"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ru-RU"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259632" y="4797152"/>
            <a:ext cx="7383194" cy="1752600"/>
          </a:xfrm>
        </p:spPr>
        <p:txBody>
          <a:bodyPr>
            <a:normAutofit fontScale="40000" lnSpcReduction="20000"/>
          </a:bodyPr>
          <a:lstStyle/>
          <a:p>
            <a:pPr>
              <a:lnSpc>
                <a:spcPct val="120000"/>
              </a:lnSpc>
            </a:pPr>
            <a:r>
              <a:rPr lang="ru-RU" sz="5000" dirty="0" smtClean="0">
                <a:solidFill>
                  <a:schemeClr val="tx1"/>
                </a:solidFill>
                <a:latin typeface="Times New Roman" pitchFamily="18" charset="0"/>
                <a:cs typeface="Times New Roman" pitchFamily="18" charset="0"/>
              </a:rPr>
              <a:t>Р.З. Кузнецова</a:t>
            </a:r>
          </a:p>
          <a:p>
            <a:pPr>
              <a:lnSpc>
                <a:spcPct val="120000"/>
              </a:lnSpc>
            </a:pPr>
            <a:r>
              <a:rPr lang="ru-RU" sz="5000" dirty="0" smtClean="0">
                <a:solidFill>
                  <a:schemeClr val="tx1"/>
                </a:solidFill>
                <a:latin typeface="Times New Roman" pitchFamily="18" charset="0"/>
                <a:cs typeface="Times New Roman" pitchFamily="18" charset="0"/>
              </a:rPr>
              <a:t>   Заместитель директора по</a:t>
            </a:r>
          </a:p>
          <a:p>
            <a:pPr>
              <a:lnSpc>
                <a:spcPct val="120000"/>
              </a:lnSpc>
            </a:pPr>
            <a:r>
              <a:rPr lang="ru-RU" sz="5000" dirty="0" err="1" smtClean="0">
                <a:solidFill>
                  <a:schemeClr val="tx1"/>
                </a:solidFill>
                <a:latin typeface="Times New Roman" pitchFamily="18" charset="0"/>
                <a:cs typeface="Times New Roman" pitchFamily="18" charset="0"/>
              </a:rPr>
              <a:t>учебно</a:t>
            </a:r>
            <a:r>
              <a:rPr lang="ru-RU" sz="5000" dirty="0" smtClean="0">
                <a:solidFill>
                  <a:schemeClr val="tx1"/>
                </a:solidFill>
                <a:latin typeface="Times New Roman" pitchFamily="18" charset="0"/>
                <a:cs typeface="Times New Roman" pitchFamily="18" charset="0"/>
              </a:rPr>
              <a:t> -  воспитательной</a:t>
            </a:r>
          </a:p>
          <a:p>
            <a:pPr>
              <a:lnSpc>
                <a:spcPct val="120000"/>
              </a:lnSpc>
            </a:pPr>
            <a:r>
              <a:rPr lang="ru-RU" sz="5000" dirty="0" smtClean="0">
                <a:solidFill>
                  <a:schemeClr val="tx1"/>
                </a:solidFill>
                <a:latin typeface="Times New Roman" pitchFamily="18" charset="0"/>
                <a:cs typeface="Times New Roman" pitchFamily="18" charset="0"/>
              </a:rPr>
              <a:t>	       работе, учитель-сурдопедагог, 05.03. </a:t>
            </a:r>
            <a:r>
              <a:rPr lang="ru-RU" sz="4000" dirty="0" smtClean="0">
                <a:solidFill>
                  <a:schemeClr val="tx1"/>
                </a:solidFill>
                <a:latin typeface="Times New Roman" pitchFamily="18" charset="0"/>
                <a:cs typeface="Times New Roman" pitchFamily="18" charset="0"/>
              </a:rPr>
              <a:t>2015 год</a:t>
            </a:r>
            <a:endParaRPr lang="ru-RU" sz="4000" dirty="0">
              <a:solidFill>
                <a:schemeClr val="tx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6597352"/>
          </a:xfrm>
        </p:spPr>
        <p:txBody>
          <a:bodyPr>
            <a:noAutofit/>
          </a:bodyPr>
          <a:lstStyle/>
          <a:p>
            <a:r>
              <a:rPr lang="ru-RU" sz="2800" b="1" dirty="0">
                <a:latin typeface="Times New Roman" pitchFamily="18" charset="0"/>
                <a:cs typeface="Times New Roman" pitchFamily="18" charset="0"/>
              </a:rPr>
              <a:t>Схема разноуровневого урока</a:t>
            </a:r>
            <a:r>
              <a:rPr lang="ru-RU" sz="2800" dirty="0">
                <a:latin typeface="Times New Roman" pitchFamily="18" charset="0"/>
                <a:cs typeface="Times New Roman" pitchFamily="18" charset="0"/>
              </a:rPr>
              <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 </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Цель трёх уровней формируется через результаты обучения: ученик в конце урока знает</a:t>
            </a:r>
            <a:r>
              <a:rPr lang="ru-RU" sz="2800" b="1" dirty="0">
                <a:latin typeface="Times New Roman" pitchFamily="18" charset="0"/>
                <a:cs typeface="Times New Roman" pitchFamily="18" charset="0"/>
              </a:rPr>
              <a:t> (</a:t>
            </a:r>
            <a:r>
              <a:rPr lang="ru-RU" sz="2800" dirty="0">
                <a:latin typeface="Times New Roman" pitchFamily="18" charset="0"/>
                <a:cs typeface="Times New Roman" pitchFamily="18" charset="0"/>
              </a:rPr>
              <a:t>описывает, использует, объясняет, выполняет, умеет, оценивает).</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Опрос на разных уровнях.</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Объяснение нового материала на высоком уровне.</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Закрепление на разных уровнях (кроме изучения нового).</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Контроль на разных уровнях (кроме </a:t>
            </a:r>
            <a:r>
              <a:rPr lang="ru-RU" sz="2800" dirty="0" smtClean="0">
                <a:latin typeface="Times New Roman" pitchFamily="18" charset="0"/>
                <a:cs typeface="Times New Roman" pitchFamily="18" charset="0"/>
              </a:rPr>
              <a:t>изучения нового</a:t>
            </a:r>
            <a:r>
              <a:rPr lang="ru-RU" sz="2800" dirty="0">
                <a:latin typeface="Times New Roman" pitchFamily="18" charset="0"/>
                <a:cs typeface="Times New Roman" pitchFamily="18" charset="0"/>
              </a:rPr>
              <a:t>).</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 </a:t>
            </a:r>
            <a:br>
              <a:rPr lang="ru-RU" sz="2800" dirty="0">
                <a:latin typeface="Times New Roman" pitchFamily="18" charset="0"/>
                <a:cs typeface="Times New Roman" pitchFamily="18" charset="0"/>
              </a:rPr>
            </a:br>
            <a:r>
              <a:rPr lang="ru-RU" sz="2800" b="1" dirty="0">
                <a:latin typeface="Times New Roman" pitchFamily="18" charset="0"/>
                <a:cs typeface="Times New Roman" pitchFamily="18" charset="0"/>
              </a:rPr>
              <a:t> </a:t>
            </a:r>
            <a:r>
              <a:rPr lang="ru-RU" sz="2800" dirty="0">
                <a:latin typeface="Times New Roman" pitchFamily="18" charset="0"/>
                <a:cs typeface="Times New Roman" pitchFamily="18" charset="0"/>
              </a:rPr>
              <a:t/>
            </a:r>
            <a:br>
              <a:rPr lang="ru-RU" sz="2800" dirty="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normAutofit fontScale="90000"/>
          </a:bodyPr>
          <a:lstStyle/>
          <a:p>
            <a:r>
              <a:rPr lang="ru-RU" b="1" dirty="0" smtClean="0">
                <a:latin typeface="Times New Roman" pitchFamily="18" charset="0"/>
                <a:cs typeface="Times New Roman" pitchFamily="18" charset="0"/>
              </a:rPr>
              <a:t>Набор  </a:t>
            </a:r>
            <a:r>
              <a:rPr lang="ru-RU" b="1" dirty="0" err="1" smtClean="0">
                <a:latin typeface="Times New Roman" pitchFamily="18" charset="0"/>
                <a:cs typeface="Times New Roman" pitchFamily="18" charset="0"/>
              </a:rPr>
              <a:t>разноуровневых</a:t>
            </a:r>
            <a:r>
              <a:rPr lang="ru-RU" b="1" dirty="0" smtClean="0">
                <a:latin typeface="Times New Roman" pitchFamily="18" charset="0"/>
                <a:cs typeface="Times New Roman" pitchFamily="18" charset="0"/>
              </a:rPr>
              <a:t> заданий по математике.</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67544" y="1340768"/>
            <a:ext cx="8229600" cy="5302942"/>
          </a:xfrm>
        </p:spPr>
        <p:txBody>
          <a:bodyPr>
            <a:normAutofit fontScale="25000" lnSpcReduction="20000"/>
          </a:bodyPr>
          <a:lstStyle/>
          <a:p>
            <a:pPr algn="ctr">
              <a:buNone/>
            </a:pPr>
            <a:r>
              <a:rPr lang="ru-RU" sz="6400" b="1" dirty="0">
                <a:latin typeface="Times New Roman" pitchFamily="18" charset="0"/>
                <a:cs typeface="Times New Roman" pitchFamily="18" charset="0"/>
              </a:rPr>
              <a:t> </a:t>
            </a:r>
            <a:r>
              <a:rPr lang="ru-RU" sz="6400" b="1" dirty="0" smtClean="0">
                <a:latin typeface="Times New Roman" pitchFamily="18" charset="0"/>
                <a:cs typeface="Times New Roman" pitchFamily="18" charset="0"/>
              </a:rPr>
              <a:t>Контрольная </a:t>
            </a:r>
            <a:r>
              <a:rPr lang="ru-RU" sz="6400" b="1" dirty="0">
                <a:latin typeface="Times New Roman" pitchFamily="18" charset="0"/>
                <a:cs typeface="Times New Roman" pitchFamily="18" charset="0"/>
              </a:rPr>
              <a:t>работа по алгебре.  Тема: Квадратичная функция (8 класс)</a:t>
            </a:r>
          </a:p>
          <a:p>
            <a:pPr>
              <a:buNone/>
            </a:pPr>
            <a:r>
              <a:rPr lang="ru-RU" sz="6400" b="1" dirty="0">
                <a:latin typeface="Times New Roman" pitchFamily="18" charset="0"/>
                <a:cs typeface="Times New Roman" pitchFamily="18" charset="0"/>
              </a:rPr>
              <a:t>1-й уровень.</a:t>
            </a:r>
            <a:endParaRPr lang="ru-RU" sz="6400" dirty="0">
              <a:latin typeface="Times New Roman" pitchFamily="18" charset="0"/>
              <a:cs typeface="Times New Roman" pitchFamily="18" charset="0"/>
            </a:endParaRPr>
          </a:p>
          <a:p>
            <a:r>
              <a:rPr lang="ru-RU" sz="6400" dirty="0">
                <a:latin typeface="Times New Roman" pitchFamily="18" charset="0"/>
                <a:cs typeface="Times New Roman" pitchFamily="18" charset="0"/>
              </a:rPr>
              <a:t>1. Дана функция: </a:t>
            </a:r>
            <a:r>
              <a:rPr lang="en-US" sz="6400" dirty="0">
                <a:latin typeface="Times New Roman" pitchFamily="18" charset="0"/>
                <a:cs typeface="Times New Roman" pitchFamily="18" charset="0"/>
              </a:rPr>
              <a:t>y</a:t>
            </a:r>
            <a:r>
              <a:rPr lang="ru-RU" sz="6400" dirty="0">
                <a:latin typeface="Times New Roman" pitchFamily="18" charset="0"/>
                <a:cs typeface="Times New Roman" pitchFamily="18" charset="0"/>
              </a:rPr>
              <a:t>= </a:t>
            </a:r>
            <a:r>
              <a:rPr lang="ru-RU" sz="6400" dirty="0" smtClean="0">
                <a:latin typeface="Times New Roman" pitchFamily="18" charset="0"/>
                <a:cs typeface="Times New Roman" pitchFamily="18" charset="0"/>
              </a:rPr>
              <a:t>2</a:t>
            </a:r>
            <a:r>
              <a:rPr lang="en-US" sz="6400" dirty="0" smtClean="0">
                <a:latin typeface="Times New Roman" pitchFamily="18" charset="0"/>
                <a:cs typeface="Times New Roman" pitchFamily="18" charset="0"/>
              </a:rPr>
              <a:t>x</a:t>
            </a:r>
            <a:r>
              <a:rPr lang="ru-RU" sz="6400" baseline="30000" dirty="0" smtClean="0">
                <a:latin typeface="Times New Roman" pitchFamily="18" charset="0"/>
                <a:cs typeface="Times New Roman" pitchFamily="18" charset="0"/>
              </a:rPr>
              <a:t>2</a:t>
            </a:r>
            <a:r>
              <a:rPr lang="ru-RU" sz="6400" dirty="0" smtClean="0">
                <a:latin typeface="Times New Roman" pitchFamily="18" charset="0"/>
                <a:cs typeface="Times New Roman" pitchFamily="18" charset="0"/>
              </a:rPr>
              <a:t> +</a:t>
            </a:r>
            <a:r>
              <a:rPr lang="en-US" sz="6400" dirty="0" smtClean="0">
                <a:latin typeface="Times New Roman" pitchFamily="18" charset="0"/>
                <a:cs typeface="Times New Roman" pitchFamily="18" charset="0"/>
              </a:rPr>
              <a:t>x</a:t>
            </a:r>
            <a:r>
              <a:rPr lang="ru-RU" sz="6400" dirty="0" smtClean="0">
                <a:latin typeface="Times New Roman" pitchFamily="18" charset="0"/>
                <a:cs typeface="Times New Roman" pitchFamily="18" charset="0"/>
              </a:rPr>
              <a:t>-3 </a:t>
            </a:r>
            <a:endParaRPr lang="ru-RU" sz="6400" dirty="0">
              <a:latin typeface="Times New Roman" pitchFamily="18" charset="0"/>
              <a:cs typeface="Times New Roman" pitchFamily="18" charset="0"/>
            </a:endParaRPr>
          </a:p>
          <a:p>
            <a:r>
              <a:rPr lang="ru-RU" sz="6400" dirty="0">
                <a:latin typeface="Times New Roman" pitchFamily="18" charset="0"/>
                <a:cs typeface="Times New Roman" pitchFamily="18" charset="0"/>
              </a:rPr>
              <a:t>   а) найти значения при </a:t>
            </a:r>
            <a:r>
              <a:rPr lang="en-US" sz="6400" dirty="0">
                <a:latin typeface="Times New Roman" pitchFamily="18" charset="0"/>
                <a:cs typeface="Times New Roman" pitchFamily="18" charset="0"/>
              </a:rPr>
              <a:t>y</a:t>
            </a:r>
            <a:r>
              <a:rPr lang="ru-RU" sz="6400" dirty="0">
                <a:latin typeface="Times New Roman" pitchFamily="18" charset="0"/>
                <a:cs typeface="Times New Roman" pitchFamily="18" charset="0"/>
              </a:rPr>
              <a:t>=8,</a:t>
            </a:r>
          </a:p>
          <a:p>
            <a:r>
              <a:rPr lang="ru-RU" sz="6400" dirty="0">
                <a:latin typeface="Times New Roman" pitchFamily="18" charset="0"/>
                <a:cs typeface="Times New Roman" pitchFamily="18" charset="0"/>
              </a:rPr>
              <a:t>   б) построить график заданной функции;</a:t>
            </a:r>
          </a:p>
          <a:p>
            <a:r>
              <a:rPr lang="ru-RU" sz="6400" dirty="0">
                <a:latin typeface="Times New Roman" pitchFamily="18" charset="0"/>
                <a:cs typeface="Times New Roman" pitchFamily="18" charset="0"/>
              </a:rPr>
              <a:t>   в) указать область значений и промежуток возрастания функции, используя    построенный график;</a:t>
            </a:r>
          </a:p>
          <a:p>
            <a:r>
              <a:rPr lang="ru-RU" sz="6400" dirty="0">
                <a:latin typeface="Times New Roman" pitchFamily="18" charset="0"/>
                <a:cs typeface="Times New Roman" pitchFamily="18" charset="0"/>
              </a:rPr>
              <a:t>   г) решить неравенство     </a:t>
            </a:r>
          </a:p>
          <a:p>
            <a:pPr>
              <a:buNone/>
            </a:pPr>
            <a:r>
              <a:rPr lang="ru-RU" sz="6400" dirty="0">
                <a:latin typeface="Times New Roman" pitchFamily="18" charset="0"/>
                <a:cs typeface="Times New Roman" pitchFamily="18" charset="0"/>
              </a:rPr>
              <a:t> </a:t>
            </a:r>
            <a:r>
              <a:rPr lang="ru-RU" sz="6400" b="1" dirty="0" smtClean="0">
                <a:latin typeface="Times New Roman" pitchFamily="18" charset="0"/>
                <a:cs typeface="Times New Roman" pitchFamily="18" charset="0"/>
              </a:rPr>
              <a:t>2-й </a:t>
            </a:r>
            <a:r>
              <a:rPr lang="ru-RU" sz="6400" b="1" dirty="0">
                <a:latin typeface="Times New Roman" pitchFamily="18" charset="0"/>
                <a:cs typeface="Times New Roman" pitchFamily="18" charset="0"/>
              </a:rPr>
              <a:t>уровень.</a:t>
            </a:r>
            <a:endParaRPr lang="ru-RU" sz="6400" dirty="0">
              <a:latin typeface="Times New Roman" pitchFamily="18" charset="0"/>
              <a:cs typeface="Times New Roman" pitchFamily="18" charset="0"/>
            </a:endParaRPr>
          </a:p>
          <a:p>
            <a:r>
              <a:rPr lang="ru-RU" sz="6400" dirty="0">
                <a:latin typeface="Times New Roman" pitchFamily="18" charset="0"/>
                <a:cs typeface="Times New Roman" pitchFamily="18" charset="0"/>
              </a:rPr>
              <a:t>2. Найти нули функции: </a:t>
            </a:r>
            <a:r>
              <a:rPr lang="en-US" sz="6400" dirty="0">
                <a:latin typeface="Times New Roman" pitchFamily="18" charset="0"/>
                <a:cs typeface="Times New Roman" pitchFamily="18" charset="0"/>
              </a:rPr>
              <a:t>y</a:t>
            </a:r>
            <a:r>
              <a:rPr lang="ru-RU" sz="6400" dirty="0">
                <a:latin typeface="Times New Roman" pitchFamily="18" charset="0"/>
                <a:cs typeface="Times New Roman" pitchFamily="18" charset="0"/>
              </a:rPr>
              <a:t>=2</a:t>
            </a:r>
            <a:r>
              <a:rPr lang="en-US" sz="6400" dirty="0">
                <a:latin typeface="Times New Roman" pitchFamily="18" charset="0"/>
                <a:cs typeface="Times New Roman" pitchFamily="18" charset="0"/>
              </a:rPr>
              <a:t>x</a:t>
            </a:r>
            <a:r>
              <a:rPr lang="ru-RU" sz="6400" baseline="30000" dirty="0">
                <a:latin typeface="Times New Roman" pitchFamily="18" charset="0"/>
                <a:cs typeface="Times New Roman" pitchFamily="18" charset="0"/>
              </a:rPr>
              <a:t>2</a:t>
            </a:r>
            <a:r>
              <a:rPr lang="ru-RU" sz="6400" dirty="0">
                <a:latin typeface="Times New Roman" pitchFamily="18" charset="0"/>
                <a:cs typeface="Times New Roman" pitchFamily="18" charset="0"/>
              </a:rPr>
              <a:t> +</a:t>
            </a:r>
            <a:r>
              <a:rPr lang="en-US" sz="6400" dirty="0">
                <a:latin typeface="Times New Roman" pitchFamily="18" charset="0"/>
                <a:cs typeface="Times New Roman" pitchFamily="18" charset="0"/>
              </a:rPr>
              <a:t>x</a:t>
            </a:r>
            <a:r>
              <a:rPr lang="ru-RU" sz="6400" dirty="0">
                <a:latin typeface="Times New Roman" pitchFamily="18" charset="0"/>
                <a:cs typeface="Times New Roman" pitchFamily="18" charset="0"/>
              </a:rPr>
              <a:t>-3        </a:t>
            </a:r>
          </a:p>
          <a:p>
            <a:r>
              <a:rPr lang="ru-RU" sz="6400" dirty="0">
                <a:latin typeface="Times New Roman" pitchFamily="18" charset="0"/>
                <a:cs typeface="Times New Roman" pitchFamily="18" charset="0"/>
              </a:rPr>
              <a:t>3. Дана функция .</a:t>
            </a:r>
          </a:p>
          <a:p>
            <a:r>
              <a:rPr lang="ru-RU" sz="6400" dirty="0">
                <a:latin typeface="Times New Roman" pitchFamily="18" charset="0"/>
                <a:cs typeface="Times New Roman" pitchFamily="18" charset="0"/>
              </a:rPr>
              <a:t>  а) построить график функции:</a:t>
            </a:r>
          </a:p>
          <a:p>
            <a:r>
              <a:rPr lang="ru-RU" sz="6400" dirty="0">
                <a:latin typeface="Times New Roman" pitchFamily="18" charset="0"/>
                <a:cs typeface="Times New Roman" pitchFamily="18" charset="0"/>
              </a:rPr>
              <a:t>  б) найти область значения и промежутки возрастания и убывания заданной      </a:t>
            </a:r>
          </a:p>
          <a:p>
            <a:r>
              <a:rPr lang="ru-RU" sz="6400" dirty="0">
                <a:latin typeface="Times New Roman" pitchFamily="18" charset="0"/>
                <a:cs typeface="Times New Roman" pitchFamily="18" charset="0"/>
              </a:rPr>
              <a:t>      функции, используя построенный график;</a:t>
            </a:r>
          </a:p>
          <a:p>
            <a:r>
              <a:rPr lang="ru-RU" sz="6400" dirty="0">
                <a:latin typeface="Times New Roman" pitchFamily="18" charset="0"/>
                <a:cs typeface="Times New Roman" pitchFamily="18" charset="0"/>
              </a:rPr>
              <a:t>  в) сравнить значение функции на концах отрезка [1;2</a:t>
            </a:r>
            <a:r>
              <a:rPr lang="ru-RU" sz="6400" dirty="0" smtClean="0">
                <a:latin typeface="Times New Roman" pitchFamily="18" charset="0"/>
                <a:cs typeface="Times New Roman" pitchFamily="18" charset="0"/>
              </a:rPr>
              <a:t>]</a:t>
            </a:r>
            <a:r>
              <a:rPr lang="ru-RU" sz="6400" dirty="0">
                <a:latin typeface="Times New Roman" pitchFamily="18" charset="0"/>
                <a:cs typeface="Times New Roman" pitchFamily="18" charset="0"/>
              </a:rPr>
              <a:t> </a:t>
            </a:r>
          </a:p>
          <a:p>
            <a:pPr>
              <a:buNone/>
            </a:pPr>
            <a:r>
              <a:rPr lang="ru-RU" sz="6400" b="1" dirty="0">
                <a:latin typeface="Times New Roman" pitchFamily="18" charset="0"/>
                <a:cs typeface="Times New Roman" pitchFamily="18" charset="0"/>
              </a:rPr>
              <a:t>3-й уровень.</a:t>
            </a:r>
            <a:endParaRPr lang="ru-RU" sz="6400" dirty="0">
              <a:latin typeface="Times New Roman" pitchFamily="18" charset="0"/>
              <a:cs typeface="Times New Roman" pitchFamily="18" charset="0"/>
            </a:endParaRPr>
          </a:p>
          <a:p>
            <a:r>
              <a:rPr lang="ru-RU" sz="6400" dirty="0">
                <a:latin typeface="Times New Roman" pitchFamily="18" charset="0"/>
                <a:cs typeface="Times New Roman" pitchFamily="18" charset="0"/>
              </a:rPr>
              <a:t>4. Найти область значений и промежутки возрастания и убывания функции</a:t>
            </a:r>
          </a:p>
          <a:p>
            <a:r>
              <a:rPr lang="ru-RU" sz="6400" dirty="0">
                <a:latin typeface="Times New Roman" pitchFamily="18" charset="0"/>
                <a:cs typeface="Times New Roman" pitchFamily="18" charset="0"/>
              </a:rPr>
              <a:t>      не строя её графика.</a:t>
            </a:r>
          </a:p>
          <a:p>
            <a:r>
              <a:rPr lang="ru-RU" sz="6400" dirty="0">
                <a:latin typeface="Times New Roman" pitchFamily="18" charset="0"/>
                <a:cs typeface="Times New Roman" pitchFamily="18" charset="0"/>
              </a:rPr>
              <a:t>5. 7. Построить график функции  с помощью шаблона параболы , предварительно выделив квадрат двучлена.</a:t>
            </a:r>
          </a:p>
          <a:p>
            <a:r>
              <a:rPr lang="ru-RU" sz="6400" dirty="0">
                <a:latin typeface="Times New Roman" pitchFamily="18" charset="0"/>
                <a:cs typeface="Times New Roman" pitchFamily="18" charset="0"/>
              </a:rPr>
              <a:t>Критерии оценок</a:t>
            </a:r>
          </a:p>
          <a:p>
            <a:r>
              <a:rPr lang="ru-RU" sz="6400" dirty="0">
                <a:latin typeface="Times New Roman" pitchFamily="18" charset="0"/>
                <a:cs typeface="Times New Roman" pitchFamily="18" charset="0"/>
              </a:rPr>
              <a:t>Только 1 уровень-«3», 1 и 2 уровни-«4», все 3 уровня-«5»</a:t>
            </a:r>
          </a:p>
          <a:p>
            <a:pPr>
              <a:buNone/>
            </a:pPr>
            <a:r>
              <a:rPr lang="ru-RU" sz="5600" dirty="0">
                <a:latin typeface="Times New Roman" pitchFamily="18" charset="0"/>
                <a:cs typeface="Times New Roman" pitchFamily="18" charset="0"/>
              </a:rPr>
              <a:t> </a:t>
            </a:r>
          </a:p>
          <a:p>
            <a:endParaRPr lang="ru-RU"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10" y="214290"/>
            <a:ext cx="7929618" cy="6143668"/>
          </a:xfrm>
        </p:spPr>
        <p:txBody>
          <a:bodyPr>
            <a:noAutofit/>
          </a:bodyPr>
          <a:lstStyle/>
          <a:p>
            <a:pPr algn="ctr">
              <a:buNone/>
            </a:pPr>
            <a:r>
              <a:rPr lang="ru-RU" sz="2000" dirty="0">
                <a:latin typeface="Times New Roman" pitchFamily="18" charset="0"/>
                <a:cs typeface="Times New Roman" pitchFamily="18" charset="0"/>
              </a:rPr>
              <a:t>Геометрия.</a:t>
            </a:r>
          </a:p>
          <a:p>
            <a:pPr algn="ctr">
              <a:buNone/>
            </a:pPr>
            <a:r>
              <a:rPr lang="ru-RU" sz="2000" b="1" dirty="0">
                <a:latin typeface="Times New Roman" pitchFamily="18" charset="0"/>
                <a:cs typeface="Times New Roman" pitchFamily="18" charset="0"/>
              </a:rPr>
              <a:t>Самостоятельная  работа (в группах). Тема: Площадь.</a:t>
            </a:r>
          </a:p>
          <a:p>
            <a:r>
              <a:rPr lang="ru-RU" sz="2000" dirty="0">
                <a:latin typeface="Times New Roman" pitchFamily="18" charset="0"/>
                <a:cs typeface="Times New Roman" pitchFamily="18" charset="0"/>
              </a:rPr>
              <a:t>Задание 1</a:t>
            </a:r>
          </a:p>
          <a:p>
            <a:pPr>
              <a:buNone/>
            </a:pPr>
            <a:r>
              <a:rPr lang="ru-RU" sz="2000" b="1" dirty="0">
                <a:latin typeface="Times New Roman" pitchFamily="18" charset="0"/>
                <a:cs typeface="Times New Roman" pitchFamily="18" charset="0"/>
              </a:rPr>
              <a:t>1 уровень</a:t>
            </a:r>
          </a:p>
          <a:p>
            <a:pPr>
              <a:buNone/>
            </a:pPr>
            <a:r>
              <a:rPr lang="ru-RU" sz="2000" dirty="0">
                <a:latin typeface="Times New Roman" pitchFamily="18" charset="0"/>
                <a:cs typeface="Times New Roman" pitchFamily="18" charset="0"/>
              </a:rPr>
              <a:t>Записать формулу площади:</a:t>
            </a:r>
          </a:p>
          <a:p>
            <a:pPr lvl="0">
              <a:buNone/>
            </a:pPr>
            <a:r>
              <a:rPr lang="ru-RU" sz="2000" dirty="0">
                <a:latin typeface="Times New Roman" pitchFamily="18" charset="0"/>
                <a:cs typeface="Times New Roman" pitchFamily="18" charset="0"/>
              </a:rPr>
              <a:t>Квадрата, где </a:t>
            </a:r>
            <a:r>
              <a:rPr lang="en-US" sz="2000" dirty="0">
                <a:latin typeface="Times New Roman" pitchFamily="18" charset="0"/>
                <a:cs typeface="Times New Roman" pitchFamily="18" charset="0"/>
              </a:rPr>
              <a:t>a</a:t>
            </a:r>
            <a:r>
              <a:rPr lang="ru-RU" sz="2000" dirty="0">
                <a:latin typeface="Times New Roman" pitchFamily="18" charset="0"/>
                <a:cs typeface="Times New Roman" pitchFamily="18" charset="0"/>
              </a:rPr>
              <a:t>-сторона квадрата;</a:t>
            </a:r>
          </a:p>
          <a:p>
            <a:pPr lvl="0">
              <a:buNone/>
            </a:pPr>
            <a:r>
              <a:rPr lang="ru-RU" sz="2000" dirty="0">
                <a:latin typeface="Times New Roman" pitchFamily="18" charset="0"/>
                <a:cs typeface="Times New Roman" pitchFamily="18" charset="0"/>
              </a:rPr>
              <a:t>Прямоугольника, где </a:t>
            </a:r>
            <a:r>
              <a:rPr lang="en-US" sz="2000" dirty="0">
                <a:latin typeface="Times New Roman" pitchFamily="18" charset="0"/>
                <a:cs typeface="Times New Roman" pitchFamily="18" charset="0"/>
              </a:rPr>
              <a:t>a</a:t>
            </a:r>
            <a:r>
              <a:rPr lang="ru-RU" sz="2000" dirty="0">
                <a:latin typeface="Times New Roman" pitchFamily="18" charset="0"/>
                <a:cs typeface="Times New Roman" pitchFamily="18" charset="0"/>
              </a:rPr>
              <a:t>,</a:t>
            </a:r>
            <a:r>
              <a:rPr lang="en-US" sz="2000" dirty="0">
                <a:latin typeface="Times New Roman" pitchFamily="18" charset="0"/>
                <a:cs typeface="Times New Roman" pitchFamily="18" charset="0"/>
              </a:rPr>
              <a:t>b</a:t>
            </a:r>
            <a:r>
              <a:rPr lang="ru-RU" sz="2000" dirty="0">
                <a:latin typeface="Times New Roman" pitchFamily="18" charset="0"/>
                <a:cs typeface="Times New Roman" pitchFamily="18" charset="0"/>
              </a:rPr>
              <a:t>-стороны прямоугольника;</a:t>
            </a:r>
          </a:p>
          <a:p>
            <a:pPr lvl="0">
              <a:buNone/>
            </a:pPr>
            <a:r>
              <a:rPr lang="ru-RU" sz="2000" dirty="0">
                <a:latin typeface="Times New Roman" pitchFamily="18" charset="0"/>
                <a:cs typeface="Times New Roman" pitchFamily="18" charset="0"/>
              </a:rPr>
              <a:t>Параллелограмма, где </a:t>
            </a:r>
            <a:r>
              <a:rPr lang="en-US" sz="2000" dirty="0">
                <a:latin typeface="Times New Roman" pitchFamily="18" charset="0"/>
                <a:cs typeface="Times New Roman" pitchFamily="18" charset="0"/>
              </a:rPr>
              <a:t>a</a:t>
            </a:r>
            <a:r>
              <a:rPr lang="ru-RU" sz="2000" dirty="0">
                <a:latin typeface="Times New Roman" pitchFamily="18" charset="0"/>
                <a:cs typeface="Times New Roman" pitchFamily="18" charset="0"/>
              </a:rPr>
              <a:t>-сторона,</a:t>
            </a:r>
            <a:r>
              <a:rPr lang="en-US" sz="2000" dirty="0">
                <a:latin typeface="Times New Roman" pitchFamily="18" charset="0"/>
                <a:cs typeface="Times New Roman" pitchFamily="18" charset="0"/>
              </a:rPr>
              <a:t>h</a:t>
            </a:r>
            <a:r>
              <a:rPr lang="ru-RU" sz="2000" dirty="0">
                <a:latin typeface="Times New Roman" pitchFamily="18" charset="0"/>
                <a:cs typeface="Times New Roman" pitchFamily="18" charset="0"/>
              </a:rPr>
              <a:t>-высота параллелограмма.</a:t>
            </a:r>
          </a:p>
          <a:p>
            <a:pPr>
              <a:buNone/>
            </a:pPr>
            <a:r>
              <a:rPr lang="ru-RU" sz="2000" b="1" dirty="0">
                <a:latin typeface="Times New Roman" pitchFamily="18" charset="0"/>
                <a:cs typeface="Times New Roman" pitchFamily="18" charset="0"/>
              </a:rPr>
              <a:t>2 уровень</a:t>
            </a:r>
          </a:p>
          <a:p>
            <a:pPr>
              <a:buNone/>
            </a:pPr>
            <a:r>
              <a:rPr lang="ru-RU" sz="2000" dirty="0">
                <a:latin typeface="Times New Roman" pitchFamily="18" charset="0"/>
                <a:cs typeface="Times New Roman" pitchFamily="18" charset="0"/>
              </a:rPr>
              <a:t>Вычислите площадь пола классной комнаты, сделав необходимые измерения. (Примечание: в классе </a:t>
            </a:r>
            <a:r>
              <a:rPr lang="ru-RU" sz="2000" dirty="0" smtClean="0">
                <a:latin typeface="Times New Roman" pitchFamily="18" charset="0"/>
                <a:cs typeface="Times New Roman" pitchFamily="18" charset="0"/>
              </a:rPr>
              <a:t>имеются  </a:t>
            </a:r>
            <a:r>
              <a:rPr lang="ru-RU" sz="2000" dirty="0">
                <a:latin typeface="Times New Roman" pitchFamily="18" charset="0"/>
                <a:cs typeface="Times New Roman" pitchFamily="18" charset="0"/>
              </a:rPr>
              <a:t>выступы</a:t>
            </a:r>
            <a:r>
              <a:rPr lang="ru-RU" sz="2000" dirty="0" smtClean="0">
                <a:latin typeface="Times New Roman" pitchFamily="18" charset="0"/>
                <a:cs typeface="Times New Roman" pitchFamily="18" charset="0"/>
              </a:rPr>
              <a:t>)</a:t>
            </a:r>
          </a:p>
          <a:p>
            <a:pPr>
              <a:buNone/>
            </a:pPr>
            <a:endParaRPr lang="ru-RU" sz="2000" dirty="0" smtClean="0">
              <a:latin typeface="Times New Roman" pitchFamily="18" charset="0"/>
              <a:cs typeface="Times New Roman" pitchFamily="18" charset="0"/>
            </a:endParaRPr>
          </a:p>
          <a:p>
            <a:pPr>
              <a:buNone/>
            </a:pPr>
            <a:r>
              <a:rPr lang="ru-RU" sz="2000" b="1" dirty="0" smtClean="0">
                <a:latin typeface="Times New Roman" pitchFamily="18" charset="0"/>
                <a:cs typeface="Times New Roman" pitchFamily="18" charset="0"/>
              </a:rPr>
              <a:t>3 уровень</a:t>
            </a:r>
          </a:p>
          <a:p>
            <a:pPr algn="ctr">
              <a:buNone/>
            </a:pPr>
            <a:r>
              <a:rPr lang="ru-RU" sz="2000" dirty="0" smtClean="0">
                <a:latin typeface="Times New Roman" pitchFamily="18" charset="0"/>
                <a:cs typeface="Times New Roman" pitchFamily="18" charset="0"/>
              </a:rPr>
              <a:t>При строительстве дома используются керамические кирпичи размером </a:t>
            </a:r>
          </a:p>
          <a:p>
            <a:pPr algn="ctr">
              <a:buNone/>
            </a:pPr>
            <a:r>
              <a:rPr lang="ru-RU" sz="2000" dirty="0" smtClean="0">
                <a:latin typeface="Times New Roman" pitchFamily="18" charset="0"/>
                <a:cs typeface="Times New Roman" pitchFamily="18" charset="0"/>
              </a:rPr>
              <a:t>25см </a:t>
            </a:r>
            <a:r>
              <a:rPr lang="ru-RU" sz="2000" dirty="0" err="1" smtClean="0">
                <a:latin typeface="Times New Roman" pitchFamily="18" charset="0"/>
                <a:cs typeface="Times New Roman" pitchFamily="18" charset="0"/>
              </a:rPr>
              <a:t>х</a:t>
            </a:r>
            <a:r>
              <a:rPr lang="ru-RU" sz="2000" dirty="0" smtClean="0">
                <a:latin typeface="Times New Roman" pitchFamily="18" charset="0"/>
                <a:cs typeface="Times New Roman" pitchFamily="18" charset="0"/>
              </a:rPr>
              <a:t> 12 см </a:t>
            </a:r>
            <a:r>
              <a:rPr lang="ru-RU" sz="2000" dirty="0" err="1" smtClean="0">
                <a:latin typeface="Times New Roman" pitchFamily="18" charset="0"/>
                <a:cs typeface="Times New Roman" pitchFamily="18" charset="0"/>
              </a:rPr>
              <a:t>х</a:t>
            </a:r>
            <a:r>
              <a:rPr lang="ru-RU" sz="2000" dirty="0" smtClean="0">
                <a:latin typeface="Times New Roman" pitchFamily="18" charset="0"/>
                <a:cs typeface="Times New Roman" pitchFamily="18" charset="0"/>
              </a:rPr>
              <a:t> 6 см. Сколько кирпичей потребуется на возведение одной внешней стены размером 3 и 12 м и толщиной 25 см?</a:t>
            </a:r>
          </a:p>
          <a:p>
            <a:pPr>
              <a:buNone/>
            </a:pPr>
            <a:endParaRPr lang="ru-RU" sz="20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692696"/>
            <a:ext cx="8229600" cy="5736700"/>
          </a:xfrm>
        </p:spPr>
        <p:txBody>
          <a:bodyPr>
            <a:noAutofit/>
          </a:bodyPr>
          <a:lstStyle/>
          <a:p>
            <a:r>
              <a:rPr lang="ru-RU" sz="2000" dirty="0" smtClean="0">
                <a:latin typeface="Times New Roman" pitchFamily="18" charset="0"/>
                <a:cs typeface="Times New Roman" pitchFamily="18" charset="0"/>
              </a:rPr>
              <a:t>Задание 2.</a:t>
            </a:r>
            <a:br>
              <a:rPr lang="ru-RU" sz="2000"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1-й уровень.</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Реши задачу: “Площадь прямоугольника равна 36см2. Ширина прямоугольника 4см. Чему равен периметр прямоугольника?”</a:t>
            </a:r>
            <a:br>
              <a:rPr lang="ru-RU" sz="2000"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2-й уровень.</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Реши задачу: “Площадь прямоугольника 32см2. Какова длина и ширина прямоугольника, если ширина в 2 раза короче, чем его длина?”</a:t>
            </a:r>
            <a:br>
              <a:rPr lang="ru-RU" sz="2000"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3-й уровень.</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Реши задачу: “Периметр прямоугольника равен 26 см, площадь – 42см  Определи его длину и ширину”</a:t>
            </a:r>
          </a:p>
          <a:p>
            <a:pPr algn="ctr">
              <a:buNone/>
            </a:pP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Критерии оценок.</a:t>
            </a:r>
          </a:p>
          <a:p>
            <a:pPr>
              <a:buNone/>
            </a:pPr>
            <a:r>
              <a:rPr lang="ru-RU" sz="2000" dirty="0" smtClean="0">
                <a:latin typeface="Times New Roman" pitchFamily="18" charset="0"/>
                <a:cs typeface="Times New Roman" pitchFamily="18" charset="0"/>
              </a:rPr>
              <a:t> 1 уровень- «3», 2 уровень-«4», 3 уровень-«5».</a:t>
            </a:r>
          </a:p>
          <a:p>
            <a:endParaRPr lang="ru-RU" sz="2000" dirty="0" smtClean="0">
              <a:latin typeface="Times New Roman" pitchFamily="18" charset="0"/>
              <a:cs typeface="Times New Roman" pitchFamily="18" charset="0"/>
            </a:endParaRPr>
          </a:p>
          <a:p>
            <a:endParaRPr lang="ru-RU"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4664"/>
            <a:ext cx="8229600" cy="1143000"/>
          </a:xfrm>
        </p:spPr>
        <p:txBody>
          <a:bodyPr>
            <a:noAutofit/>
          </a:bodyPr>
          <a:lstStyle/>
          <a:p>
            <a:r>
              <a:rPr lang="ru-RU" sz="3200" b="1" dirty="0" smtClean="0"/>
              <a:t>Тема: Прогрессии.</a:t>
            </a:r>
            <a:r>
              <a:rPr lang="ru-RU" sz="4800" b="1" dirty="0" smtClean="0"/>
              <a:t/>
            </a:r>
            <a:br>
              <a:rPr lang="ru-RU" sz="4800" b="1" dirty="0" smtClean="0"/>
            </a:br>
            <a:r>
              <a:rPr lang="ru-RU" sz="4800" b="1" dirty="0" smtClean="0"/>
              <a:t/>
            </a:r>
            <a:br>
              <a:rPr lang="ru-RU" sz="4800" b="1" dirty="0" smtClean="0"/>
            </a:br>
            <a:endParaRPr lang="ru-RU" sz="4800" b="1" dirty="0"/>
          </a:p>
        </p:txBody>
      </p:sp>
      <p:sp>
        <p:nvSpPr>
          <p:cNvPr id="3" name="Содержимое 2"/>
          <p:cNvSpPr>
            <a:spLocks noGrp="1"/>
          </p:cNvSpPr>
          <p:nvPr>
            <p:ph idx="1"/>
          </p:nvPr>
        </p:nvSpPr>
        <p:spPr>
          <a:xfrm>
            <a:off x="395536" y="620688"/>
            <a:ext cx="8229600" cy="5544616"/>
          </a:xfrm>
        </p:spPr>
        <p:txBody>
          <a:bodyPr numCol="2">
            <a:noAutofit/>
          </a:bodyPr>
          <a:lstStyle/>
          <a:p>
            <a:pPr>
              <a:buNone/>
            </a:pPr>
            <a:r>
              <a:rPr lang="ru-RU" sz="1800" dirty="0" smtClean="0"/>
              <a:t>Задание 1.</a:t>
            </a:r>
          </a:p>
          <a:p>
            <a:pPr>
              <a:buNone/>
            </a:pPr>
            <a:r>
              <a:rPr lang="ru-RU" sz="1800" dirty="0" smtClean="0"/>
              <a:t>Является ли последовательность арифметической прогрессией:</a:t>
            </a:r>
          </a:p>
          <a:p>
            <a:pPr lvl="0">
              <a:buNone/>
            </a:pPr>
            <a:r>
              <a:rPr lang="ru-RU" sz="1800" dirty="0" smtClean="0"/>
              <a:t>4, 7, 10, 13………</a:t>
            </a:r>
          </a:p>
          <a:p>
            <a:pPr lvl="0">
              <a:buNone/>
            </a:pPr>
            <a:r>
              <a:rPr lang="ru-RU" sz="1800" dirty="0" smtClean="0"/>
              <a:t>3,9,27,81,…………</a:t>
            </a:r>
          </a:p>
          <a:p>
            <a:pPr lvl="0">
              <a:buNone/>
            </a:pPr>
            <a:r>
              <a:rPr lang="ru-RU" sz="1800" dirty="0" smtClean="0"/>
              <a:t>-5,-1,0,1,5,………</a:t>
            </a:r>
          </a:p>
          <a:p>
            <a:pPr lvl="0">
              <a:buNone/>
            </a:pPr>
            <a:r>
              <a:rPr lang="ru-RU" sz="1800" dirty="0" smtClean="0"/>
              <a:t>2,4,6,8,…………..</a:t>
            </a:r>
          </a:p>
          <a:p>
            <a:pPr lvl="0">
              <a:buNone/>
            </a:pPr>
            <a:r>
              <a:rPr lang="ru-RU" sz="1800" dirty="0" smtClean="0"/>
              <a:t>2000,2004,2008,2012…………</a:t>
            </a:r>
          </a:p>
          <a:p>
            <a:pPr>
              <a:buNone/>
            </a:pPr>
            <a:r>
              <a:rPr lang="ru-RU" sz="1800" dirty="0" smtClean="0"/>
              <a:t> </a:t>
            </a:r>
          </a:p>
          <a:p>
            <a:pPr>
              <a:buNone/>
            </a:pPr>
            <a:r>
              <a:rPr lang="ru-RU" sz="1800" dirty="0" smtClean="0"/>
              <a:t>Задание 2</a:t>
            </a:r>
          </a:p>
          <a:p>
            <a:pPr>
              <a:buNone/>
            </a:pPr>
            <a:r>
              <a:rPr lang="ru-RU" sz="1800" dirty="0" smtClean="0"/>
              <a:t>Укажите арифметические прогрессии, разность которых равна 4</a:t>
            </a:r>
          </a:p>
          <a:p>
            <a:pPr lvl="0">
              <a:buNone/>
            </a:pPr>
            <a:r>
              <a:rPr lang="ru-RU" sz="1800" dirty="0" smtClean="0"/>
              <a:t>1,5,9,13…….</a:t>
            </a:r>
          </a:p>
          <a:p>
            <a:pPr lvl="0">
              <a:buNone/>
            </a:pPr>
            <a:r>
              <a:rPr lang="ru-RU" sz="1800" dirty="0" smtClean="0"/>
              <a:t>1,6,11,16,………</a:t>
            </a:r>
          </a:p>
          <a:p>
            <a:pPr lvl="0">
              <a:buNone/>
            </a:pPr>
            <a:r>
              <a:rPr lang="ru-RU" sz="1800" dirty="0" smtClean="0"/>
              <a:t>1988,1992,1996,2000………</a:t>
            </a:r>
          </a:p>
          <a:p>
            <a:pPr lvl="0">
              <a:buNone/>
            </a:pPr>
            <a:r>
              <a:rPr lang="ru-RU" sz="1800" dirty="0" smtClean="0"/>
              <a:t>1,3,5,7……..</a:t>
            </a:r>
          </a:p>
          <a:p>
            <a:pPr>
              <a:buNone/>
            </a:pPr>
            <a:r>
              <a:rPr lang="ru-RU" sz="1800" dirty="0" smtClean="0"/>
              <a:t> </a:t>
            </a:r>
          </a:p>
          <a:p>
            <a:pPr>
              <a:buNone/>
            </a:pPr>
            <a:r>
              <a:rPr lang="ru-RU" sz="1800" dirty="0" smtClean="0"/>
              <a:t>Задание 3</a:t>
            </a:r>
          </a:p>
          <a:p>
            <a:pPr>
              <a:buNone/>
            </a:pPr>
            <a:r>
              <a:rPr lang="ru-RU" sz="1800" dirty="0" smtClean="0"/>
              <a:t>Какая из предложенных последовательностей является  </a:t>
            </a:r>
          </a:p>
          <a:p>
            <a:pPr>
              <a:buNone/>
            </a:pPr>
            <a:r>
              <a:rPr lang="ru-RU" sz="1800" dirty="0" smtClean="0"/>
              <a:t>а) арифметической, </a:t>
            </a:r>
          </a:p>
          <a:p>
            <a:pPr>
              <a:buNone/>
            </a:pPr>
            <a:r>
              <a:rPr lang="ru-RU" sz="1800" dirty="0" smtClean="0"/>
              <a:t>б) геометрической прогрессией.</a:t>
            </a:r>
          </a:p>
          <a:p>
            <a:pPr>
              <a:buNone/>
            </a:pPr>
            <a:r>
              <a:rPr lang="ru-RU" sz="1800" dirty="0" smtClean="0"/>
              <a:t>1) 1,3,27,81…..</a:t>
            </a:r>
          </a:p>
          <a:p>
            <a:pPr>
              <a:buNone/>
            </a:pPr>
            <a:r>
              <a:rPr lang="ru-RU" sz="1800" dirty="0" smtClean="0"/>
              <a:t>2) -2,1,4,7,10,….</a:t>
            </a:r>
          </a:p>
          <a:p>
            <a:pPr>
              <a:buNone/>
            </a:pPr>
            <a:r>
              <a:rPr lang="ru-RU" sz="1800" dirty="0" smtClean="0"/>
              <a:t>3) 1,5,25…..</a:t>
            </a:r>
          </a:p>
          <a:p>
            <a:pPr>
              <a:buNone/>
            </a:pPr>
            <a:r>
              <a:rPr lang="ru-RU" sz="1800" dirty="0" smtClean="0"/>
              <a:t>4) 10,20,30…..</a:t>
            </a:r>
          </a:p>
          <a:p>
            <a:endParaRPr lang="ru-RU" sz="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26196"/>
          </a:xfrm>
        </p:spPr>
        <p:txBody>
          <a:bodyPr numCol="2">
            <a:normAutofit fontScale="90000"/>
          </a:bodyPr>
          <a:lstStyle/>
          <a:p>
            <a:r>
              <a:rPr lang="ru-RU" sz="1800" b="1" dirty="0" smtClean="0">
                <a:latin typeface="Times New Roman" pitchFamily="18" charset="0"/>
                <a:cs typeface="Times New Roman" pitchFamily="18" charset="0"/>
              </a:rPr>
              <a:t>Задания по технологии ИСУД по теме «Прогрессии»</a:t>
            </a:r>
            <a:br>
              <a:rPr lang="ru-RU" sz="1800" b="1"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Задание 1 на опознания</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Является ли последовательность арифметической прогрессией:</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4, 7, 10, 13………</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3,9,27,81,…………</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-5,-1,0,1,5,………</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2,4,6,8,…………..</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2000,2004,2008,2012…………</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t>
            </a:r>
            <a:br>
              <a:rPr lang="ru-RU" sz="1600"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Задание 2 на различение</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Укажите арифметические прогрессии, разность которых равна 4</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1,5,9,13…….</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1,6,11,16,………</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1988,1992,1996,2000………</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1,3,5,7……..</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Задание 3 на классификацию</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Какая из предложенных последовательностей является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а) арифметической,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б) геометрической прогрессией.</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1) 1,3,27,81…..</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2) -2,1,4,7,10,….</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3) 1,5,25…..</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4) 10,20,30…..</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Задание 4 с пробелами</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Дополните неизвестный член прогрессии.</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15, …, 45,60.</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16 ,…, 36</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t>
            </a:r>
            <a:br>
              <a:rPr lang="ru-RU" sz="1600"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Задание 5 применение знаний</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
            </a:r>
            <a:br>
              <a:rPr lang="ru-RU" sz="1600" b="1"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Дана последовательность.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1) 9, 81, 243……………</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2) 3, 8, 12, 17, 22.</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Выпишите данные.</a:t>
            </a:r>
            <a:br>
              <a:rPr lang="ru-RU" sz="1600" dirty="0" smtClean="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atin typeface="Times New Roman" pitchFamily="18" charset="0"/>
                <a:cs typeface="Times New Roman" pitchFamily="18" charset="0"/>
              </a:rPr>
              <a:t>Набор  </a:t>
            </a:r>
            <a:r>
              <a:rPr lang="ru-RU" b="1" dirty="0" err="1" smtClean="0">
                <a:latin typeface="Times New Roman" pitchFamily="18" charset="0"/>
                <a:cs typeface="Times New Roman" pitchFamily="18" charset="0"/>
              </a:rPr>
              <a:t>разноуровневых</a:t>
            </a:r>
            <a:r>
              <a:rPr lang="ru-RU" b="1" dirty="0" smtClean="0">
                <a:latin typeface="Times New Roman" pitchFamily="18" charset="0"/>
                <a:cs typeface="Times New Roman" pitchFamily="18" charset="0"/>
              </a:rPr>
              <a:t> заданий</a:t>
            </a:r>
            <a:r>
              <a:rPr lang="en-US"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по русскому языку</a:t>
            </a:r>
            <a:endParaRPr lang="ru-RU" dirty="0"/>
          </a:p>
        </p:txBody>
      </p:sp>
      <p:sp>
        <p:nvSpPr>
          <p:cNvPr id="3" name="Прямоугольник 2"/>
          <p:cNvSpPr/>
          <p:nvPr/>
        </p:nvSpPr>
        <p:spPr>
          <a:xfrm>
            <a:off x="251520" y="1412776"/>
            <a:ext cx="8640960" cy="3970318"/>
          </a:xfrm>
          <a:prstGeom prst="rect">
            <a:avLst/>
          </a:prstGeom>
        </p:spPr>
        <p:txBody>
          <a:bodyPr wrap="square">
            <a:spAutoFit/>
          </a:bodyPr>
          <a:lstStyle/>
          <a:p>
            <a:pPr lvl="0" fontAlgn="base">
              <a:spcBef>
                <a:spcPct val="0"/>
              </a:spcBef>
              <a:spcAft>
                <a:spcPct val="0"/>
              </a:spcAft>
            </a:pPr>
            <a:r>
              <a:rPr lang="ru-RU" b="1" dirty="0" smtClean="0">
                <a:latin typeface="Arial" pitchFamily="34" charset="0"/>
                <a:ea typeface="Times New Roman" pitchFamily="18" charset="0"/>
                <a:cs typeface="Arial" pitchFamily="34" charset="0"/>
              </a:rPr>
              <a:t>Пример </a:t>
            </a:r>
            <a:endParaRPr lang="ru-RU" sz="1000" dirty="0" smtClean="0">
              <a:latin typeface="Arial" pitchFamily="34" charset="0"/>
              <a:cs typeface="Arial" pitchFamily="34" charset="0"/>
            </a:endParaRPr>
          </a:p>
          <a:p>
            <a:pPr lvl="0" eaLnBrk="0" fontAlgn="base" hangingPunct="0">
              <a:spcBef>
                <a:spcPct val="0"/>
              </a:spcBef>
              <a:spcAft>
                <a:spcPct val="0"/>
              </a:spcAft>
            </a:pPr>
            <a:r>
              <a:rPr lang="ru-RU" u="sng" dirty="0" smtClean="0">
                <a:latin typeface="Arial" pitchFamily="34" charset="0"/>
                <a:ea typeface="Times New Roman" pitchFamily="18" charset="0"/>
                <a:cs typeface="Arial" pitchFamily="34" charset="0"/>
              </a:rPr>
              <a:t>Общее задание для всех учащихся.</a:t>
            </a:r>
            <a:endParaRPr lang="ru-RU" sz="1000" dirty="0" smtClean="0">
              <a:latin typeface="Arial" pitchFamily="34" charset="0"/>
              <a:cs typeface="Arial" pitchFamily="34" charset="0"/>
            </a:endParaRPr>
          </a:p>
          <a:p>
            <a:pPr lvl="0" eaLnBrk="0" fontAlgn="base" hangingPunct="0">
              <a:spcBef>
                <a:spcPct val="0"/>
              </a:spcBef>
              <a:spcAft>
                <a:spcPct val="0"/>
              </a:spcAft>
            </a:pPr>
            <a:r>
              <a:rPr lang="ru-RU" i="1" dirty="0" smtClean="0">
                <a:latin typeface="Arial" pitchFamily="34" charset="0"/>
                <a:ea typeface="Times New Roman" pitchFamily="18" charset="0"/>
                <a:cs typeface="Arial" pitchFamily="34" charset="0"/>
              </a:rPr>
              <a:t>-Спиши предложение, вставляя подходящие по смыслу слова. Подчеркни однокоренные слова. Выдели корень.</a:t>
            </a:r>
            <a:endParaRPr lang="ru-RU" sz="1000" dirty="0" smtClean="0">
              <a:latin typeface="Arial" pitchFamily="34" charset="0"/>
              <a:cs typeface="Arial" pitchFamily="34" charset="0"/>
            </a:endParaRPr>
          </a:p>
          <a:p>
            <a:pPr lvl="0" eaLnBrk="0" fontAlgn="base" hangingPunct="0">
              <a:spcBef>
                <a:spcPct val="0"/>
              </a:spcBef>
              <a:spcAft>
                <a:spcPct val="0"/>
              </a:spcAft>
            </a:pPr>
            <a:r>
              <a:rPr lang="ru-RU" dirty="0" smtClean="0">
                <a:latin typeface="Arial" pitchFamily="34" charset="0"/>
                <a:ea typeface="Times New Roman" pitchFamily="18" charset="0"/>
                <a:cs typeface="Arial" pitchFamily="34" charset="0"/>
              </a:rPr>
              <a:t>1. Солнце, луна, звезды – небесные….</a:t>
            </a:r>
            <a:endParaRPr lang="ru-RU" sz="1000" dirty="0" smtClean="0">
              <a:latin typeface="Arial" pitchFamily="34" charset="0"/>
              <a:cs typeface="Arial" pitchFamily="34" charset="0"/>
            </a:endParaRPr>
          </a:p>
          <a:p>
            <a:pPr lvl="0" eaLnBrk="0" fontAlgn="base" hangingPunct="0">
              <a:spcBef>
                <a:spcPct val="0"/>
              </a:spcBef>
              <a:spcAft>
                <a:spcPct val="0"/>
              </a:spcAft>
            </a:pPr>
            <a:r>
              <a:rPr lang="ru-RU" dirty="0" smtClean="0">
                <a:latin typeface="Arial" pitchFamily="34" charset="0"/>
                <a:ea typeface="Times New Roman" pitchFamily="18" charset="0"/>
                <a:cs typeface="Arial" pitchFamily="34" charset="0"/>
              </a:rPr>
              <a:t>2. Летней ночью в небе …. яркие звезды, а в траве блестят…..</a:t>
            </a:r>
            <a:endParaRPr lang="ru-RU" sz="1000" dirty="0" smtClean="0">
              <a:latin typeface="Arial" pitchFamily="34" charset="0"/>
              <a:cs typeface="Arial" pitchFamily="34" charset="0"/>
            </a:endParaRPr>
          </a:p>
          <a:p>
            <a:pPr lvl="0" eaLnBrk="0" fontAlgn="base" hangingPunct="0">
              <a:spcBef>
                <a:spcPct val="0"/>
              </a:spcBef>
              <a:spcAft>
                <a:spcPct val="0"/>
              </a:spcAft>
            </a:pPr>
            <a:r>
              <a:rPr lang="ru-RU" dirty="0" smtClean="0">
                <a:latin typeface="Arial" pitchFamily="34" charset="0"/>
                <a:ea typeface="Times New Roman" pitchFamily="18" charset="0"/>
                <a:cs typeface="Arial" pitchFamily="34" charset="0"/>
              </a:rPr>
              <a:t>3. Но вот начинается ….. . Появилась на небе золотая зорька. Взошло солнце, и наступило веселое …. Утро.</a:t>
            </a:r>
            <a:endParaRPr lang="ru-RU" sz="1000" dirty="0" smtClean="0">
              <a:latin typeface="Arial" pitchFamily="34" charset="0"/>
              <a:cs typeface="Arial" pitchFamily="34" charset="0"/>
            </a:endParaRPr>
          </a:p>
          <a:p>
            <a:pPr lvl="0" eaLnBrk="0" fontAlgn="base" hangingPunct="0">
              <a:spcBef>
                <a:spcPct val="0"/>
              </a:spcBef>
              <a:spcAft>
                <a:spcPct val="0"/>
              </a:spcAft>
            </a:pPr>
            <a:r>
              <a:rPr lang="ru-RU" i="1" dirty="0" smtClean="0">
                <a:latin typeface="Arial" pitchFamily="34" charset="0"/>
                <a:ea typeface="Times New Roman" pitchFamily="18" charset="0"/>
                <a:cs typeface="Arial" pitchFamily="34" charset="0"/>
              </a:rPr>
              <a:t>Слова для справок: светлячки, светлое, светила, светать, светят.</a:t>
            </a:r>
            <a:endParaRPr lang="ru-RU" sz="1000" dirty="0" smtClean="0">
              <a:latin typeface="Arial" pitchFamily="34" charset="0"/>
              <a:cs typeface="Arial" pitchFamily="34" charset="0"/>
            </a:endParaRPr>
          </a:p>
          <a:p>
            <a:pPr lvl="0" eaLnBrk="0" fontAlgn="base" hangingPunct="0">
              <a:spcBef>
                <a:spcPct val="0"/>
              </a:spcBef>
              <a:spcAft>
                <a:spcPct val="0"/>
              </a:spcAft>
            </a:pPr>
            <a:r>
              <a:rPr lang="ru-RU" u="sng" dirty="0" err="1" smtClean="0">
                <a:latin typeface="Arial" pitchFamily="34" charset="0"/>
                <a:ea typeface="Times New Roman" pitchFamily="18" charset="0"/>
                <a:cs typeface="Arial" pitchFamily="34" charset="0"/>
              </a:rPr>
              <a:t>Разноуровневые</a:t>
            </a:r>
            <a:r>
              <a:rPr lang="ru-RU" u="sng" dirty="0" smtClean="0">
                <a:latin typeface="Arial" pitchFamily="34" charset="0"/>
                <a:ea typeface="Times New Roman" pitchFamily="18" charset="0"/>
                <a:cs typeface="Arial" pitchFamily="34" charset="0"/>
              </a:rPr>
              <a:t> задания.</a:t>
            </a:r>
            <a:endParaRPr lang="ru-RU" sz="1000" dirty="0" smtClean="0">
              <a:latin typeface="Arial" pitchFamily="34" charset="0"/>
              <a:cs typeface="Arial" pitchFamily="34" charset="0"/>
            </a:endParaRPr>
          </a:p>
          <a:p>
            <a:pPr lvl="0" eaLnBrk="0" fontAlgn="base" hangingPunct="0">
              <a:spcBef>
                <a:spcPct val="0"/>
              </a:spcBef>
              <a:spcAft>
                <a:spcPct val="0"/>
              </a:spcAft>
            </a:pPr>
            <a:r>
              <a:rPr lang="ru-RU" dirty="0" smtClean="0">
                <a:latin typeface="Arial" pitchFamily="34" charset="0"/>
                <a:ea typeface="Times New Roman" pitchFamily="18" charset="0"/>
                <a:cs typeface="Arial" pitchFamily="34" charset="0"/>
              </a:rPr>
              <a:t>1 уровень</a:t>
            </a:r>
            <a:endParaRPr lang="ru-RU" sz="1000" dirty="0" smtClean="0">
              <a:latin typeface="Arial" pitchFamily="34" charset="0"/>
              <a:cs typeface="Arial" pitchFamily="34" charset="0"/>
            </a:endParaRPr>
          </a:p>
          <a:p>
            <a:pPr lvl="0" eaLnBrk="0" fontAlgn="base" hangingPunct="0">
              <a:spcBef>
                <a:spcPct val="0"/>
              </a:spcBef>
              <a:spcAft>
                <a:spcPct val="0"/>
              </a:spcAft>
            </a:pPr>
            <a:r>
              <a:rPr lang="ru-RU" i="1" dirty="0" smtClean="0">
                <a:latin typeface="Arial" pitchFamily="34" charset="0"/>
                <a:ea typeface="Times New Roman" pitchFamily="18" charset="0"/>
                <a:cs typeface="Arial" pitchFamily="34" charset="0"/>
              </a:rPr>
              <a:t>-В парах слов отдели вертикальной чертой значимые одинаковые части слов.</a:t>
            </a:r>
            <a:endParaRPr lang="ru-RU" sz="1000" dirty="0" smtClean="0">
              <a:latin typeface="Arial" pitchFamily="34" charset="0"/>
              <a:cs typeface="Arial" pitchFamily="34" charset="0"/>
            </a:endParaRPr>
          </a:p>
          <a:p>
            <a:pPr lvl="0" eaLnBrk="0" fontAlgn="base" hangingPunct="0">
              <a:spcBef>
                <a:spcPct val="0"/>
              </a:spcBef>
              <a:spcAft>
                <a:spcPct val="0"/>
              </a:spcAft>
            </a:pPr>
            <a:r>
              <a:rPr lang="ru-RU" i="1" dirty="0" smtClean="0">
                <a:latin typeface="Arial" pitchFamily="34" charset="0"/>
                <a:ea typeface="Times New Roman" pitchFamily="18" charset="0"/>
                <a:cs typeface="Arial" pitchFamily="34" charset="0"/>
              </a:rPr>
              <a:t> </a:t>
            </a:r>
            <a:endParaRPr lang="ru-RU" sz="1000" dirty="0" smtClean="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3" name="Таблица 2"/>
          <p:cNvGraphicFramePr>
            <a:graphicFrameLocks noGrp="1"/>
          </p:cNvGraphicFramePr>
          <p:nvPr/>
        </p:nvGraphicFramePr>
        <p:xfrm>
          <a:off x="251522" y="5445224"/>
          <a:ext cx="8352925" cy="1224136"/>
        </p:xfrm>
        <a:graphic>
          <a:graphicData uri="http://schemas.openxmlformats.org/drawingml/2006/table">
            <a:tbl>
              <a:tblPr/>
              <a:tblGrid>
                <a:gridCol w="1670585"/>
                <a:gridCol w="1670585"/>
                <a:gridCol w="1670585"/>
                <a:gridCol w="1670585"/>
                <a:gridCol w="1670585"/>
              </a:tblGrid>
              <a:tr h="1224136">
                <a:tc>
                  <a:txBody>
                    <a:bodyPr/>
                    <a:lstStyle/>
                    <a:p>
                      <a:pPr algn="just">
                        <a:spcAft>
                          <a:spcPts val="0"/>
                        </a:spcAft>
                      </a:pPr>
                      <a:r>
                        <a:rPr lang="ru-RU" sz="1400" dirty="0">
                          <a:latin typeface="Times New Roman"/>
                          <a:ea typeface="Times New Roman"/>
                          <a:cs typeface="Times New Roman"/>
                        </a:rPr>
                        <a:t>сапожник</a:t>
                      </a:r>
                      <a:endParaRPr lang="ru-RU" sz="1200" dirty="0">
                        <a:latin typeface="Times New Roman"/>
                        <a:ea typeface="Times New Roman"/>
                        <a:cs typeface="Times New Roman"/>
                      </a:endParaRPr>
                    </a:p>
                    <a:p>
                      <a:pPr algn="just">
                        <a:spcAft>
                          <a:spcPts val="0"/>
                        </a:spcAft>
                      </a:pPr>
                      <a:r>
                        <a:rPr lang="ru-RU" sz="1400" dirty="0">
                          <a:latin typeface="Times New Roman"/>
                          <a:ea typeface="Times New Roman"/>
                          <a:cs typeface="Times New Roman"/>
                        </a:rPr>
                        <a:t>сапог</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dirty="0">
                          <a:latin typeface="Times New Roman"/>
                          <a:ea typeface="Times New Roman"/>
                          <a:cs typeface="Times New Roman"/>
                        </a:rPr>
                        <a:t>рыбак</a:t>
                      </a:r>
                      <a:endParaRPr lang="ru-RU" sz="1200" dirty="0">
                        <a:latin typeface="Times New Roman"/>
                        <a:ea typeface="Times New Roman"/>
                        <a:cs typeface="Times New Roman"/>
                      </a:endParaRPr>
                    </a:p>
                    <a:p>
                      <a:pPr algn="just">
                        <a:spcAft>
                          <a:spcPts val="0"/>
                        </a:spcAft>
                      </a:pPr>
                      <a:r>
                        <a:rPr lang="ru-RU" sz="1400" dirty="0">
                          <a:latin typeface="Times New Roman"/>
                          <a:ea typeface="Times New Roman"/>
                          <a:cs typeface="Times New Roman"/>
                        </a:rPr>
                        <a:t>…</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Times New Roman"/>
                          <a:cs typeface="Times New Roman"/>
                        </a:rPr>
                        <a:t>кормушка</a:t>
                      </a:r>
                      <a:endParaRPr lang="ru-RU" sz="1200">
                        <a:latin typeface="Times New Roman"/>
                        <a:ea typeface="Times New Roman"/>
                        <a:cs typeface="Times New Roman"/>
                      </a:endParaRPr>
                    </a:p>
                    <a:p>
                      <a:pPr algn="just">
                        <a:spcAft>
                          <a:spcPts val="0"/>
                        </a:spcAft>
                      </a:pPr>
                      <a:r>
                        <a:rPr lang="ru-RU" sz="1400">
                          <a:latin typeface="Times New Roman"/>
                          <a:ea typeface="Times New Roman"/>
                          <a:cs typeface="Times New Roman"/>
                        </a:rPr>
                        <a:t>…</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Times New Roman"/>
                          <a:cs typeface="Times New Roman"/>
                        </a:rPr>
                        <a:t>обидный</a:t>
                      </a:r>
                      <a:endParaRPr lang="ru-RU" sz="1200">
                        <a:latin typeface="Times New Roman"/>
                        <a:ea typeface="Times New Roman"/>
                        <a:cs typeface="Times New Roman"/>
                      </a:endParaRPr>
                    </a:p>
                    <a:p>
                      <a:pPr algn="just">
                        <a:spcAft>
                          <a:spcPts val="0"/>
                        </a:spcAft>
                      </a:pPr>
                      <a:r>
                        <a:rPr lang="ru-RU" sz="1400">
                          <a:latin typeface="Times New Roman"/>
                          <a:ea typeface="Times New Roman"/>
                          <a:cs typeface="Times New Roman"/>
                        </a:rPr>
                        <a:t>обида</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dirty="0">
                          <a:latin typeface="Times New Roman"/>
                          <a:ea typeface="Times New Roman"/>
                          <a:cs typeface="Times New Roman"/>
                        </a:rPr>
                        <a:t>лесистый</a:t>
                      </a:r>
                      <a:endParaRPr lang="ru-RU" sz="1200" dirty="0">
                        <a:latin typeface="Times New Roman"/>
                        <a:ea typeface="Times New Roman"/>
                        <a:cs typeface="Times New Roman"/>
                      </a:endParaRPr>
                    </a:p>
                    <a:p>
                      <a:pPr algn="just">
                        <a:spcAft>
                          <a:spcPts val="0"/>
                        </a:spcAft>
                      </a:pPr>
                      <a:r>
                        <a:rPr lang="ru-RU" sz="1400" dirty="0">
                          <a:latin typeface="Times New Roman"/>
                          <a:ea typeface="Times New Roman"/>
                          <a:cs typeface="Times New Roman"/>
                        </a:rPr>
                        <a:t>лес</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251520" y="186371"/>
            <a:ext cx="8352928"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 уровень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-Определи, от каких слов образовались данные слова. Запиши их. Выдели корень. Определи лексическое значение слов «малинник», «вылечить».</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Осенний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Вылечить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Металлист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Задремать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Малинник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Стеклянный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 уровень</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-Составь свою пословицу с использованием однокоренных слов</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88640"/>
            <a:ext cx="8280920" cy="4464496"/>
          </a:xfrm>
        </p:spPr>
        <p:txBody>
          <a:bodyPr/>
          <a:lstStyle/>
          <a:p>
            <a:r>
              <a:rPr lang="ru-RU" sz="2800" dirty="0">
                <a:latin typeface="Times New Roman" pitchFamily="18" charset="0"/>
                <a:cs typeface="Times New Roman" pitchFamily="18" charset="0"/>
              </a:rPr>
              <a:t>7. Оценка должна отражать уровневый подход при контроле, в основе которого лежит достижение всеми учащимися минимального базового обучения</a:t>
            </a:r>
            <a:r>
              <a:rPr lang="ru-RU" sz="2800" dirty="0" smtClean="0">
                <a:latin typeface="Times New Roman" pitchFamily="18" charset="0"/>
                <a:cs typeface="Times New Roman" pitchFamily="18" charset="0"/>
              </a:rPr>
              <a:t>.</a:t>
            </a:r>
          </a:p>
          <a:p>
            <a:r>
              <a:rPr lang="ru-RU" sz="2800" dirty="0">
                <a:latin typeface="Times New Roman" pitchFamily="18" charset="0"/>
                <a:cs typeface="Times New Roman" pitchFamily="18" charset="0"/>
              </a:rPr>
              <a:t>8. Уровневый контроль, осуществляемый с помощью тестирования, завершается уровневой контрольной работой (тематической или </a:t>
            </a:r>
            <a:r>
              <a:rPr lang="ru-RU" sz="2800" dirty="0" smtClean="0">
                <a:latin typeface="Times New Roman" pitchFamily="18" charset="0"/>
                <a:cs typeface="Times New Roman" pitchFamily="18" charset="0"/>
              </a:rPr>
              <a:t>итоговой)</a:t>
            </a:r>
            <a:endParaRPr lang="ru-RU" sz="2800" dirty="0">
              <a:latin typeface="Times New Roman" pitchFamily="18" charset="0"/>
              <a:cs typeface="Times New Roman" pitchFamily="18" charset="0"/>
            </a:endParaRPr>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200" b="1" dirty="0" smtClean="0"/>
              <a:t/>
            </a:r>
            <a:br>
              <a:rPr lang="ru-RU" sz="2200" b="1" dirty="0" smtClean="0"/>
            </a:br>
            <a:r>
              <a:rPr lang="ru-RU" sz="2200" b="1" dirty="0" smtClean="0"/>
              <a:t/>
            </a:r>
            <a:br>
              <a:rPr lang="ru-RU" sz="2200" b="1" dirty="0" smtClean="0"/>
            </a:br>
            <a:r>
              <a:rPr lang="ru-RU" sz="2200" b="1" dirty="0" smtClean="0"/>
              <a:t/>
            </a:r>
            <a:br>
              <a:rPr lang="ru-RU" sz="2200" b="1" dirty="0" smtClean="0"/>
            </a:br>
            <a:r>
              <a:rPr lang="ru-RU" dirty="0" smtClean="0"/>
              <a:t/>
            </a:r>
            <a:br>
              <a:rPr lang="ru-RU" dirty="0" smtClean="0"/>
            </a:br>
            <a:endParaRPr lang="ru-RU" dirty="0"/>
          </a:p>
        </p:txBody>
      </p:sp>
      <p:sp>
        <p:nvSpPr>
          <p:cNvPr id="3" name="Содержимое 2"/>
          <p:cNvSpPr>
            <a:spLocks noGrp="1"/>
          </p:cNvSpPr>
          <p:nvPr>
            <p:ph idx="1"/>
          </p:nvPr>
        </p:nvSpPr>
        <p:spPr>
          <a:xfrm>
            <a:off x="395536" y="764704"/>
            <a:ext cx="8291264" cy="5361459"/>
          </a:xfrm>
        </p:spPr>
        <p:txBody>
          <a:bodyPr>
            <a:normAutofit fontScale="25000" lnSpcReduction="20000"/>
          </a:bodyPr>
          <a:lstStyle/>
          <a:p>
            <a:r>
              <a:rPr lang="ru-RU" sz="9600" b="1" dirty="0" smtClean="0"/>
              <a:t>Развитие познавательных интересов</a:t>
            </a:r>
            <a:r>
              <a:rPr lang="ru-RU" sz="9600" dirty="0" smtClean="0"/>
              <a:t> способствует более глубокому и осознанному овладению знаниями.</a:t>
            </a:r>
          </a:p>
          <a:p>
            <a:r>
              <a:rPr lang="ru-RU" sz="9600" dirty="0" smtClean="0"/>
              <a:t>Своеобразие развития познавательных интересов к различным предметам у глухих учащихся обусловливается главным образом следующими причинами:</a:t>
            </a:r>
          </a:p>
          <a:p>
            <a:r>
              <a:rPr lang="ru-RU" sz="9600" dirty="0" smtClean="0"/>
              <a:t>трудностью усвоения материала из-за недостаточного развития словесной речи, словесно-логического мышления;</a:t>
            </a:r>
          </a:p>
          <a:p>
            <a:r>
              <a:rPr lang="ru-RU" sz="9600" dirty="0" smtClean="0"/>
              <a:t>относительно небольшим объемом знаний фактического материала;</a:t>
            </a:r>
          </a:p>
          <a:p>
            <a:r>
              <a:rPr lang="ru-RU" sz="9600" dirty="0" smtClean="0"/>
              <a:t>ограниченными возможностями своевременного получения информации из-за недоступности  глухим средств массовой информации (радио, телевидение);</a:t>
            </a:r>
          </a:p>
          <a:p>
            <a:r>
              <a:rPr lang="ru-RU" sz="9600" dirty="0" smtClean="0"/>
              <a:t>трудностью и недостаточной эффективностью работы с учебниками массовых школ, написанными сложным языком, с ограниченным количеством документальных материалов, иллюстраций;</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67544" y="260648"/>
            <a:ext cx="8215370" cy="6126163"/>
          </a:xfrm>
        </p:spPr>
        <p:txBody>
          <a:bodyPr>
            <a:noAutofit/>
          </a:bodyPr>
          <a:lstStyle/>
          <a:p>
            <a:r>
              <a:rPr lang="ru-RU" sz="2800" dirty="0"/>
              <a:t>Разноуровневое обучение — это педагогическая технология организации учебного процесса, в рамках которого предполагается разный уровень усвоения учебного материала, то есть глубина и сложность одного и того же учебного материала различна в группах уровня А, Б, C, что дает возможность каждому ученику овладевать учебным материалом по отдельным предметам школьной программы на разном уровне (А, В, С), но не ниже базового, в зависимости от способностей и индивидуальных особенностей личности каждого </a:t>
            </a:r>
            <a:r>
              <a:rPr lang="ru-RU" sz="2800" dirty="0" smtClean="0"/>
              <a:t>учащегося.</a:t>
            </a:r>
            <a:endParaRPr lang="ru-RU"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23528" y="404664"/>
            <a:ext cx="8363272" cy="5721499"/>
          </a:xfrm>
        </p:spPr>
        <p:txBody>
          <a:bodyPr/>
          <a:lstStyle/>
          <a:p>
            <a:r>
              <a:rPr lang="ru-RU" sz="3600" dirty="0" smtClean="0"/>
              <a:t>Для развития познавательных интересов у глухих обучающихся,   создания ситуаций занимательности  в нашей  школе используются тесты, кроссворды, различные дидактические иллюстрированные игры, таблицы, чтение дополнительной литературы, периодической печати. Для разных уровней создаются наглядные пособия.</a:t>
            </a: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Практикум по русской фонетике</a:t>
            </a:r>
            <a:endParaRPr lang="ru-RU" dirty="0"/>
          </a:p>
        </p:txBody>
      </p:sp>
      <p:pic>
        <p:nvPicPr>
          <p:cNvPr id="4" name="Содержимое 3"/>
          <p:cNvPicPr>
            <a:picLocks noGrp="1"/>
          </p:cNvPicPr>
          <p:nvPr>
            <p:ph idx="1"/>
          </p:nvPr>
        </p:nvPicPr>
        <p:blipFill>
          <a:blip r:embed="rId2" cstate="print"/>
          <a:srcRect/>
          <a:stretch>
            <a:fillRect/>
          </a:stretch>
        </p:blipFill>
        <p:spPr bwMode="auto">
          <a:xfrm>
            <a:off x="485892" y="1600200"/>
            <a:ext cx="8172215" cy="452596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23528" y="332656"/>
            <a:ext cx="8363272" cy="5793507"/>
          </a:xfrm>
        </p:spPr>
        <p:txBody>
          <a:bodyPr>
            <a:noAutofit/>
          </a:bodyPr>
          <a:lstStyle/>
          <a:p>
            <a:r>
              <a:rPr lang="ru-RU" sz="4000" dirty="0" smtClean="0"/>
              <a:t>Создаются  образовательные </a:t>
            </a:r>
            <a:r>
              <a:rPr lang="ru-RU" sz="4000" dirty="0" err="1" smtClean="0"/>
              <a:t>веб-квесты</a:t>
            </a:r>
            <a:r>
              <a:rPr lang="ru-RU" sz="4000" dirty="0" smtClean="0"/>
              <a:t> с помощью сервисов </a:t>
            </a:r>
            <a:r>
              <a:rPr lang="ru-RU" sz="4000" dirty="0" err="1" smtClean="0"/>
              <a:t>Google</a:t>
            </a:r>
            <a:r>
              <a:rPr lang="ru-RU" sz="4000" dirty="0" smtClean="0"/>
              <a:t> и интерактивных заданий  </a:t>
            </a:r>
            <a:r>
              <a:rPr lang="ru-RU" sz="4000" dirty="0" err="1" smtClean="0"/>
              <a:t>онлайн</a:t>
            </a:r>
            <a:r>
              <a:rPr lang="ru-RU" sz="4000" dirty="0" smtClean="0"/>
              <a:t> сервиса  </a:t>
            </a:r>
            <a:r>
              <a:rPr lang="ru-RU" sz="4000" dirty="0" err="1" smtClean="0"/>
              <a:t>learningapps.org</a:t>
            </a:r>
            <a:r>
              <a:rPr lang="ru-RU" sz="4000" dirty="0" smtClean="0"/>
              <a:t>. </a:t>
            </a:r>
          </a:p>
          <a:p>
            <a:r>
              <a:rPr lang="ru-RU" sz="4000" b="1" dirty="0" smtClean="0"/>
              <a:t>	</a:t>
            </a:r>
            <a:r>
              <a:rPr lang="ru-RU" sz="4000" b="1" dirty="0" err="1" smtClean="0"/>
              <a:t>Веб-квест</a:t>
            </a:r>
            <a:r>
              <a:rPr lang="ru-RU" sz="4000" b="1" dirty="0" smtClean="0"/>
              <a:t> идеально подходит для проведения следующих видов учебных занятий:</a:t>
            </a:r>
            <a:endParaRPr lang="ru-RU" sz="40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a:t>
            </a:r>
            <a:r>
              <a:rPr lang="ru-RU" smtClean="0"/>
              <a:t>утешествие</a:t>
            </a:r>
            <a:r>
              <a:rPr lang="ru-RU" dirty="0" smtClean="0"/>
              <a:t>; </a:t>
            </a:r>
            <a:br>
              <a:rPr lang="ru-RU" dirty="0" smtClean="0"/>
            </a:br>
            <a:r>
              <a:rPr lang="ru-RU" dirty="0" err="1" smtClean="0"/>
              <a:t>Квест-игра</a:t>
            </a:r>
            <a:endParaRPr lang="ru-RU" dirty="0"/>
          </a:p>
        </p:txBody>
      </p:sp>
      <p:pic>
        <p:nvPicPr>
          <p:cNvPr id="4" name="Содержимое 3"/>
          <p:cNvPicPr>
            <a:picLocks noGrp="1"/>
          </p:cNvPicPr>
          <p:nvPr>
            <p:ph idx="1"/>
          </p:nvPr>
        </p:nvPicPr>
        <p:blipFill>
          <a:blip r:embed="rId2" cstate="print"/>
          <a:srcRect/>
          <a:stretch>
            <a:fillRect/>
          </a:stretch>
        </p:blipFill>
        <p:spPr bwMode="auto">
          <a:xfrm>
            <a:off x="928216" y="1600200"/>
            <a:ext cx="7287568" cy="452596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0"/>
            <a:r>
              <a:rPr lang="ru-RU" sz="2400" dirty="0" smtClean="0"/>
              <a:t>практикум;</a:t>
            </a:r>
            <a:br>
              <a:rPr lang="ru-RU" sz="2400" dirty="0" smtClean="0"/>
            </a:br>
            <a:r>
              <a:rPr lang="ru-RU" sz="2400" dirty="0" smtClean="0"/>
              <a:t>исследование;</a:t>
            </a:r>
            <a:br>
              <a:rPr lang="ru-RU" sz="2400" dirty="0" smtClean="0"/>
            </a:br>
            <a:r>
              <a:rPr lang="ru-RU" sz="2400" dirty="0" smtClean="0"/>
              <a:t>инсценировка;</a:t>
            </a:r>
            <a:br>
              <a:rPr lang="ru-RU" sz="2400" dirty="0" smtClean="0"/>
            </a:br>
            <a:r>
              <a:rPr lang="ru-RU" sz="2400" dirty="0" smtClean="0"/>
              <a:t>виртуальная экскурсия; </a:t>
            </a:r>
            <a:endParaRPr lang="ru-RU" sz="2400" dirty="0"/>
          </a:p>
        </p:txBody>
      </p:sp>
      <p:pic>
        <p:nvPicPr>
          <p:cNvPr id="4" name="Содержимое 3"/>
          <p:cNvPicPr>
            <a:picLocks noGrp="1"/>
          </p:cNvPicPr>
          <p:nvPr>
            <p:ph idx="1"/>
          </p:nvPr>
        </p:nvPicPr>
        <p:blipFill>
          <a:blip r:embed="rId2" cstate="print"/>
          <a:srcRect/>
          <a:stretch>
            <a:fillRect/>
          </a:stretch>
        </p:blipFill>
        <p:spPr bwMode="auto">
          <a:xfrm>
            <a:off x="457200" y="1607422"/>
            <a:ext cx="8229600" cy="451151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b="1" dirty="0" smtClean="0"/>
              <a:t>Инструменты для создания интерактивных заданий</a:t>
            </a:r>
            <a:r>
              <a:rPr lang="ru-RU" sz="3100" dirty="0" smtClean="0"/>
              <a:t/>
            </a:r>
            <a:br>
              <a:rPr lang="ru-RU" sz="3100" dirty="0" smtClean="0"/>
            </a:br>
            <a:r>
              <a:rPr lang="ru-RU" sz="3100" b="1" dirty="0" smtClean="0"/>
              <a:t>Формы GOOGLE</a:t>
            </a:r>
            <a:r>
              <a:rPr lang="ru-RU" dirty="0" smtClean="0"/>
              <a:t/>
            </a:r>
            <a:br>
              <a:rPr lang="ru-RU" dirty="0" smtClean="0"/>
            </a:br>
            <a:endParaRPr lang="ru-RU" dirty="0"/>
          </a:p>
        </p:txBody>
      </p:sp>
      <p:sp>
        <p:nvSpPr>
          <p:cNvPr id="3" name="Содержимое 2"/>
          <p:cNvSpPr>
            <a:spLocks noGrp="1"/>
          </p:cNvSpPr>
          <p:nvPr>
            <p:ph idx="1"/>
          </p:nvPr>
        </p:nvSpPr>
        <p:spPr/>
        <p:txBody>
          <a:bodyPr/>
          <a:lstStyle/>
          <a:p>
            <a:r>
              <a:rPr lang="ru-RU" dirty="0" err="1" smtClean="0"/>
              <a:t>Гугл</a:t>
            </a:r>
            <a:r>
              <a:rPr lang="ru-RU" dirty="0" smtClean="0"/>
              <a:t> форма очень удобный инструмент для создания тестов, опросов, отправки результатов работы.</a:t>
            </a:r>
          </a:p>
          <a:p>
            <a:r>
              <a:rPr lang="ru-RU" dirty="0" smtClean="0"/>
              <a:t>Достаточно интересные задания для </a:t>
            </a:r>
            <a:r>
              <a:rPr lang="ru-RU" dirty="0" err="1" smtClean="0"/>
              <a:t>веб-квестов</a:t>
            </a:r>
            <a:r>
              <a:rPr lang="ru-RU" dirty="0" smtClean="0"/>
              <a:t> создают наши педагоги с помощью сервиса </a:t>
            </a:r>
            <a:r>
              <a:rPr lang="ru-RU" dirty="0" smtClean="0">
                <a:hlinkClick r:id="rId2"/>
              </a:rPr>
              <a:t>http://learningapps.org</a:t>
            </a:r>
            <a:r>
              <a:rPr lang="ru-RU" dirty="0" smtClean="0"/>
              <a:t>.</a:t>
            </a:r>
          </a:p>
          <a:p>
            <a:r>
              <a:rPr lang="en-US" dirty="0" smtClean="0"/>
              <a:t> </a:t>
            </a:r>
            <a:endParaRPr lang="ru-RU" dirty="0" smtClean="0"/>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p:cNvPicPr>
          <p:nvPr>
            <p:ph idx="1"/>
          </p:nvPr>
        </p:nvPicPr>
        <p:blipFill>
          <a:blip r:embed="rId2" cstate="print"/>
          <a:srcRect/>
          <a:stretch>
            <a:fillRect/>
          </a:stretch>
        </p:blipFill>
        <p:spPr bwMode="auto">
          <a:xfrm>
            <a:off x="1021853" y="1600200"/>
            <a:ext cx="7100294" cy="452596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p:cNvPicPr>
          <p:nvPr>
            <p:ph idx="1"/>
          </p:nvPr>
        </p:nvPicPr>
        <p:blipFill>
          <a:blip r:embed="rId2" cstate="print"/>
          <a:srcRect/>
          <a:stretch>
            <a:fillRect/>
          </a:stretch>
        </p:blipFill>
        <p:spPr bwMode="auto">
          <a:xfrm>
            <a:off x="924478" y="1600200"/>
            <a:ext cx="7295043" cy="452596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smtClean="0"/>
              <a:t>На сайте создаем:</a:t>
            </a:r>
            <a:br>
              <a:rPr lang="ru-RU" sz="3200" dirty="0" smtClean="0"/>
            </a:br>
            <a:r>
              <a:rPr lang="ru-RU" sz="3200" dirty="0" smtClean="0"/>
              <a:t>- </a:t>
            </a:r>
            <a:r>
              <a:rPr lang="ru-RU" sz="3200" dirty="0" smtClean="0">
                <a:hlinkClick r:id="rId2"/>
              </a:rPr>
              <a:t>кроссворды</a:t>
            </a:r>
            <a:r>
              <a:rPr lang="ru-RU" sz="3200" dirty="0" smtClean="0"/>
              <a:t/>
            </a:r>
            <a:br>
              <a:rPr lang="ru-RU" sz="3200" dirty="0" smtClean="0"/>
            </a:br>
            <a:endParaRPr lang="ru-RU" sz="3200" dirty="0"/>
          </a:p>
        </p:txBody>
      </p:sp>
      <p:pic>
        <p:nvPicPr>
          <p:cNvPr id="4" name="Содержимое 3"/>
          <p:cNvPicPr>
            <a:picLocks noGrp="1"/>
          </p:cNvPicPr>
          <p:nvPr>
            <p:ph idx="1"/>
          </p:nvPr>
        </p:nvPicPr>
        <p:blipFill>
          <a:blip r:embed="rId3" cstate="print"/>
          <a:srcRect/>
          <a:stretch>
            <a:fillRect/>
          </a:stretch>
        </p:blipFill>
        <p:spPr bwMode="auto">
          <a:xfrm>
            <a:off x="584029" y="1600200"/>
            <a:ext cx="7975942" cy="4525963"/>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t>
            </a:r>
            <a:r>
              <a:rPr lang="ru-RU" dirty="0" err="1" smtClean="0">
                <a:hlinkClick r:id="rId2"/>
              </a:rPr>
              <a:t>пазлы</a:t>
            </a:r>
            <a:r>
              <a:rPr lang="ru-RU" dirty="0" smtClean="0"/>
              <a:t/>
            </a:r>
            <a:br>
              <a:rPr lang="ru-RU" dirty="0" smtClean="0"/>
            </a:br>
            <a:endParaRPr lang="ru-RU" dirty="0"/>
          </a:p>
        </p:txBody>
      </p:sp>
      <p:pic>
        <p:nvPicPr>
          <p:cNvPr id="4" name="Содержимое 3"/>
          <p:cNvPicPr>
            <a:picLocks noGrp="1"/>
          </p:cNvPicPr>
          <p:nvPr>
            <p:ph idx="1"/>
          </p:nvPr>
        </p:nvPicPr>
        <p:blipFill>
          <a:blip r:embed="rId3" cstate="print"/>
          <a:srcRect/>
          <a:stretch>
            <a:fillRect/>
          </a:stretch>
        </p:blipFill>
        <p:spPr bwMode="auto">
          <a:xfrm>
            <a:off x="730790" y="1600200"/>
            <a:ext cx="7682419" cy="45259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t>Причины, позволяющие считать этот метод продуктивным в системе образования:</a:t>
            </a:r>
            <a:endParaRPr lang="ru-RU" dirty="0"/>
          </a:p>
        </p:txBody>
      </p:sp>
      <p:sp>
        <p:nvSpPr>
          <p:cNvPr id="3" name="Содержимое 2"/>
          <p:cNvSpPr>
            <a:spLocks noGrp="1"/>
          </p:cNvSpPr>
          <p:nvPr>
            <p:ph idx="1"/>
          </p:nvPr>
        </p:nvSpPr>
        <p:spPr/>
        <p:txBody>
          <a:bodyPr/>
          <a:lstStyle/>
          <a:p>
            <a:pPr>
              <a:buNone/>
            </a:pPr>
            <a:r>
              <a:rPr lang="ru-RU" sz="3600" dirty="0" smtClean="0"/>
              <a:t>1.Повышается активность;</a:t>
            </a:r>
          </a:p>
          <a:p>
            <a:pPr>
              <a:buNone/>
            </a:pPr>
            <a:r>
              <a:rPr lang="ru-RU" sz="3600" dirty="0" smtClean="0"/>
              <a:t>2.Повышается работоспособность;</a:t>
            </a:r>
          </a:p>
          <a:p>
            <a:pPr>
              <a:buNone/>
            </a:pPr>
            <a:r>
              <a:rPr lang="ru-RU" sz="3600" dirty="0" smtClean="0"/>
              <a:t>3.Повышается мотивация к изучению;</a:t>
            </a:r>
          </a:p>
          <a:p>
            <a:pPr>
              <a:buNone/>
            </a:pPr>
            <a:r>
              <a:rPr lang="ru-RU" sz="3600" dirty="0" smtClean="0"/>
              <a:t>4.Улучшается качество знаний.</a:t>
            </a:r>
          </a:p>
          <a:p>
            <a:pPr>
              <a:buNone/>
            </a:pPr>
            <a:endParaRPr lang="ru-RU" sz="3600" dirty="0"/>
          </a:p>
          <a:p>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t>
            </a:r>
            <a:r>
              <a:rPr lang="ru-RU" sz="2200" dirty="0" smtClean="0">
                <a:hlinkClick r:id="rId2"/>
              </a:rPr>
              <a:t>упражнения по работе с картинками, схемами и картами</a:t>
            </a:r>
            <a:r>
              <a:rPr lang="ru-RU" sz="2200" dirty="0" smtClean="0"/>
              <a:t/>
            </a:r>
            <a:br>
              <a:rPr lang="ru-RU" sz="2200" dirty="0" smtClean="0"/>
            </a:br>
            <a:r>
              <a:rPr lang="ru-RU" sz="2200" dirty="0" smtClean="0"/>
              <a:t>-  различные тестовые задания: </a:t>
            </a:r>
            <a:r>
              <a:rPr lang="ru-RU" sz="2200" dirty="0" smtClean="0">
                <a:hlinkClick r:id="rId3"/>
              </a:rPr>
              <a:t>вставить  слова в текст</a:t>
            </a:r>
            <a:r>
              <a:rPr lang="ru-RU" sz="2200" dirty="0" smtClean="0"/>
              <a:t>,</a:t>
            </a:r>
            <a:br>
              <a:rPr lang="ru-RU" sz="2200" dirty="0" smtClean="0"/>
            </a:br>
            <a:r>
              <a:rPr lang="ru-RU" sz="2200" dirty="0" smtClean="0"/>
              <a:t/>
            </a:r>
            <a:br>
              <a:rPr lang="ru-RU" sz="2200" dirty="0" smtClean="0"/>
            </a:br>
            <a:endParaRPr lang="ru-RU" sz="2200" dirty="0"/>
          </a:p>
        </p:txBody>
      </p:sp>
      <p:pic>
        <p:nvPicPr>
          <p:cNvPr id="3" name="Рисунок 2"/>
          <p:cNvPicPr/>
          <p:nvPr/>
        </p:nvPicPr>
        <p:blipFill>
          <a:blip r:embed="rId4" cstate="print"/>
          <a:srcRect/>
          <a:stretch>
            <a:fillRect/>
          </a:stretch>
        </p:blipFill>
        <p:spPr bwMode="auto">
          <a:xfrm>
            <a:off x="1601787" y="1684345"/>
            <a:ext cx="6642621" cy="46249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t>
            </a:r>
            <a:r>
              <a:rPr lang="ru-RU" dirty="0" smtClean="0">
                <a:hlinkClick r:id="rId2"/>
              </a:rPr>
              <a:t>дать ответ в виде слова</a:t>
            </a:r>
            <a:r>
              <a:rPr lang="ru-RU" dirty="0" smtClean="0"/>
              <a:t/>
            </a:r>
            <a:br>
              <a:rPr lang="ru-RU" dirty="0" smtClean="0"/>
            </a:br>
            <a:endParaRPr lang="ru-RU" dirty="0"/>
          </a:p>
        </p:txBody>
      </p:sp>
      <p:pic>
        <p:nvPicPr>
          <p:cNvPr id="3" name="Рисунок 2"/>
          <p:cNvPicPr/>
          <p:nvPr/>
        </p:nvPicPr>
        <p:blipFill>
          <a:blip r:embed="rId3" cstate="print"/>
          <a:srcRect/>
          <a:stretch>
            <a:fillRect/>
          </a:stretch>
        </p:blipFill>
        <p:spPr bwMode="auto">
          <a:xfrm>
            <a:off x="1601787" y="1809165"/>
            <a:ext cx="5940425" cy="3239669"/>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186766" cy="846158"/>
          </a:xfrm>
        </p:spPr>
        <p:txBody>
          <a:bodyPr>
            <a:normAutofit fontScale="90000"/>
          </a:bodyPr>
          <a:lstStyle/>
          <a:p>
            <a:pPr algn="l"/>
            <a:r>
              <a:rPr lang="ru-RU" sz="4000" dirty="0" smtClean="0"/>
              <a:t>Введение такой организации учебного процесса приводит к необходимости:</a:t>
            </a:r>
            <a:br>
              <a:rPr lang="ru-RU" sz="4000" dirty="0" smtClean="0"/>
            </a:br>
            <a:endParaRPr lang="ru-RU" dirty="0"/>
          </a:p>
        </p:txBody>
      </p:sp>
      <p:sp>
        <p:nvSpPr>
          <p:cNvPr id="3" name="Содержимое 2"/>
          <p:cNvSpPr>
            <a:spLocks noGrp="1"/>
          </p:cNvSpPr>
          <p:nvPr>
            <p:ph idx="1"/>
          </p:nvPr>
        </p:nvSpPr>
        <p:spPr/>
        <p:txBody>
          <a:bodyPr>
            <a:normAutofit/>
          </a:bodyPr>
          <a:lstStyle/>
          <a:p>
            <a:r>
              <a:rPr lang="ru-RU" sz="3600" dirty="0" smtClean="0"/>
              <a:t>а) разработки четких требований к каждому уровню , исходя из целей обучения;</a:t>
            </a:r>
          </a:p>
          <a:p>
            <a:r>
              <a:rPr lang="ru-RU" sz="3600" dirty="0" smtClean="0"/>
              <a:t>б) разработки критериев отбора учащихся в соответствующий уровень.</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t>Основу технологии </a:t>
            </a:r>
            <a:r>
              <a:rPr lang="ru-RU" sz="3600" dirty="0" err="1" smtClean="0"/>
              <a:t>разноуровневого</a:t>
            </a:r>
            <a:r>
              <a:rPr lang="ru-RU" sz="3600" dirty="0" smtClean="0"/>
              <a:t> обучения составляют:</a:t>
            </a:r>
            <a:endParaRPr lang="ru-RU" dirty="0"/>
          </a:p>
        </p:txBody>
      </p:sp>
      <p:sp>
        <p:nvSpPr>
          <p:cNvPr id="3" name="Содержимое 2"/>
          <p:cNvSpPr>
            <a:spLocks noGrp="1"/>
          </p:cNvSpPr>
          <p:nvPr>
            <p:ph idx="1"/>
          </p:nvPr>
        </p:nvSpPr>
        <p:spPr>
          <a:xfrm>
            <a:off x="428596" y="1357298"/>
            <a:ext cx="8258204" cy="4768865"/>
          </a:xfrm>
        </p:spPr>
        <p:txBody>
          <a:bodyPr>
            <a:normAutofit fontScale="77500" lnSpcReduction="20000"/>
          </a:bodyPr>
          <a:lstStyle/>
          <a:p>
            <a:r>
              <a:rPr lang="ru-RU" dirty="0" smtClean="0"/>
              <a:t>. психолого-педагогическая диагностика учащегося;</a:t>
            </a:r>
          </a:p>
          <a:p>
            <a:r>
              <a:rPr lang="ru-RU" dirty="0" smtClean="0"/>
              <a:t>. сетевое планирование;</a:t>
            </a:r>
          </a:p>
          <a:p>
            <a:r>
              <a:rPr lang="ru-RU" dirty="0" smtClean="0"/>
              <a:t>. </a:t>
            </a:r>
            <a:r>
              <a:rPr lang="ru-RU" dirty="0" err="1" smtClean="0"/>
              <a:t>разноуровневый</a:t>
            </a:r>
            <a:r>
              <a:rPr lang="ru-RU" dirty="0" smtClean="0"/>
              <a:t> дидактический материал.</a:t>
            </a:r>
          </a:p>
          <a:p>
            <a:pPr>
              <a:buNone/>
            </a:pPr>
            <a:r>
              <a:rPr lang="ru-RU" dirty="0" smtClean="0"/>
              <a:t>Сетевой план – это модель учебного процесса, которая позволяет каждому учащемуся видеть наглядно все, что он должен выполнить за одно занятие, неделю, месяц, семестр и т.д. и стать личностью действующей, т. е. субъектом обучения.</a:t>
            </a:r>
          </a:p>
          <a:p>
            <a:pPr>
              <a:buNone/>
            </a:pPr>
            <a:r>
              <a:rPr lang="ru-RU" dirty="0" err="1" smtClean="0"/>
              <a:t>Разноуровневый</a:t>
            </a:r>
            <a:r>
              <a:rPr lang="ru-RU" dirty="0" smtClean="0"/>
              <a:t> дидактический материал - структурированное и дозированное по объему содержание осваиваемого курса наряду с развивающими рефлексивными педагогическими технологиями, которые являются гарантами саморазвития личности.</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28596" y="285728"/>
            <a:ext cx="8258204" cy="5840435"/>
          </a:xfrm>
        </p:spPr>
        <p:txBody>
          <a:bodyPr>
            <a:noAutofit/>
          </a:bodyPr>
          <a:lstStyle/>
          <a:p>
            <a:pPr>
              <a:buNone/>
            </a:pPr>
            <a:r>
              <a:rPr lang="ru-RU" sz="2400" b="1" i="1" dirty="0"/>
              <a:t>Исходные научные идеи:</a:t>
            </a:r>
            <a:r>
              <a:rPr lang="ru-RU" sz="2400" dirty="0"/>
              <a:t> уровневое обучение предоставляет шанс каждому ребенку организовать свое обучение таким образом, чтобы максимально использовать свои возможности, прежде всего, учебные; уровневая дифференциация позволяет акцентировать внимание учителя на работе с различными категориями детей; </a:t>
            </a:r>
            <a:r>
              <a:rPr lang="ru-RU" sz="2400" dirty="0" smtClean="0"/>
              <a:t> </a:t>
            </a:r>
          </a:p>
          <a:p>
            <a:pPr>
              <a:buNone/>
            </a:pPr>
            <a:r>
              <a:rPr lang="ru-RU" sz="2400" dirty="0" smtClean="0"/>
              <a:t>В </a:t>
            </a:r>
            <a:r>
              <a:rPr lang="ru-RU" sz="2400" dirty="0"/>
              <a:t>структуре уровневой дифференциации по </a:t>
            </a:r>
            <a:r>
              <a:rPr lang="ru-RU" sz="2400" dirty="0" err="1" smtClean="0"/>
              <a:t>обученности</a:t>
            </a:r>
            <a:r>
              <a:rPr lang="ru-RU" sz="2400" dirty="0" smtClean="0"/>
              <a:t> </a:t>
            </a:r>
            <a:r>
              <a:rPr lang="ru-RU" sz="2400" dirty="0"/>
              <a:t>выделяют, как правило, три уровня: </a:t>
            </a:r>
            <a:endParaRPr lang="ru-RU" sz="2400" dirty="0" smtClean="0"/>
          </a:p>
          <a:p>
            <a:r>
              <a:rPr lang="ru-RU" sz="2400" dirty="0" smtClean="0"/>
              <a:t>1 минимальный (государственный стандарт), </a:t>
            </a:r>
          </a:p>
          <a:p>
            <a:r>
              <a:rPr lang="ru-RU" sz="2400" dirty="0" smtClean="0"/>
              <a:t>2 базовый , </a:t>
            </a:r>
          </a:p>
          <a:p>
            <a:r>
              <a:rPr lang="ru-RU" sz="2400" dirty="0" smtClean="0"/>
              <a:t>3 вариативный (творческий или  усложненный (продвинутый в формулировке некоторых авторов).</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t>Критерии отбора учащихся в тот или иной уровень:</a:t>
            </a:r>
            <a:endParaRPr lang="ru-RU" dirty="0"/>
          </a:p>
        </p:txBody>
      </p:sp>
      <p:sp>
        <p:nvSpPr>
          <p:cNvPr id="3" name="Содержимое 2"/>
          <p:cNvSpPr>
            <a:spLocks noGrp="1"/>
          </p:cNvSpPr>
          <p:nvPr>
            <p:ph idx="1"/>
          </p:nvPr>
        </p:nvSpPr>
        <p:spPr/>
        <p:txBody>
          <a:bodyPr>
            <a:normAutofit/>
          </a:bodyPr>
          <a:lstStyle/>
          <a:p>
            <a:pPr lvl="0"/>
            <a:r>
              <a:rPr lang="ru-RU" sz="3600" dirty="0" smtClean="0"/>
              <a:t>результаты </a:t>
            </a:r>
            <a:r>
              <a:rPr lang="ru-RU" sz="3600" dirty="0"/>
              <a:t>тестирования на знание базового материала</a:t>
            </a:r>
            <a:r>
              <a:rPr lang="ru-RU" sz="3600" dirty="0" smtClean="0"/>
              <a:t>;</a:t>
            </a:r>
          </a:p>
          <a:p>
            <a:pPr lvl="0"/>
            <a:endParaRPr lang="ru-RU" sz="3600" dirty="0"/>
          </a:p>
          <a:p>
            <a:pPr lvl="0"/>
            <a:r>
              <a:rPr lang="ru-RU" sz="3600" dirty="0"/>
              <a:t>желание самих учащихся</a:t>
            </a:r>
            <a:r>
              <a:rPr lang="ru-RU" sz="3600" dirty="0" smtClean="0"/>
              <a:t>;</a:t>
            </a:r>
          </a:p>
          <a:p>
            <a:pPr lvl="0"/>
            <a:endParaRPr lang="ru-RU" sz="3600" dirty="0"/>
          </a:p>
          <a:p>
            <a:pPr lvl="0"/>
            <a:r>
              <a:rPr lang="ru-RU" sz="3600" dirty="0"/>
              <a:t>рекомендации психолога.</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a:t>Учитывая индивидуальность каждого ученика, и то, что ученики одной и той же группы могут показать разный результат по данной теме, эти три группы подвижны по своему составу.</a:t>
            </a: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t>При оценивании ЗУН обучающихся используются следующие отметки:</a:t>
            </a:r>
            <a:endParaRPr lang="ru-RU" dirty="0"/>
          </a:p>
        </p:txBody>
      </p:sp>
      <p:sp>
        <p:nvSpPr>
          <p:cNvPr id="3" name="Содержимое 2"/>
          <p:cNvSpPr>
            <a:spLocks noGrp="1"/>
          </p:cNvSpPr>
          <p:nvPr>
            <p:ph idx="1"/>
          </p:nvPr>
        </p:nvSpPr>
        <p:spPr/>
        <p:txBody>
          <a:bodyPr>
            <a:normAutofit fontScale="55000" lnSpcReduction="20000"/>
          </a:bodyPr>
          <a:lstStyle/>
          <a:p>
            <a:r>
              <a:rPr lang="ru-RU" dirty="0" smtClean="0"/>
              <a:t>на уровне С и В — «2», «3», "4», «5»;</a:t>
            </a:r>
          </a:p>
          <a:p>
            <a:r>
              <a:rPr lang="ru-RU" dirty="0" smtClean="0"/>
              <a:t>на уровне А — «2», «3, «4». На этом уровне обучающийся может получить «5», ответив на дополнительный вопрос и (или) выполнив дополнительное задание уровня В.</a:t>
            </a:r>
          </a:p>
          <a:p>
            <a:r>
              <a:rPr lang="ru-RU" dirty="0" smtClean="0"/>
              <a:t>На уровне В и С в зависимости от объема правильно выполненного задания выставляются следующие отметки:</a:t>
            </a:r>
          </a:p>
          <a:p>
            <a:pPr>
              <a:buNone/>
            </a:pPr>
            <a:r>
              <a:rPr lang="ru-RU" dirty="0" smtClean="0"/>
              <a:t>«5»— при условии правильного выполнения задания в объеме 86-100%;</a:t>
            </a:r>
          </a:p>
          <a:p>
            <a:pPr>
              <a:buNone/>
            </a:pPr>
            <a:r>
              <a:rPr lang="ru-RU" dirty="0" smtClean="0"/>
              <a:t>«4» —70-85%;</a:t>
            </a:r>
          </a:p>
          <a:p>
            <a:pPr>
              <a:buNone/>
            </a:pPr>
            <a:r>
              <a:rPr lang="ru-RU" dirty="0" smtClean="0"/>
              <a:t>«3» —51-69%;</a:t>
            </a:r>
          </a:p>
          <a:p>
            <a:pPr>
              <a:buNone/>
            </a:pPr>
            <a:r>
              <a:rPr lang="ru-RU" dirty="0" smtClean="0"/>
              <a:t>«2» — менее 51%.</a:t>
            </a:r>
          </a:p>
          <a:p>
            <a:r>
              <a:rPr lang="ru-RU" dirty="0" smtClean="0"/>
              <a:t>На уровне А в зависимости от объема правильно выполненного задания выставляются следующие отметки:</a:t>
            </a:r>
          </a:p>
          <a:p>
            <a:pPr>
              <a:buNone/>
            </a:pPr>
            <a:r>
              <a:rPr lang="ru-RU" dirty="0" smtClean="0"/>
              <a:t>«5» — при условии правильного выполнения задания в объеме 86-100% и выполнения дополнительного задания уровня В;</a:t>
            </a:r>
          </a:p>
          <a:p>
            <a:pPr>
              <a:buNone/>
            </a:pPr>
            <a:r>
              <a:rPr lang="ru-RU" dirty="0" smtClean="0"/>
              <a:t>«4» — 86-100%;</a:t>
            </a:r>
          </a:p>
          <a:p>
            <a:pPr>
              <a:buNone/>
            </a:pPr>
            <a:r>
              <a:rPr lang="ru-RU" dirty="0" smtClean="0"/>
              <a:t>«3»-51-85%;</a:t>
            </a:r>
          </a:p>
          <a:p>
            <a:pPr>
              <a:buNone/>
            </a:pPr>
            <a:r>
              <a:rPr lang="ru-RU" dirty="0" smtClean="0"/>
              <a:t>«2» —менее 51%.</a:t>
            </a:r>
          </a:p>
          <a:p>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992</Words>
  <Application>Microsoft Office PowerPoint</Application>
  <PresentationFormat>Экран (4:3)</PresentationFormat>
  <Paragraphs>174</Paragraphs>
  <Slides>31</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   Министерство образования и науки Республики Татарстан ГБС(К)ОУ для обучающихся, воспитанников с ОВЗ "Елабужская специальная (коррекционная) общеобразовательная школа-интернат I, II вида" «Система работы по формированию познавательного интереса учащихся на основе технологии разноуровневого обучения в коррекционной школе I-II вида». .</vt:lpstr>
      <vt:lpstr>Слайд 2</vt:lpstr>
      <vt:lpstr>Причины, позволяющие считать этот метод продуктивным в системе образования:</vt:lpstr>
      <vt:lpstr>Введение такой организации учебного процесса приводит к необходимости: </vt:lpstr>
      <vt:lpstr>Основу технологии разноуровневого обучения составляют:</vt:lpstr>
      <vt:lpstr>Слайд 6</vt:lpstr>
      <vt:lpstr>Критерии отбора учащихся в тот или иной уровень:</vt:lpstr>
      <vt:lpstr>Слайд 8</vt:lpstr>
      <vt:lpstr>При оценивании ЗУН обучающихся используются следующие отметки:</vt:lpstr>
      <vt:lpstr>Схема разноуровневого урока   Цель трёх уровней формируется через результаты обучения: ученик в конце урока знает (описывает, использует, объясняет, выполняет, умеет, оценивает). Опрос на разных уровнях. Объяснение нового материала на высоком уровне. Закрепление на разных уровнях (кроме изучения нового). Контроль на разных уровнях (кроме изучения нового).     </vt:lpstr>
      <vt:lpstr>Набор  разноуровневых заданий по математике. </vt:lpstr>
      <vt:lpstr>Слайд 12</vt:lpstr>
      <vt:lpstr>Слайд 13</vt:lpstr>
      <vt:lpstr>Тема: Прогрессии.  </vt:lpstr>
      <vt:lpstr>Задания по технологии ИСУД по теме «Прогрессии»  Задание 1 на опознания  Является ли последовательность арифметической прогрессией: 4, 7, 10, 13……… 3,9,27,81,………… -5,-1,0,1,5,……… 2,4,6,8,………….. 2000,2004,2008,2012…………   Задание 2 на различение  Укажите арифметические прогрессии, разность которых равна 4 1,5,9,13……. 1,6,11,16,……… 1988,1992,1996,2000……… 1,3,5,7……..          Задание 3 на классификацию  Какая из предложенных последовательностей является   а) арифметической,  б) геометрической прогрессией. 1) 1,3,27,81….. 2) -2,1,4,7,10,…. 3) 1,5,25….. 4) 10,20,30…..   Задание 4 с пробелами  Дополните неизвестный член прогрессии. 15, …, 45,60. 16 ,…, 36   Задание 5 применение знаний  Дана последовательность.  1) 9, 81, 243…………… 2) 3, 8, 12, 17, 22. Выпишите данные. </vt:lpstr>
      <vt:lpstr>Набор  разноуровневых заданий по русскому языку</vt:lpstr>
      <vt:lpstr>Слайд 17</vt:lpstr>
      <vt:lpstr>Слайд 18</vt:lpstr>
      <vt:lpstr>    </vt:lpstr>
      <vt:lpstr>Слайд 20</vt:lpstr>
      <vt:lpstr>Практикум по русской фонетике</vt:lpstr>
      <vt:lpstr>Слайд 22</vt:lpstr>
      <vt:lpstr>Путешествие;  Квест-игра</vt:lpstr>
      <vt:lpstr>практикум; исследование; инсценировка; виртуальная экскурсия; </vt:lpstr>
      <vt:lpstr>Инструменты для создания интерактивных заданий Формы GOOGLE </vt:lpstr>
      <vt:lpstr>Слайд 26</vt:lpstr>
      <vt:lpstr>Слайд 27</vt:lpstr>
      <vt:lpstr>На сайте создаем: - кроссворды </vt:lpstr>
      <vt:lpstr>- пазлы </vt:lpstr>
      <vt:lpstr> упражнения по работе с картинками, схемами и картами -  различные тестовые задания: вставить  слова в текст,  </vt:lpstr>
      <vt:lpstr> дать ответ в виде слова </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Обеспечение дифференцированногоподхода к обучению с помощью разноуровневых заданий.</dc:title>
  <dc:creator>USER</dc:creator>
  <cp:lastModifiedBy>note</cp:lastModifiedBy>
  <cp:revision>77</cp:revision>
  <dcterms:created xsi:type="dcterms:W3CDTF">2015-01-12T19:29:34Z</dcterms:created>
  <dcterms:modified xsi:type="dcterms:W3CDTF">2015-10-03T20:20:06Z</dcterms:modified>
</cp:coreProperties>
</file>