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B8E4-3CE5-42DE-A683-7B3ED44E3EE7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B78-C9C8-46E4-A06F-235B2FBA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B8E4-3CE5-42DE-A683-7B3ED44E3EE7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B78-C9C8-46E4-A06F-235B2FBA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B8E4-3CE5-42DE-A683-7B3ED44E3EE7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B78-C9C8-46E4-A06F-235B2FBA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B8E4-3CE5-42DE-A683-7B3ED44E3EE7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B78-C9C8-46E4-A06F-235B2FBA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B8E4-3CE5-42DE-A683-7B3ED44E3EE7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B78-C9C8-46E4-A06F-235B2FBA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B8E4-3CE5-42DE-A683-7B3ED44E3EE7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B78-C9C8-46E4-A06F-235B2FBA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B8E4-3CE5-42DE-A683-7B3ED44E3EE7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B78-C9C8-46E4-A06F-235B2FBA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B8E4-3CE5-42DE-A683-7B3ED44E3EE7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B78-C9C8-46E4-A06F-235B2FBA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B8E4-3CE5-42DE-A683-7B3ED44E3EE7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B78-C9C8-46E4-A06F-235B2FBA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B8E4-3CE5-42DE-A683-7B3ED44E3EE7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B78-C9C8-46E4-A06F-235B2FBA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B8E4-3CE5-42DE-A683-7B3ED44E3EE7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8B78-C9C8-46E4-A06F-235B2FBA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1B8E4-3CE5-42DE-A683-7B3ED44E3EE7}" type="datetimeFigureOut">
              <a:rPr lang="ru-RU" smtClean="0"/>
              <a:pPr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8B78-C9C8-46E4-A06F-235B2FBA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857232"/>
            <a:ext cx="717747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</a:rPr>
              <a:t>   В мыслях о родной душе</a:t>
            </a:r>
          </a:p>
          <a:p>
            <a:r>
              <a:rPr lang="ru-RU" sz="5400" b="1" dirty="0" smtClean="0">
                <a:solidFill>
                  <a:schemeClr val="bg1"/>
                </a:solidFill>
              </a:rPr>
              <a:t>М.Ю.Лермонтов «Сон»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285728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Сон видит героиня: ей снится погибающий лирический герой.</a:t>
            </a:r>
            <a:endParaRPr lang="ru-RU" sz="2400" i="1" dirty="0"/>
          </a:p>
        </p:txBody>
      </p:sp>
      <p:pic>
        <p:nvPicPr>
          <p:cNvPr id="5" name="Рисунок 4" descr="index_pi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285860"/>
            <a:ext cx="6848475" cy="4019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5857892"/>
            <a:ext cx="552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М.Ю. Лермонтов. Пляска грузинок на плоской кровле.</a:t>
            </a:r>
          </a:p>
          <a:p>
            <a:r>
              <a:rPr lang="ru-RU" dirty="0" smtClean="0"/>
              <a:t> Итальянский карандаш. 1837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707236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   Состояние </a:t>
            </a:r>
            <a:r>
              <a:rPr lang="ru-RU" sz="2400" i="1" dirty="0"/>
              <a:t>человека между жизнью и смертью, испытание жизни «в минуты роковые» характерно для творчества Лермонтова. И в данном произведении сон тоже выступает словно бы предтечей смерти, это так называемый сон в кубе, как бы 3 сна: сон умирающего, в нем еще один сон о девушке (следующие две строчки третьей строфы и четвертая строфа) и сон самой девушки (последняя строфа). Все эти три сна несут в себе значение видения или предвидения происходящего где-то очень далеко, поэтому сон обретает новый смысл, становясь грезами утомленного сознания раненого человека.</a:t>
            </a:r>
          </a:p>
          <a:p>
            <a:pPr algn="just"/>
            <a:r>
              <a:rPr lang="ru-RU" sz="2400" i="1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3" y="500042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Как вы думаете, почему лирический герой и героиня в эту минуту видят друг друга во сне?</a:t>
            </a:r>
          </a:p>
          <a:p>
            <a:r>
              <a:rPr lang="ru-RU" sz="2400" i="1" dirty="0" smtClean="0"/>
              <a:t> </a:t>
            </a:r>
          </a:p>
          <a:p>
            <a:r>
              <a:rPr lang="ru-RU" sz="2400" i="1" dirty="0" smtClean="0"/>
              <a:t> Что такое внутреннее зрение, предчувствие? </a:t>
            </a:r>
            <a:endParaRPr lang="ru-RU" sz="2400" i="1" dirty="0"/>
          </a:p>
        </p:txBody>
      </p:sp>
      <p:pic>
        <p:nvPicPr>
          <p:cNvPr id="5" name="Рисунок 4" descr="index_pi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071678"/>
            <a:ext cx="4595818" cy="3728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6215082"/>
            <a:ext cx="738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М.Ю. Лермонтов. Пейзаж с мельницей и скачущей тройкой. Масло. 1835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 чём драматизм стихотворения? </a:t>
            </a:r>
          </a:p>
          <a:p>
            <a:r>
              <a:rPr lang="ru-RU" sz="2400" i="1" dirty="0" smtClean="0"/>
              <a:t>Что, с вашей точки зрения, привело лирического героя к трагическому исходу?</a:t>
            </a:r>
            <a:endParaRPr lang="ru-RU" sz="2400" i="1" dirty="0"/>
          </a:p>
        </p:txBody>
      </p:sp>
      <p:pic>
        <p:nvPicPr>
          <p:cNvPr id="5" name="Рисунок 4" descr="index_pi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643050"/>
            <a:ext cx="57150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670" y="6072206"/>
            <a:ext cx="680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М.Ю. Лермонтов. При </a:t>
            </a:r>
            <a:r>
              <a:rPr lang="ru-RU" dirty="0" err="1" smtClean="0"/>
              <a:t>Валерике</a:t>
            </a:r>
            <a:r>
              <a:rPr lang="ru-RU" dirty="0" smtClean="0"/>
              <a:t>. Похороны убитых. Акварель. 1840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428604"/>
            <a:ext cx="70009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   Где-то есть родная душа, кто-то не просто думает о тебе, но в час твоей кончины пророчески видит её внутренним оком, однако, существование такого человека не только не приносит счастья – «я» убит, - но лишь усугубляет трагизм происшедшего. «Я» теряю вместе с жизнью её, она теряет его, и оба в грёзах видят друг друга: мёртвый – живую, живая – мёртвого.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pic>
        <p:nvPicPr>
          <p:cNvPr id="3" name="Рисунок 2" descr="179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7166"/>
            <a:ext cx="2427626" cy="3444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4214818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Презентацию подготовила </a:t>
            </a:r>
          </a:p>
          <a:p>
            <a:r>
              <a:rPr lang="ru-RU" i="1" dirty="0" smtClean="0"/>
              <a:t>      учитель русского языка и литературы </a:t>
            </a:r>
          </a:p>
          <a:p>
            <a:r>
              <a:rPr lang="ru-RU" i="1" dirty="0" smtClean="0"/>
              <a:t>МОУ «СОШ №20 им.А.А.Хмелевского» г.Курска </a:t>
            </a:r>
          </a:p>
          <a:p>
            <a:r>
              <a:rPr lang="ru-RU" i="1" dirty="0" smtClean="0"/>
              <a:t>              Мальцева Ольга Николаевна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5715016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Спасибо!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2285992"/>
            <a:ext cx="3376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      За несколько месяцев до смерти, в 1841 году, на Кавказе</a:t>
            </a:r>
          </a:p>
          <a:p>
            <a:r>
              <a:rPr lang="ru-RU" sz="2400" i="1" dirty="0" smtClean="0"/>
              <a:t> М.Ю.Лермонтов написал пророческое стихотворение «Сон».</a:t>
            </a:r>
            <a:endParaRPr lang="ru-RU" sz="2400" i="1" dirty="0"/>
          </a:p>
        </p:txBody>
      </p:sp>
      <p:pic>
        <p:nvPicPr>
          <p:cNvPr id="7" name="Рисунок 6" descr="449px-Mikhail_lermont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714356"/>
            <a:ext cx="4009458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1802" y="0"/>
            <a:ext cx="421484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полдневный жар в долине Дагестана</a:t>
            </a:r>
          </a:p>
          <a:p>
            <a:r>
              <a:rPr lang="ru-RU" dirty="0"/>
              <a:t>С свинцом в груди лежал недвижим я;</a:t>
            </a:r>
          </a:p>
          <a:p>
            <a:r>
              <a:rPr lang="ru-RU" dirty="0"/>
              <a:t>Глубокая еще дымилась </a:t>
            </a:r>
            <a:r>
              <a:rPr lang="ru-RU" dirty="0" smtClean="0"/>
              <a:t>рана,</a:t>
            </a:r>
            <a:endParaRPr lang="ru-RU" dirty="0"/>
          </a:p>
          <a:p>
            <a:r>
              <a:rPr lang="ru-RU" dirty="0"/>
              <a:t>По капле кровь </a:t>
            </a:r>
            <a:r>
              <a:rPr lang="ru-RU" dirty="0" smtClean="0"/>
              <a:t>сочилася </a:t>
            </a:r>
            <a:r>
              <a:rPr lang="ru-RU" dirty="0"/>
              <a:t>моя.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Лежал один я на песке долины;</a:t>
            </a:r>
          </a:p>
          <a:p>
            <a:r>
              <a:rPr lang="ru-RU" dirty="0"/>
              <a:t>Уступы скал теснилися кругом,</a:t>
            </a:r>
          </a:p>
          <a:p>
            <a:r>
              <a:rPr lang="ru-RU" dirty="0"/>
              <a:t>И солнце жгло их желтые вершины</a:t>
            </a:r>
          </a:p>
          <a:p>
            <a:r>
              <a:rPr lang="ru-RU" dirty="0"/>
              <a:t>И жгло меня - но спал я мертвым сном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 снился мне сияющий огнями</a:t>
            </a:r>
          </a:p>
          <a:p>
            <a:r>
              <a:rPr lang="ru-RU" dirty="0"/>
              <a:t>Вечерний пир, в родимой стороне.</a:t>
            </a:r>
          </a:p>
          <a:p>
            <a:r>
              <a:rPr lang="ru-RU" dirty="0"/>
              <a:t>Меж юных жен, увенчанных цветами,</a:t>
            </a:r>
          </a:p>
          <a:p>
            <a:r>
              <a:rPr lang="ru-RU" dirty="0"/>
              <a:t>Шел разговор веселый обо мне.  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Но, </a:t>
            </a:r>
            <a:r>
              <a:rPr lang="ru-RU" dirty="0"/>
              <a:t>в разговор веселый не вступая,</a:t>
            </a:r>
          </a:p>
          <a:p>
            <a:r>
              <a:rPr lang="ru-RU" dirty="0"/>
              <a:t>Сидела там задумчиво одна,</a:t>
            </a:r>
          </a:p>
          <a:p>
            <a:r>
              <a:rPr lang="ru-RU" dirty="0"/>
              <a:t>И в грустный сон душа ее младая</a:t>
            </a:r>
          </a:p>
          <a:p>
            <a:r>
              <a:rPr lang="ru-RU" dirty="0"/>
              <a:t>Бог знает чем была </a:t>
            </a:r>
            <a:r>
              <a:rPr lang="ru-RU" dirty="0" smtClean="0"/>
              <a:t>погружена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И снилась ей долина </a:t>
            </a:r>
            <a:r>
              <a:rPr lang="ru-RU" dirty="0" smtClean="0"/>
              <a:t>Дагестана:</a:t>
            </a:r>
            <a:endParaRPr lang="ru-RU" dirty="0"/>
          </a:p>
          <a:p>
            <a:r>
              <a:rPr lang="ru-RU" dirty="0"/>
              <a:t>Знакомый труп лежал в долине </a:t>
            </a:r>
            <a:r>
              <a:rPr lang="ru-RU" dirty="0" smtClean="0"/>
              <a:t>той:</a:t>
            </a:r>
            <a:endParaRPr lang="ru-RU" dirty="0"/>
          </a:p>
          <a:p>
            <a:r>
              <a:rPr lang="ru-RU" dirty="0"/>
              <a:t>В его </a:t>
            </a:r>
            <a:r>
              <a:rPr lang="ru-RU" dirty="0" smtClean="0"/>
              <a:t>груди, </a:t>
            </a:r>
            <a:r>
              <a:rPr lang="ru-RU" dirty="0"/>
              <a:t>дымясь </a:t>
            </a:r>
            <a:r>
              <a:rPr lang="ru-RU" dirty="0" smtClean="0"/>
              <a:t>,чернела </a:t>
            </a:r>
            <a:r>
              <a:rPr lang="ru-RU" dirty="0"/>
              <a:t>рана,</a:t>
            </a:r>
          </a:p>
          <a:p>
            <a:r>
              <a:rPr lang="ru-RU" dirty="0"/>
              <a:t>И кровь лилась хладеющей струей.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71480"/>
            <a:ext cx="6858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  Зимой 1841 года, оказавшись в отпуске в Петербурге, Лермонтов пытался выйти в отставку, мечтая полностью посвятить себя литературе, но не решился сделать это, так как бабушка была против, она надеялась, что её внук сможет сделать себе карьеру и не разделяла его увлечение литературой. Поэтому весной 1841 года он был вынужден возвратиться в свой полк на Кавказ.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142852"/>
            <a:ext cx="2360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pic>
        <p:nvPicPr>
          <p:cNvPr id="6" name="Рисунок 5" descr="200px-Place_of_duel_of_MikhaIl_Lermonto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88" y="3643314"/>
            <a:ext cx="2193976" cy="2928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992" y="5929330"/>
            <a:ext cx="2635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на месте </a:t>
            </a:r>
          </a:p>
          <a:p>
            <a:r>
              <a:rPr lang="ru-RU" dirty="0" smtClean="0"/>
              <a:t>дуэли М. Ю. Лермонтова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571480"/>
            <a:ext cx="6084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Почему стихотворение называется «Сон»?</a:t>
            </a:r>
            <a:endParaRPr lang="ru-RU" sz="2400" i="1" dirty="0"/>
          </a:p>
        </p:txBody>
      </p:sp>
      <p:pic>
        <p:nvPicPr>
          <p:cNvPr id="5" name="Рисунок 4" descr="180px-Paintings_by_Mikhail_Lermontov,_18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357298"/>
            <a:ext cx="5911495" cy="3678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564357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Военно-Грузинская дорога близ Мцхеты (Кавказский вид с саклей). 1837. Картина М. Ю. Лермонтова. Картон, масло.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285728"/>
            <a:ext cx="707236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   В </a:t>
            </a:r>
            <a:r>
              <a:rPr lang="ru-RU" sz="2400" i="1" dirty="0"/>
              <a:t>творчестве М. Ю. Лермонтова наряду с мотивами тоски и одиночества присутствуют темы сна, забвения как способы уйти от той безысходности и как душевное состояние, ставшее приметой современной поэту эпохи. Попытке проанализировать состояние человека, находящегося между жизнью и смертью, представить читателю тему сна в форме потока сознания посвящено стихотворение Лермонтова «Сон».</a:t>
            </a:r>
          </a:p>
          <a:p>
            <a:pPr algn="just"/>
            <a:r>
              <a:rPr lang="ru-RU" sz="2400" i="1" dirty="0"/>
              <a:t> </a:t>
            </a:r>
          </a:p>
          <a:p>
            <a:endParaRPr lang="ru-RU" dirty="0"/>
          </a:p>
        </p:txBody>
      </p:sp>
      <p:pic>
        <p:nvPicPr>
          <p:cNvPr id="6" name="Рисунок 5" descr="index_pi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214818"/>
            <a:ext cx="4306965" cy="2442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42" y="5643578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М.Ю. Лермонтов. Кавказский вид с Эльбрусом. Масло. 1837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14290"/>
            <a:ext cx="560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Кто видит сон в этом стихотворении?</a:t>
            </a:r>
            <a:endParaRPr lang="ru-RU" sz="2400" i="1" dirty="0"/>
          </a:p>
        </p:txBody>
      </p:sp>
      <p:pic>
        <p:nvPicPr>
          <p:cNvPr id="5" name="Рисунок 4" descr="index_pi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727512"/>
            <a:ext cx="6357982" cy="4991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6072206"/>
            <a:ext cx="575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М.Ю. Лермонтов. Воспоминание о Кавказе. Масло. 1838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285728"/>
            <a:ext cx="70723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  В </a:t>
            </a:r>
            <a:r>
              <a:rPr lang="ru-RU" sz="2400" i="1" dirty="0"/>
              <a:t>произведении нет четкого указания на конкретного рассказчика: с одной стороны, повествование может вестись от лица человека, видящего сон, с другой стороны, в роли повествователя может выступать умирающий человек, которого постепенно оставляет жизнь.</a:t>
            </a:r>
          </a:p>
          <a:p>
            <a:pPr algn="just"/>
            <a:r>
              <a:rPr lang="ru-RU" sz="2400" i="1" dirty="0"/>
              <a:t> </a:t>
            </a:r>
          </a:p>
          <a:p>
            <a:pPr algn="just"/>
            <a:r>
              <a:rPr lang="ru-RU" sz="2400" i="1" dirty="0"/>
              <a:t>     </a:t>
            </a:r>
          </a:p>
          <a:p>
            <a:endParaRPr lang="ru-RU" dirty="0"/>
          </a:p>
        </p:txBody>
      </p:sp>
      <p:pic>
        <p:nvPicPr>
          <p:cNvPr id="6" name="Рисунок 5" descr="index_pi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732" y="2786058"/>
            <a:ext cx="4684663" cy="3619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42" y="521495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М.Ю. Лермонтов. Перестрелка в горах Дагестана. Масло. 1840–1841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df8792a917429886369eaf530d62622.jpg"/>
          <p:cNvPicPr>
            <a:picLocks noChangeAspect="1"/>
          </p:cNvPicPr>
          <p:nvPr/>
        </p:nvPicPr>
        <p:blipFill>
          <a:blip r:embed="rId2"/>
          <a:srcRect l="21099" r="8421"/>
          <a:stretch>
            <a:fillRect/>
          </a:stretch>
        </p:blipFill>
        <p:spPr>
          <a:xfrm>
            <a:off x="0" y="0"/>
            <a:ext cx="1285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   Сон видит лирический герой, лежащий под палящим солнцем «в долине Дагестана»: ему снится «вечерний пир в родимой стороне», «юные жены,  увенчанные цветами», весело говорящие о нём, и та единственная,  которая задумчиво грустит.</a:t>
            </a:r>
            <a:endParaRPr lang="ru-RU" sz="2400" i="1" dirty="0"/>
          </a:p>
        </p:txBody>
      </p:sp>
      <p:pic>
        <p:nvPicPr>
          <p:cNvPr id="5" name="Рисунок 4" descr="index_pi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357430"/>
            <a:ext cx="5543968" cy="35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6072206"/>
            <a:ext cx="667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М.Ю. Лермонтов. Пейзаж с двумя березами. Акварель 1828–1832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659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Dasha</cp:lastModifiedBy>
  <cp:revision>20</cp:revision>
  <dcterms:created xsi:type="dcterms:W3CDTF">2010-02-17T15:32:54Z</dcterms:created>
  <dcterms:modified xsi:type="dcterms:W3CDTF">2010-02-18T11:29:25Z</dcterms:modified>
</cp:coreProperties>
</file>