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0" r:id="rId6"/>
    <p:sldId id="301" r:id="rId7"/>
    <p:sldId id="299" r:id="rId8"/>
    <p:sldId id="302" r:id="rId9"/>
    <p:sldId id="294" r:id="rId10"/>
    <p:sldId id="263" r:id="rId11"/>
    <p:sldId id="265" r:id="rId12"/>
    <p:sldId id="273" r:id="rId13"/>
    <p:sldId id="275" r:id="rId14"/>
    <p:sldId id="277" r:id="rId15"/>
    <p:sldId id="280" r:id="rId16"/>
    <p:sldId id="267" r:id="rId17"/>
    <p:sldId id="269" r:id="rId18"/>
    <p:sldId id="303" r:id="rId19"/>
    <p:sldId id="266" r:id="rId20"/>
    <p:sldId id="284" r:id="rId21"/>
    <p:sldId id="285" r:id="rId22"/>
    <p:sldId id="283" r:id="rId23"/>
    <p:sldId id="290" r:id="rId24"/>
    <p:sldId id="287" r:id="rId25"/>
    <p:sldId id="289" r:id="rId26"/>
    <p:sldId id="286" r:id="rId27"/>
    <p:sldId id="264" r:id="rId28"/>
    <p:sldId id="298" r:id="rId29"/>
    <p:sldId id="274" r:id="rId30"/>
    <p:sldId id="297" r:id="rId31"/>
    <p:sldId id="296" r:id="rId32"/>
    <p:sldId id="261" r:id="rId33"/>
    <p:sldId id="262" r:id="rId34"/>
    <p:sldId id="304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C2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ьшины\Desktop\ФОН\460417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3168352"/>
          </a:xfrm>
        </p:spPr>
        <p:txBody>
          <a:bodyPr>
            <a:noAutofit/>
          </a:bodyPr>
          <a:lstStyle/>
          <a:p>
            <a:r>
              <a:rPr lang="ru-RU" b="1" dirty="0"/>
              <a:t>Духовно-нравственное воспитание </a:t>
            </a:r>
            <a:r>
              <a:rPr lang="ru-RU" b="1" dirty="0" smtClean="0"/>
              <a:t>старших дошкольников через </a:t>
            </a:r>
            <a:r>
              <a:rPr lang="ru-RU" b="1" dirty="0"/>
              <a:t>ознакомление </a:t>
            </a:r>
            <a:r>
              <a:rPr lang="ru-RU" b="1" dirty="0" smtClean="0"/>
              <a:t>с </a:t>
            </a:r>
            <a:r>
              <a:rPr lang="ru-RU" b="1" dirty="0"/>
              <a:t>промыслами Нижегородской области.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93096"/>
            <a:ext cx="734481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b="1" u="sng" dirty="0" smtClean="0">
                <a:solidFill>
                  <a:schemeClr val="bg1"/>
                </a:solidFill>
              </a:rPr>
              <a:t>Выполнила</a:t>
            </a:r>
            <a:r>
              <a:rPr lang="ru-RU" b="1" dirty="0" smtClean="0">
                <a:solidFill>
                  <a:schemeClr val="bg1"/>
                </a:solidFill>
              </a:rPr>
              <a:t>  воспитатель первой категории</a:t>
            </a:r>
            <a:endParaRPr lang="ru-RU" b="1" dirty="0">
              <a:solidFill>
                <a:schemeClr val="bg1"/>
              </a:solidFill>
            </a:endParaRPr>
          </a:p>
          <a:p>
            <a:pPr algn="l"/>
            <a:r>
              <a:rPr lang="ru-RU" b="1" dirty="0">
                <a:solidFill>
                  <a:schemeClr val="bg1"/>
                </a:solidFill>
              </a:rPr>
              <a:t>МБДОУ детский сад  №97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Даньшина </a:t>
            </a:r>
            <a:r>
              <a:rPr lang="ru-RU" b="1" dirty="0">
                <a:solidFill>
                  <a:schemeClr val="bg1"/>
                </a:solidFill>
              </a:rPr>
              <a:t>Д.К.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8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ньшины\Desktop\ФОН\4604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383289" y="3660417"/>
            <a:ext cx="2664297" cy="22322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Связь декоративно-прикладного искусства с областями развития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6" idx="6"/>
            <a:endCxn id="19" idx="2"/>
          </p:cNvCxnSpPr>
          <p:nvPr/>
        </p:nvCxnSpPr>
        <p:spPr>
          <a:xfrm>
            <a:off x="6047586" y="4776541"/>
            <a:ext cx="3164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2"/>
          </p:cNvCxnSpPr>
          <p:nvPr/>
        </p:nvCxnSpPr>
        <p:spPr>
          <a:xfrm flipH="1">
            <a:off x="3078489" y="4776541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78425" y="3429000"/>
            <a:ext cx="2900064" cy="26178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Художественно-эстетическое развитие</a:t>
            </a:r>
          </a:p>
          <a:p>
            <a:pPr algn="ctr"/>
            <a:r>
              <a:rPr lang="ru-RU" b="1" dirty="0" smtClean="0"/>
              <a:t>(рисование, лепка, конструирование, ручной труд,  музыка)</a:t>
            </a:r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6363994" y="3563018"/>
            <a:ext cx="2753072" cy="242704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Познавательное развитие: математика, ознакомление с художественной литературой, социализация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3323383" y="788756"/>
            <a:ext cx="2724203" cy="20519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Речевое 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>
            <a:stCxn id="24" idx="4"/>
            <a:endCxn id="6" idx="0"/>
          </p:cNvCxnSpPr>
          <p:nvPr/>
        </p:nvCxnSpPr>
        <p:spPr>
          <a:xfrm>
            <a:off x="4685485" y="2840702"/>
            <a:ext cx="29953" cy="819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5844" y="59322"/>
            <a:ext cx="8839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Связь ДПИ с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областями образовательной деятельности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Виды декоративно-прикладного искусства Нижегородской области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2132856"/>
            <a:ext cx="210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Хохлома</a:t>
            </a:r>
            <a:endParaRPr lang="ru-RU" sz="3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0851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Городец</a:t>
            </a:r>
            <a:endParaRPr lang="ru-RU" sz="3600" b="1" u="sng" dirty="0"/>
          </a:p>
        </p:txBody>
      </p:sp>
      <p:pic>
        <p:nvPicPr>
          <p:cNvPr id="5122" name="Picture 2" descr="C:\Users\Максим\Desktop\ПЕРЕДЕ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96" y="2132856"/>
            <a:ext cx="2946400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ксим\Desktop\ПЕРЕДЕЛ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27274"/>
            <a:ext cx="34131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89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Весёлый </a:t>
            </a:r>
            <a:r>
              <a:rPr lang="ru-RU" b="1" u="sng" dirty="0"/>
              <a:t>Г</a:t>
            </a:r>
            <a:r>
              <a:rPr lang="ru-RU" b="1" u="sng" dirty="0" smtClean="0"/>
              <a:t>ородец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880801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Городецкие изделия радуют своей красотой, узорочьем, утверждая удивительную жизненность древнего и вечно молодого искусства</a:t>
            </a:r>
            <a:endParaRPr lang="ru-RU" sz="2800" dirty="0"/>
          </a:p>
        </p:txBody>
      </p:sp>
      <p:pic>
        <p:nvPicPr>
          <p:cNvPr id="6146" name="Picture 2" descr="C:\Users\Максим\Desktop\ПЕРЕДЕЛ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1" y="975467"/>
            <a:ext cx="32146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ксим\Desktop\ПЕРЕДЕЛ\Рисунок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5121275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Вид орнамента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9087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растительный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7524" y="461471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Значительное место  в городецкой росписи занимают цветочные мотивы-пышные «розаны», писанные широко и декоративно. Мастер городецкой росписи любит цветы. Они всюду разбросаны на поле росписей весёлыми гирляндами и букетами.</a:t>
            </a:r>
            <a:endParaRPr lang="ru-RU" sz="2800" b="1" dirty="0"/>
          </a:p>
        </p:txBody>
      </p:sp>
      <p:pic>
        <p:nvPicPr>
          <p:cNvPr id="7170" name="Picture 2" descr="C:\Users\Максим\Desktop\ПЕРЕДЕЛ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7" y="1449235"/>
            <a:ext cx="8148637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Элементы узора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795938" y="3645024"/>
            <a:ext cx="4348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/>
              <a:t>Особую выразительность Городецкой росписи придает нарядная «оживка», выполненная белой или черной краской. </a:t>
            </a:r>
          </a:p>
          <a:p>
            <a:pPr algn="just"/>
            <a:r>
              <a:rPr lang="ru-RU" sz="1700" b="1" i="1" dirty="0"/>
              <a:t>«Самое интересное в этой живописи – её завершение, «оживка». Закончить, поставить точку, много белых точек, штрихов, линий; не для светотеневой моделировки, а просто для  красы-басы. Иногда так много и густо наложена эта оживка, что хочется потрогать её руками, как дорогое  шитьё  жемчугом»   </a:t>
            </a:r>
            <a:endParaRPr lang="ru-RU" sz="1700" b="1" i="1" dirty="0" smtClean="0"/>
          </a:p>
          <a:p>
            <a:pPr algn="just"/>
            <a:r>
              <a:rPr lang="ru-RU" sz="1700" b="1" i="1" dirty="0"/>
              <a:t> </a:t>
            </a:r>
            <a:r>
              <a:rPr lang="ru-RU" sz="1700" b="1" i="1" dirty="0" smtClean="0"/>
              <a:t>                                                            </a:t>
            </a:r>
            <a:r>
              <a:rPr lang="ru-RU" sz="1700" b="1" i="1" dirty="0"/>
              <a:t>(</a:t>
            </a:r>
            <a:r>
              <a:rPr lang="ru-RU" sz="1700" b="1" i="1" dirty="0" err="1" smtClean="0"/>
              <a:t>Т.Маврина</a:t>
            </a:r>
            <a:r>
              <a:rPr lang="ru-RU" sz="1700" b="1" i="1" dirty="0"/>
              <a:t>)</a:t>
            </a:r>
            <a:endParaRPr lang="ru-RU" sz="1700" b="1" dirty="0"/>
          </a:p>
        </p:txBody>
      </p:sp>
      <p:pic>
        <p:nvPicPr>
          <p:cNvPr id="8194" name="Picture 2" descr="C:\Users\Максим\Desktop\ПЕРЕДЕЛ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6614"/>
            <a:ext cx="3148013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ксим\Desktop\ПЕРЕДЕЛ\Рисунок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25" y="677611"/>
            <a:ext cx="3976687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Символы Городецкого искусства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06" y="5733256"/>
            <a:ext cx="452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Городецкая чудо-птица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4413" y="764704"/>
            <a:ext cx="4259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Городецкого коня мастера всегда изображают в профиль, с поджатой крючком ногой и лебединой изогнутой шеей. </a:t>
            </a:r>
          </a:p>
        </p:txBody>
      </p:sp>
      <p:pic>
        <p:nvPicPr>
          <p:cNvPr id="9218" name="Picture 2" descr="C:\Users\Максим\Desktop\ПЕРЕДЕЛ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5875"/>
            <a:ext cx="3657600" cy="3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ксим\Desktop\ПЕРЕДЕЛ\Рисунок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78" y="2803534"/>
            <a:ext cx="3271837" cy="37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Золотая Хохлома</a:t>
            </a:r>
            <a:endParaRPr lang="ru-RU" b="1" u="sng" dirty="0"/>
          </a:p>
        </p:txBody>
      </p:sp>
      <p:pic>
        <p:nvPicPr>
          <p:cNvPr id="10242" name="Picture 2" descr="C:\Users\Максим\Desktop\ПЕРЕДЕЛ\Рисунок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7305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ксим\Desktop\ПЕРЕДЕЛ\Рисунок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88" y="993899"/>
            <a:ext cx="2047875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Максим\Desktop\ПЕРЕДЕЛ\Рисунок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097087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Максим\Desktop\ПЕРЕДЕЛ\Рисунок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83235"/>
            <a:ext cx="4602163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 орнамента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2901" y="134076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растительный</a:t>
            </a:r>
            <a:endParaRPr lang="ru-RU" sz="3200" b="1" dirty="0"/>
          </a:p>
        </p:txBody>
      </p:sp>
      <p:pic>
        <p:nvPicPr>
          <p:cNvPr id="11266" name="Picture 2" descr="C:\Users\Максим\Desktop\ПЕРЕДЕЛ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1847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61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Узоры хохломской росписи</a:t>
            </a:r>
            <a:endParaRPr lang="ru-RU" dirty="0"/>
          </a:p>
        </p:txBody>
      </p:sp>
      <p:pic>
        <p:nvPicPr>
          <p:cNvPr id="12290" name="Picture 2" descr="C:\Users\Максим\Desktop\ПЕРЕДЕЛ\Рисунок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405063"/>
            <a:ext cx="31972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85" y="116709"/>
            <a:ext cx="8229600" cy="864019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Матрешки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0212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Семёновская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32784" y="141277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Полхов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Майданская</a:t>
            </a:r>
            <a:endParaRPr lang="ru-RU" sz="2800" b="1" dirty="0"/>
          </a:p>
        </p:txBody>
      </p:sp>
      <p:pic>
        <p:nvPicPr>
          <p:cNvPr id="13314" name="Picture 2" descr="C:\Users\Максим\Desktop\ПЕРЕДЕЛ\Рисунок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83755"/>
            <a:ext cx="2047875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ксим\Desktop\ПЕРЕДЕЛ\Рисунок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84" y="2348880"/>
            <a:ext cx="338455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ьшины\Desktop\ФОН\460417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6"/>
            <a:ext cx="9144000" cy="68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«Мы уверены в том, что народная игрушка является, при тщательном ее изучении, неисчерпаемым источником мудрой и творческой педагогики».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Е. </a:t>
            </a:r>
            <a:r>
              <a:rPr lang="ru-RU" b="1" dirty="0" err="1"/>
              <a:t>Флерина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8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Даньшины\Desktop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2"/>
            <a:ext cx="9144000" cy="67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Семёновская матрёшка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090642"/>
            <a:ext cx="5277272" cy="54347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У Семеновской матрешки весь фартук занимают букеты цветов: алые розы, маки, незабудки, васильки, ягоды и листья. Своеобразием Семеновской матрешки является ее форма и цветовое оформление: желтый </a:t>
            </a:r>
            <a:r>
              <a:rPr lang="ru-RU" b="1" dirty="0" smtClean="0"/>
              <a:t>платок (обычно окрашенный в горошек), </a:t>
            </a:r>
            <a:r>
              <a:rPr lang="ru-RU" b="1" dirty="0"/>
              <a:t>красный сарафан и белый фартук, украшенный цветами.</a:t>
            </a:r>
          </a:p>
        </p:txBody>
      </p:sp>
      <p:pic>
        <p:nvPicPr>
          <p:cNvPr id="14338" name="Picture 2" descr="C:\Users\Максим\Desktop\ПЕРЕДЕЛ\Рисунок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274887" cy="47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Даньшины\Desktop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2"/>
            <a:ext cx="9144000" cy="67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Полхов-Майданская</a:t>
            </a:r>
            <a:r>
              <a:rPr lang="ru-RU" b="1" dirty="0" smtClean="0">
                <a:solidFill>
                  <a:srgbClr val="FF0000"/>
                </a:solidFill>
              </a:rPr>
              <a:t> матрёшка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752528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У этих матрёшек нет сарафана и фартука. Вместо этого – условный овал на двухцветном поле – вверх красный или желтый, низ зеленый или фиолетовый. Все остальное занято крупными и яркими цветами в черном контуре. </a:t>
            </a:r>
            <a:r>
              <a:rPr lang="ru-RU" b="1" dirty="0" smtClean="0"/>
              <a:t>Главный элемент росписи: цветок шиповника- символ любви и материнства.</a:t>
            </a:r>
          </a:p>
          <a:p>
            <a:pPr marL="0" indent="0" algn="just">
              <a:buNone/>
            </a:pPr>
            <a:r>
              <a:rPr lang="ru-RU" b="1" dirty="0" smtClean="0"/>
              <a:t>На </a:t>
            </a:r>
            <a:r>
              <a:rPr lang="ru-RU" b="1" dirty="0"/>
              <a:t>голове полушалок с цветами. И особенностью является отсутствие у матрешки рук.</a:t>
            </a:r>
          </a:p>
        </p:txBody>
      </p:sp>
      <p:pic>
        <p:nvPicPr>
          <p:cNvPr id="15362" name="Picture 2" descr="C:\Users\Максим\Desktop\ПЕРЕДЕЛ\Рисунок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7813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Даньшины\Desktop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7737" cy="68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«Русские </a:t>
            </a:r>
            <a:r>
              <a:rPr lang="ru-RU" b="1" u="sng" dirty="0" err="1" smtClean="0"/>
              <a:t>матрёшечки</a:t>
            </a:r>
            <a:r>
              <a:rPr lang="ru-RU" b="1" u="sng" dirty="0" smtClean="0"/>
              <a:t>»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69682"/>
            <a:ext cx="4176464" cy="22712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/>
              <a:t>Эти русские матрешки,</a:t>
            </a:r>
          </a:p>
          <a:p>
            <a:pPr marL="0" indent="0">
              <a:buNone/>
            </a:pPr>
            <a:r>
              <a:rPr lang="ru-RU" sz="2800" dirty="0"/>
              <a:t>Разноцветные одежки,</a:t>
            </a:r>
          </a:p>
          <a:p>
            <a:pPr marL="0" indent="0">
              <a:buNone/>
            </a:pPr>
            <a:r>
              <a:rPr lang="ru-RU" sz="2800" dirty="0"/>
              <a:t> На секреты мастерицы,</a:t>
            </a:r>
          </a:p>
          <a:p>
            <a:pPr marL="0" indent="0">
              <a:buNone/>
            </a:pPr>
            <a:r>
              <a:rPr lang="ru-RU" sz="2800" dirty="0"/>
              <a:t> В старшей прячутся сестрицы.</a:t>
            </a:r>
          </a:p>
          <a:p>
            <a:pPr marL="0" indent="0">
              <a:buNone/>
            </a:pPr>
            <a:r>
              <a:rPr lang="ru-RU" sz="2800" dirty="0"/>
              <a:t>Сколько их там не поймешь,</a:t>
            </a:r>
          </a:p>
          <a:p>
            <a:pPr marL="0" indent="0">
              <a:buNone/>
            </a:pPr>
            <a:r>
              <a:rPr lang="ru-RU" sz="2800" dirty="0"/>
              <a:t> Если младшей не найдешь.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3861047"/>
            <a:ext cx="38164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Матрешка на окошке</a:t>
            </a:r>
          </a:p>
          <a:p>
            <a:r>
              <a:rPr lang="ru-RU" sz="2400" dirty="0"/>
              <a:t>В ярком сарафане,</a:t>
            </a:r>
          </a:p>
          <a:p>
            <a:r>
              <a:rPr lang="ru-RU" sz="2400" dirty="0"/>
              <a:t>И вся семья в матрешке</a:t>
            </a:r>
          </a:p>
          <a:p>
            <a:r>
              <a:rPr lang="ru-RU" sz="2400" dirty="0"/>
              <a:t>Как в доме деревянном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Очень любят все матрешки</a:t>
            </a:r>
          </a:p>
          <a:p>
            <a:r>
              <a:rPr lang="ru-RU" sz="2400" dirty="0"/>
              <a:t>Разноцветные одежки:</a:t>
            </a:r>
          </a:p>
          <a:p>
            <a:r>
              <a:rPr lang="ru-RU" sz="2400" dirty="0"/>
              <a:t>Всегда расписаны на диво</a:t>
            </a:r>
          </a:p>
          <a:p>
            <a:r>
              <a:rPr lang="ru-RU" sz="2400" dirty="0"/>
              <a:t>Очень ярко и красиво.</a:t>
            </a:r>
          </a:p>
          <a:p>
            <a:endParaRPr lang="ru-RU" dirty="0"/>
          </a:p>
        </p:txBody>
      </p:sp>
      <p:pic>
        <p:nvPicPr>
          <p:cNvPr id="16386" name="Picture 2" descr="C:\Users\Максим\Desktop\ПЕРЕДЕЛ\Рисунок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368076"/>
            <a:ext cx="23352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Максим\Desktop\ПЕРЕДЕЛ\Рисунок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3212976"/>
            <a:ext cx="37052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аньшины\Desktop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2"/>
            <a:ext cx="9144000" cy="67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Почему куклу назвали «Матрёшкой»?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азвание </a:t>
            </a:r>
            <a:r>
              <a:rPr lang="ru-RU" dirty="0"/>
              <a:t>происходит от женского имени Матрёна, распространённого в России: и</a:t>
            </a:r>
            <a:r>
              <a:rPr lang="ru-RU" dirty="0" smtClean="0"/>
              <a:t>мя </a:t>
            </a:r>
            <a:r>
              <a:rPr lang="ru-RU" dirty="0"/>
              <a:t>Матрёна произошло от латинского </a:t>
            </a:r>
            <a:r>
              <a:rPr lang="ru-RU" dirty="0" smtClean="0"/>
              <a:t>«</a:t>
            </a:r>
            <a:r>
              <a:rPr lang="ru-RU" dirty="0" err="1" smtClean="0"/>
              <a:t>Matrona</a:t>
            </a:r>
            <a:r>
              <a:rPr lang="ru-RU" dirty="0" smtClean="0"/>
              <a:t>», </a:t>
            </a:r>
            <a:r>
              <a:rPr lang="ru-RU" dirty="0"/>
              <a:t>что означает «знатная женщина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Потом слово «матрешка» стало означать разъемное, красочно расписанное деревянное изделие.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01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ксим\Desktop\ПЕРЕДЕЛ\Рисунок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77" y="1340768"/>
            <a:ext cx="42672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17798"/>
            <a:ext cx="6125666" cy="562357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В конце 19 века в семью Мамонтовых-известных русских промышленников – с острова Хонсю кто-то привез японскую точеную фигурку буддистского святого </a:t>
            </a:r>
            <a:r>
              <a:rPr lang="ru-RU" b="1" dirty="0" err="1" smtClean="0"/>
              <a:t>Фукурума</a:t>
            </a:r>
            <a:r>
              <a:rPr lang="ru-RU" b="1" dirty="0" smtClean="0"/>
              <a:t>, которая оказалась с «сюрпризом» - она разымалась на две части . Внутри нее спрятана  другая, поменьше, которая так же состояла из 2х половинок… Всего таких куколок насчитывалось пять.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299"/>
            <a:ext cx="8229600" cy="124346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появления матрёшки в России.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Даньшины\Desktop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2"/>
            <a:ext cx="9144000" cy="67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Первая матрешка </a:t>
            </a:r>
            <a:r>
              <a:rPr lang="ru-RU" sz="2000" b="1" dirty="0" smtClean="0"/>
              <a:t>оказалась круглолицей, пухленькой, озорной девушкой в косынке и народном платье, с петухом в руках. Внутри большой девочки помещался мальчик поменьше, потом-снова девочка, так мальчики и девочки чередовались и дальше, а самой маленькой и «неделимой» оказалась  </a:t>
            </a:r>
            <a:r>
              <a:rPr lang="ru-RU" sz="2000" b="1" dirty="0" err="1" smtClean="0"/>
              <a:t>матрёшечка</a:t>
            </a:r>
            <a:r>
              <a:rPr lang="ru-RU" sz="2000" b="1" dirty="0" smtClean="0"/>
              <a:t> в виде запеленатого младенца. Всего 8 куколок.</a:t>
            </a:r>
            <a:endParaRPr lang="ru-RU" sz="2000" b="1" dirty="0"/>
          </a:p>
        </p:txBody>
      </p:sp>
      <p:pic>
        <p:nvPicPr>
          <p:cNvPr id="18434" name="Picture 2" descr="C:\Users\Максим\Desktop\ПЕРЕДЕЛ\Рисунок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6" y="2089269"/>
            <a:ext cx="3116263" cy="47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Максим\Desktop\ПЕРЕДЕЛ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99640"/>
            <a:ext cx="5260975" cy="44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аньшины\Desktop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2"/>
            <a:ext cx="9144000" cy="67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Значение матрешек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Коллекция матрешек убеждает в идее о том, что деревянная фигурка была задумана как игрушка, которая способствует освоению ребенком таких понятий, как форма, цвет, размер.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Сувенир</a:t>
            </a:r>
          </a:p>
        </p:txBody>
      </p:sp>
    </p:spTree>
    <p:extLst>
      <p:ext uri="{BB962C8B-B14F-4D97-AF65-F5344CB8AC3E}">
        <p14:creationId xmlns:p14="http://schemas.microsoft.com/office/powerpoint/2010/main" val="42370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79348"/>
            <a:ext cx="862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Примерная структура  проведения занятия по декоративно-прикладному искусству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980728"/>
            <a:ext cx="64087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76872"/>
            <a:ext cx="72008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Подбор </a:t>
            </a:r>
            <a:r>
              <a:rPr lang="ru-RU" dirty="0"/>
              <a:t>х</a:t>
            </a:r>
            <a:r>
              <a:rPr lang="ru-RU" dirty="0" smtClean="0"/>
              <a:t>удожественного материала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5824" y="2291827"/>
            <a:ext cx="72008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Беседа, диалог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261592"/>
            <a:ext cx="72008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19483" y="2261592"/>
            <a:ext cx="72008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05464" y="2263583"/>
            <a:ext cx="72008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29281" y="2263583"/>
            <a:ext cx="72008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Итог (анализ)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971600" y="1700808"/>
            <a:ext cx="648072" cy="56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8" idx="0"/>
          </p:cNvCxnSpPr>
          <p:nvPr/>
        </p:nvCxnSpPr>
        <p:spPr>
          <a:xfrm>
            <a:off x="2185864" y="1700808"/>
            <a:ext cx="0" cy="591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9" idx="0"/>
          </p:cNvCxnSpPr>
          <p:nvPr/>
        </p:nvCxnSpPr>
        <p:spPr>
          <a:xfrm>
            <a:off x="3707904" y="1700808"/>
            <a:ext cx="0" cy="56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0" idx="0"/>
          </p:cNvCxnSpPr>
          <p:nvPr/>
        </p:nvCxnSpPr>
        <p:spPr>
          <a:xfrm>
            <a:off x="5479523" y="1700808"/>
            <a:ext cx="0" cy="56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1" idx="0"/>
          </p:cNvCxnSpPr>
          <p:nvPr/>
        </p:nvCxnSpPr>
        <p:spPr>
          <a:xfrm>
            <a:off x="6965504" y="1700808"/>
            <a:ext cx="0" cy="56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2" idx="0"/>
          </p:cNvCxnSpPr>
          <p:nvPr/>
        </p:nvCxnSpPr>
        <p:spPr>
          <a:xfrm>
            <a:off x="7524328" y="1700808"/>
            <a:ext cx="864993" cy="56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im3-tub-ru.yandex.net/i?id=602527b6cbca5bc5ed6725d902b569a5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-9694"/>
            <a:ext cx="9137460" cy="68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атрешкина.RU - Хохлома,матрешки и народные промыс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" y="4365104"/>
            <a:ext cx="2643303" cy="19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ьшины\Desktop\картинки\ne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1721101" cy="22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Максим\Desktop\ПЕРЕДЕЛ\Рисунок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27" y="3789040"/>
            <a:ext cx="45210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Максим\Desktop\ПЕРЕДЕЛ\Рисунок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4213830" cy="30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ньшины\Desktop\ФОН\101869417_5317975_Russian_Hohloma_by_sokak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1815" y="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НАШИ РАБОТЫ</a:t>
            </a:r>
            <a:endParaRPr lang="ru-RU" sz="3600" b="1" dirty="0"/>
          </a:p>
        </p:txBody>
      </p:sp>
      <p:pic>
        <p:nvPicPr>
          <p:cNvPr id="21506" name="Picture 2" descr="C:\Users\Максим\Desktop\ПЕРЕДЕЛ\Рисунок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9"/>
            <a:ext cx="6959736" cy="48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ньшины\Desktop\ФОН\460417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sz="4000" b="1" dirty="0" smtClean="0"/>
              <a:t>Цель</a:t>
            </a:r>
            <a:r>
              <a:rPr lang="ru-RU" sz="4000" b="1" dirty="0"/>
              <a:t>:</a:t>
            </a:r>
            <a:r>
              <a:rPr lang="ru-RU" sz="4000" dirty="0"/>
              <a:t> </a:t>
            </a:r>
            <a:r>
              <a:rPr lang="ru-RU" sz="4000" b="1" dirty="0"/>
              <a:t>формировать основы духовно-нравственного воспитания </a:t>
            </a:r>
            <a:r>
              <a:rPr lang="ru-RU" sz="4000" b="1" dirty="0" smtClean="0"/>
              <a:t>детей </a:t>
            </a:r>
            <a:r>
              <a:rPr lang="ru-RU" sz="4000" b="1" dirty="0"/>
              <a:t>через приобщение их к декоративно-прикладному искусству родного края, ознакомление с народными промыслами.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7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im3-tub-ru.yandex.net/i?id=602527b6cbca5bc5ed6725d902b569a5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-9694"/>
            <a:ext cx="9137460" cy="68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Максим\Desktop\ПЕРЕДЕЛ\Рисунок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6751"/>
            <a:ext cx="6624735" cy="50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im3-tub-ru.yandex.net/i?id=602527b6cbca5bc5ed6725d902b569a5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-9694"/>
            <a:ext cx="9137460" cy="68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НАШИ РАБОТЫ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4578" name="Picture 2" descr="C:\Users\Максим\Desktop\ПЕРЕДЕЛ\Рисунок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12776"/>
            <a:ext cx="6227965" cy="41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005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67419"/>
              </p:ext>
            </p:extLst>
          </p:nvPr>
        </p:nvGraphicFramePr>
        <p:xfrm>
          <a:off x="179512" y="620688"/>
          <a:ext cx="8784976" cy="609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422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</a:t>
                      </a:r>
                      <a:r>
                        <a:rPr lang="ru-RU" sz="1600" baseline="0" dirty="0" smtClean="0"/>
                        <a:t> дидактическое игры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Задачи</a:t>
                      </a:r>
                      <a:endParaRPr lang="ru-RU" sz="1600" dirty="0"/>
                    </a:p>
                  </a:txBody>
                  <a:tcPr/>
                </a:tc>
              </a:tr>
              <a:tr h="537708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«Обведи элемент»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Обучить детей технике рисования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элементов декоративно-прикладного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искусства.</a:t>
                      </a:r>
                      <a:endParaRPr lang="ru-RU" sz="1600" dirty="0"/>
                    </a:p>
                  </a:txBody>
                  <a:tcPr/>
                </a:tc>
              </a:tr>
              <a:tr h="764111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«Обведи и раскрась»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Развивать мелкую моторику пальцев рук, закрепить с детьми цветовую гамму, которую используют в различных росписях.</a:t>
                      </a:r>
                      <a:endParaRPr lang="ru-RU" sz="1600" dirty="0"/>
                    </a:p>
                  </a:txBody>
                  <a:tcPr/>
                </a:tc>
              </a:tr>
              <a:tr h="121691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«Декоративное домино»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Знакомить детей с элементами различных росписей, выделяя элементы хохломской (семеновской), городецкой, полхов-майданской росписи; уметь находить пару; развивать внимание, умение анализировать.</a:t>
                      </a:r>
                      <a:endParaRPr lang="ru-RU" sz="1600" dirty="0"/>
                    </a:p>
                  </a:txBody>
                  <a:tcPr/>
                </a:tc>
              </a:tr>
              <a:tr h="1329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«Укрась поднос»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закреплять знания о городецкой,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хохломской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росписи – колорите, составными элементами; учить располагать узор; развивать чувство ритма, композиции; формировать эстетическое отношение к народному творчеству. </a:t>
                      </a:r>
                      <a:endParaRPr lang="ru-RU" sz="1600" dirty="0"/>
                    </a:p>
                  </a:txBody>
                  <a:tcPr/>
                </a:tc>
              </a:tr>
              <a:tr h="1627754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«Парные картинки»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Продолжить знакомить детей с хохломской игрушкой; выделять и называть элементы; развивать внимание, мышление, творческое воображение, зрительную память, умение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анализировать.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0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75129"/>
              </p:ext>
            </p:extLst>
          </p:nvPr>
        </p:nvGraphicFramePr>
        <p:xfrm>
          <a:off x="179512" y="32401"/>
          <a:ext cx="8856984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804311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«Собери целое»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Закреплять знания детей о ДПИ родного края; учить собирать из нескольких частей целое; развивать мышление, творческое воображение.  </a:t>
                      </a:r>
                      <a:endParaRPr lang="ru-RU" sz="16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«Найди пару»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Продолжить знакомить детей с русскими народными росписями; выделять из них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городец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хохлому,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полхов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-майдан, развивать внимание, зрительную память, умение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анализировать.</a:t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dirty="0"/>
                    </a:p>
                  </a:txBody>
                  <a:tcPr/>
                </a:tc>
              </a:tr>
              <a:tr h="9606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«Найди лишнее»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Формировать умение находить предметы определенного промысла среди предложенных; развивать внимание, наблюдательность, речь – доказательство.</a:t>
                      </a:r>
                      <a:endParaRPr lang="ru-RU" sz="1600" dirty="0"/>
                    </a:p>
                  </a:txBody>
                  <a:tcPr/>
                </a:tc>
              </a:tr>
              <a:tr h="15475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«Угадай и расскажи»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Закрепить знания детей о народной игрушке как об одной из форм народного декоративно-прикладного искусства;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умение узнавать игрушку по изображению, объяснять свой выбор, выделять элементы росписи, ее колорит и композицию узора на изделии;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азвивать эстетический вкус. </a:t>
                      </a:r>
                      <a:endParaRPr lang="ru-RU" sz="1600" dirty="0"/>
                    </a:p>
                  </a:txBody>
                  <a:tcPr/>
                </a:tc>
              </a:tr>
              <a:tr h="1074008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«Собери матрешку»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Закреплять знания детей о народной игрушке – матрешке, умение собирать матрешку из частей по способу мозаики, выделять элементы украшения. Воспитывать уважение и любовь к народному творчеству.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7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Даньшины\Desktop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2"/>
            <a:ext cx="9144000" cy="67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1. Дети познакомились с народными промыслами, их особенностями и средствами художественной выразительности по следующие разделам: </a:t>
            </a:r>
            <a:r>
              <a:rPr lang="ru-RU" sz="2000" b="1" dirty="0" smtClean="0"/>
              <a:t>«Золотая Хохлома», «Весёлый Городец», «Русская матрешка» </a:t>
            </a:r>
            <a:r>
              <a:rPr lang="ru-RU" sz="2000" b="1" dirty="0"/>
              <a:t>(Семеновская и </a:t>
            </a:r>
            <a:r>
              <a:rPr lang="ru-RU" sz="2000" b="1" dirty="0" err="1"/>
              <a:t>Полхов-Майданская</a:t>
            </a:r>
            <a:r>
              <a:rPr lang="ru-RU" sz="2000" b="1" dirty="0"/>
              <a:t>).</a:t>
            </a:r>
          </a:p>
          <a:p>
            <a:pPr marL="0" indent="0" algn="just">
              <a:buNone/>
            </a:pPr>
            <a:r>
              <a:rPr lang="ru-RU" sz="2000" b="1" dirty="0"/>
              <a:t>2. Дети стали осознанно обращать внимание на красоту окружающих предметов, правильно их называть и узнавать материал, из которого сделано изделие.</a:t>
            </a:r>
          </a:p>
          <a:p>
            <a:pPr marL="0" indent="0" algn="just">
              <a:buNone/>
            </a:pPr>
            <a:r>
              <a:rPr lang="ru-RU" sz="2000" b="1" dirty="0"/>
              <a:t>3. Воспитанники стали проявлять самостоятельность в подборе изобразительных материалов, в продумывании содержания работы, активно проявлять творчество, выдумку.</a:t>
            </a:r>
          </a:p>
          <a:p>
            <a:pPr marL="0" indent="0" algn="just">
              <a:buNone/>
            </a:pPr>
            <a:r>
              <a:rPr lang="ru-RU" sz="2000" b="1" dirty="0"/>
              <a:t>4. Занятия развили у детей эстетический вкус и эстетическое восприятие действительности.</a:t>
            </a:r>
          </a:p>
          <a:p>
            <a:pPr marL="0" indent="0" algn="just">
              <a:buNone/>
            </a:pPr>
            <a:r>
              <a:rPr lang="ru-RU" sz="2000" b="1" dirty="0"/>
              <a:t>5. Дети стали активнее и свободнее отражать свои впечатления от общения с предметами декоративно – прикладного искусства в продуктивной деятельности.</a:t>
            </a:r>
          </a:p>
          <a:p>
            <a:pPr marL="0" indent="0" algn="just">
              <a:buNone/>
            </a:pPr>
            <a:r>
              <a:rPr lang="ru-RU" sz="2000" b="1" dirty="0"/>
              <a:t>6. Произведения народного творчества пробудили в детях яркие представления о Родине, о ее культуре, способствовали воспитанию патриотических чувств.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13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Даньшины\Desktop\ФО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2"/>
            <a:ext cx="9144000" cy="67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93304"/>
            <a:ext cx="8784976" cy="626469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Лыкова И.А.Ю Шипунова В.А. Игрушки изначальные: истории происхождения, культурные традиции, педагогический потенциал.-М.: Издательство «»Цветной мир.</a:t>
            </a:r>
          </a:p>
          <a:p>
            <a:pPr algn="just"/>
            <a:r>
              <a:rPr lang="ru-RU" sz="1800" dirty="0" err="1" smtClean="0"/>
              <a:t>Скоролупова</a:t>
            </a:r>
            <a:r>
              <a:rPr lang="ru-RU" sz="1800" dirty="0" smtClean="0"/>
              <a:t> О.А. Тематическое планирование воспитательно-образовательного процесса в дошкольных образовательных учреждениях. Часть 2. –М,: Издательство «Скрипторий 2003», 2006.</a:t>
            </a:r>
          </a:p>
          <a:p>
            <a:pPr algn="just"/>
            <a:r>
              <a:rPr lang="ru-RU" sz="1800" dirty="0" smtClean="0"/>
              <a:t>Хохломская роспись по дереву. Наглядное пособие.- М.: Мозаика-Синтез, 2002.</a:t>
            </a:r>
          </a:p>
          <a:p>
            <a:pPr algn="just"/>
            <a:r>
              <a:rPr lang="ru-RU" sz="1800" dirty="0" smtClean="0"/>
              <a:t>Городецкая роспись по дереву. Наглядное пособие.</a:t>
            </a:r>
            <a:r>
              <a:rPr lang="ru-RU" sz="1800" dirty="0"/>
              <a:t> </a:t>
            </a:r>
            <a:r>
              <a:rPr lang="ru-RU" sz="1800" dirty="0" smtClean="0"/>
              <a:t>-М</a:t>
            </a:r>
            <a:r>
              <a:rPr lang="ru-RU" sz="1800" dirty="0"/>
              <a:t>.: Мозаика-Синтез, 2002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Комарова Т.С.  «Изобразительная деятельность в детском саду» (для занятий с детьми 2-7 лет), изд-во «Мозаика-Синтез», Москва, 2006 г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   </a:t>
            </a:r>
            <a:r>
              <a:rPr lang="ru-RU" sz="1800" dirty="0" err="1"/>
              <a:t>Соломенникова</a:t>
            </a:r>
            <a:r>
              <a:rPr lang="ru-RU" sz="1800" dirty="0"/>
              <a:t> О.А. «Радость творчества» (ознакомление детей с народным искусством, для занятий с детьми 5 – 7 лет), изд-во «Мозаика-Синтез», Москва, 2006 г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   </a:t>
            </a:r>
            <a:r>
              <a:rPr lang="ru-RU" sz="1800" dirty="0" err="1"/>
              <a:t>Скоролупова</a:t>
            </a:r>
            <a:r>
              <a:rPr lang="ru-RU" sz="1800" dirty="0"/>
              <a:t> О.А. «Знакомство детей дошкольного возраста с русским народным декоративно-прикладным искусством» (цикл занятий для детей старшего дошкольного возраста), изд-во «Скрипторий», Москва, 2003 г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 </a:t>
            </a:r>
            <a:r>
              <a:rPr lang="ru-RU" sz="1800" dirty="0" err="1"/>
              <a:t>Швайко</a:t>
            </a:r>
            <a:r>
              <a:rPr lang="ru-RU" sz="1800" dirty="0"/>
              <a:t> Г.С. «Занятия по изобразительной деятельности в детском саду» (старшая, подготовительная группа, программа, конспекты), </a:t>
            </a:r>
            <a:r>
              <a:rPr lang="ru-RU" sz="1800" dirty="0" err="1"/>
              <a:t>Владос</a:t>
            </a:r>
            <a:r>
              <a:rPr lang="ru-RU" sz="1800" dirty="0"/>
              <a:t>, 175 стр., 2008 г.</a:t>
            </a:r>
            <a:r>
              <a:rPr lang="ru-RU" sz="1800" i="1" dirty="0"/>
              <a:t> </a:t>
            </a:r>
            <a:endParaRPr lang="ru-RU" sz="1800" i="1" dirty="0" smtClean="0"/>
          </a:p>
          <a:p>
            <a:pPr algn="just"/>
            <a:r>
              <a:rPr lang="ru-RU" sz="1800" dirty="0"/>
              <a:t>Декоративно-прикладное искусство www.velim.ru/2112-1-Dekorativno_prikladnoe_iskusstvo.htm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383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ньшины\Desktop\ФОН\4604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643" y="764705"/>
            <a:ext cx="8712968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1</a:t>
            </a:r>
            <a:r>
              <a:rPr lang="ru-RU" sz="2200" dirty="0" smtClean="0"/>
              <a:t>. Формировать </a:t>
            </a:r>
            <a:r>
              <a:rPr lang="ru-RU" sz="2200" dirty="0"/>
              <a:t>у детей </a:t>
            </a:r>
            <a:r>
              <a:rPr lang="ru-RU" sz="2200" dirty="0" smtClean="0"/>
              <a:t>эмоциональную  отзывчивость </a:t>
            </a:r>
            <a:r>
              <a:rPr lang="ru-RU" sz="2200" dirty="0"/>
              <a:t>и </a:t>
            </a:r>
            <a:r>
              <a:rPr lang="ru-RU" sz="2200" dirty="0" smtClean="0"/>
              <a:t>интереса </a:t>
            </a:r>
            <a:r>
              <a:rPr lang="ru-RU" sz="2200" dirty="0"/>
              <a:t>к </a:t>
            </a:r>
            <a:r>
              <a:rPr lang="ru-RU" sz="2200" dirty="0" smtClean="0"/>
              <a:t>образам </a:t>
            </a:r>
            <a:r>
              <a:rPr lang="ru-RU" sz="2200" dirty="0"/>
              <a:t>народного декоративно-прикладного искусства родного </a:t>
            </a:r>
            <a:r>
              <a:rPr lang="ru-RU" sz="2200" dirty="0" smtClean="0"/>
              <a:t>края</a:t>
            </a:r>
            <a:r>
              <a:rPr lang="ru-RU" sz="2200" dirty="0"/>
              <a:t>.</a:t>
            </a:r>
          </a:p>
          <a:p>
            <a:pPr marL="0" indent="0" algn="just">
              <a:buNone/>
            </a:pPr>
            <a:r>
              <a:rPr lang="ru-RU" sz="2200" b="1" dirty="0" smtClean="0"/>
              <a:t>2</a:t>
            </a:r>
            <a:r>
              <a:rPr lang="ru-RU" sz="2200" dirty="0" smtClean="0"/>
              <a:t>.</a:t>
            </a:r>
            <a:r>
              <a:rPr lang="ru-RU" sz="2200" dirty="0"/>
              <a:t>  </a:t>
            </a:r>
            <a:r>
              <a:rPr lang="ru-RU" sz="2200" dirty="0" smtClean="0"/>
              <a:t>Формировать обобщённые представления о декоративно-прикладном искусстве нижегородской области: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dirty="0" smtClean="0"/>
              <a:t>      - </a:t>
            </a:r>
            <a:r>
              <a:rPr lang="ru-RU" sz="2200" dirty="0"/>
              <a:t>умение различать стили наиболее известных видов декоративной живописи: хохломской, городецкой, </a:t>
            </a:r>
            <a:r>
              <a:rPr lang="ru-RU" sz="2200" dirty="0" smtClean="0"/>
              <a:t>полхов-майданской;</a:t>
            </a:r>
          </a:p>
          <a:p>
            <a:pPr marL="0" indent="0" algn="just">
              <a:buNone/>
            </a:pPr>
            <a:r>
              <a:rPr lang="ru-RU" sz="2200" dirty="0" smtClean="0"/>
              <a:t>     - освоение детьми характерных элементов, колорита, композиции;</a:t>
            </a:r>
          </a:p>
          <a:p>
            <a:pPr marL="0" indent="0" algn="just">
              <a:buNone/>
            </a:pPr>
            <a:r>
              <a:rPr lang="ru-RU" sz="2200" dirty="0" smtClean="0"/>
              <a:t>    </a:t>
            </a:r>
            <a:r>
              <a:rPr lang="ru-RU" sz="2200" dirty="0"/>
              <a:t> </a:t>
            </a:r>
            <a:r>
              <a:rPr lang="ru-RU" sz="2200" dirty="0" smtClean="0"/>
              <a:t>-  умение </a:t>
            </a:r>
            <a:r>
              <a:rPr lang="ru-RU" sz="2200" dirty="0"/>
              <a:t>создавать выразительные узоры на бумаге и объёмных предметах;</a:t>
            </a:r>
          </a:p>
          <a:p>
            <a:pPr marL="0" indent="0" algn="just">
              <a:buNone/>
            </a:pPr>
            <a:r>
              <a:rPr lang="ru-RU" sz="2200" dirty="0"/>
              <a:t> </a:t>
            </a:r>
            <a:r>
              <a:rPr lang="ru-RU" sz="2200" dirty="0" smtClean="0"/>
              <a:t>  </a:t>
            </a:r>
            <a:r>
              <a:rPr lang="ru-RU" sz="2200" dirty="0"/>
              <a:t>   - </a:t>
            </a:r>
            <a:r>
              <a:rPr lang="ru-RU" sz="2200" dirty="0" smtClean="0"/>
              <a:t>  воспитание </a:t>
            </a:r>
            <a:r>
              <a:rPr lang="ru-RU" sz="2200" dirty="0"/>
              <a:t>при этом чувства формы, ритма, симметрии.</a:t>
            </a:r>
          </a:p>
          <a:p>
            <a:pPr marL="0" indent="0" algn="just">
              <a:buNone/>
            </a:pPr>
            <a:r>
              <a:rPr lang="ru-RU" sz="2200" b="1" dirty="0" smtClean="0"/>
              <a:t>3</a:t>
            </a:r>
            <a:r>
              <a:rPr lang="ru-RU" sz="2200" dirty="0" smtClean="0"/>
              <a:t>. </a:t>
            </a:r>
            <a:r>
              <a:rPr lang="ru-RU" sz="2200" dirty="0"/>
              <a:t>Развивать творчество, фантазию, ассоциативное мышление и любознательность, наблюдательность и воображение.</a:t>
            </a:r>
          </a:p>
          <a:p>
            <a:pPr marL="0" indent="0" algn="just">
              <a:buNone/>
            </a:pPr>
            <a:r>
              <a:rPr lang="ru-RU" sz="2200" b="1" dirty="0" smtClean="0"/>
              <a:t>4</a:t>
            </a:r>
            <a:r>
              <a:rPr lang="ru-RU" sz="2200" dirty="0" smtClean="0"/>
              <a:t>. </a:t>
            </a:r>
            <a:r>
              <a:rPr lang="ru-RU" sz="2200" dirty="0"/>
              <a:t>Воспитывать уважительное отношение к труду народных мастеров; национальную гордость за мастеров русского народа.</a:t>
            </a:r>
          </a:p>
          <a:p>
            <a:pPr algn="just"/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846815" y="1577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Задачи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448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ньшины\Desktop\ФОН\4604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80019"/>
              </p:ext>
            </p:extLst>
          </p:nvPr>
        </p:nvGraphicFramePr>
        <p:xfrm>
          <a:off x="179511" y="908720"/>
          <a:ext cx="8784978" cy="488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Наглядный</a:t>
                      </a:r>
                      <a:endParaRPr lang="ru-RU" sz="2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Словесный </a:t>
                      </a:r>
                      <a:endParaRPr lang="ru-RU" sz="2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Практический</a:t>
                      </a:r>
                      <a:endParaRPr lang="ru-RU" sz="2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-чтения воспитателем произведений устного народного творчества;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-наблюдений;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-рассматривания книжных иллюстраций, репродукций, предметов;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-проведения дидактических игр;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-целевых экскурсии.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endParaRPr lang="ru-RU" sz="2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-рассказа воспитателя об истории возникновения и процветания данного вида прикладного искусства;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-проведения разнообразных дидактических игр; 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-загадывания загадок;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-рассматривания наглядного материала.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endParaRPr lang="ru-RU" sz="2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-изготовить с детьми наглядные пособия;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-организовать вечера с родителями;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-провести игры;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-изготовить поделки на выставки;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-провести экскурсии;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-нарисовать или слепить из пластилина поделки данного вида искусства.</a:t>
                      </a:r>
                      <a:endParaRPr lang="ru-RU" sz="2200" dirty="0" smtClean="0">
                        <a:effectLst/>
                      </a:endParaRPr>
                    </a:p>
                    <a:p>
                      <a:pPr algn="l"/>
                      <a:endParaRPr lang="ru-RU" sz="2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7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ньшины\Desktop\ФОН\4604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088"/>
          </a:xfrm>
        </p:spPr>
        <p:txBody>
          <a:bodyPr/>
          <a:lstStyle/>
          <a:p>
            <a:r>
              <a:rPr lang="ru-RU" dirty="0" smtClean="0"/>
              <a:t>Формы работы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908720"/>
            <a:ext cx="8579296" cy="5184576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3400" b="1" dirty="0"/>
              <a:t>открытые показы воспитательно - образовательного процесса (день открытых дверей «Выставка поделок из глины «Русские </a:t>
            </a:r>
            <a:r>
              <a:rPr lang="ru-RU" sz="3400" b="1" dirty="0" err="1"/>
              <a:t>матрёшечки</a:t>
            </a:r>
            <a:r>
              <a:rPr lang="ru-RU" sz="3400" b="1" dirty="0"/>
              <a:t>», присутствие родителей на занятии по рисованию «Хохломские ложки»);</a:t>
            </a:r>
          </a:p>
          <a:p>
            <a:pPr lvl="0" algn="just"/>
            <a:r>
              <a:rPr lang="ru-RU" sz="3400" b="1" dirty="0"/>
              <a:t>проведение совместных мероприятий (привлечение родителей к изготовлению поделок для тематических выставок «Золотая Хохлома», «Веселый Городец», «Ой, да мы матрёшки</a:t>
            </a:r>
            <a:r>
              <a:rPr lang="ru-RU" sz="3400" b="1" dirty="0" smtClean="0"/>
              <a:t>!»; сбор изделий народных промыслов к мини-музею «Нижегородская ярмарка»);</a:t>
            </a:r>
            <a:endParaRPr lang="ru-RU" sz="3400" b="1" dirty="0"/>
          </a:p>
          <a:p>
            <a:pPr lvl="0" algn="just"/>
            <a:r>
              <a:rPr lang="ru-RU" sz="3400" b="1" dirty="0"/>
              <a:t>наглядные виды работы (информационные стенды для родителей, стенгазеты, папки-передвижки, консультативный материал по вопросам духовно-нравственного развития детей, периодически проходят тематические выставки детских работ, дидактических игр);</a:t>
            </a:r>
          </a:p>
          <a:p>
            <a:pPr lvl="0" algn="just"/>
            <a:r>
              <a:rPr lang="ru-RU" sz="3400" b="1" dirty="0"/>
              <a:t>экскурсии (родители </a:t>
            </a:r>
            <a:r>
              <a:rPr lang="ru-RU" sz="3400" b="1" dirty="0" smtClean="0"/>
              <a:t>самостоятельно водили </a:t>
            </a:r>
            <a:r>
              <a:rPr lang="ru-RU" sz="3400" b="1" dirty="0"/>
              <a:t>своих детей в музей декоративно – прикладного творчества).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pic>
        <p:nvPicPr>
          <p:cNvPr id="1026" name="Picture 2" descr="C:\Users\Максим\Desktop\ПЕРЕДЕ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19" y="1473515"/>
            <a:ext cx="5428385" cy="37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5416" y="1102457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Беседа с родителями на тему «</a:t>
            </a:r>
            <a:r>
              <a:rPr lang="ru-RU" sz="2000" b="1" dirty="0" err="1" smtClean="0"/>
              <a:t>Полхово-Майданская</a:t>
            </a:r>
            <a:r>
              <a:rPr lang="ru-RU" sz="2000" b="1" dirty="0" smtClean="0"/>
              <a:t> матрешка»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509119"/>
            <a:ext cx="327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Подготовка к занятию по рисованию «Хохломские ложки»</a:t>
            </a:r>
            <a:endParaRPr lang="ru-RU" sz="2000" b="1" dirty="0"/>
          </a:p>
        </p:txBody>
      </p:sp>
      <p:pic>
        <p:nvPicPr>
          <p:cNvPr id="2052" name="Picture 4" descr="C:\Users\Максим\Desktop\ПЕРЕДЕЛ\Рисунок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7" y="880676"/>
            <a:ext cx="3877819" cy="29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ксим\Desktop\ПЕРЕДЕЛ\Рисунок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1" y="3789040"/>
            <a:ext cx="3620564" cy="25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Цитатник пользователя &quot;А.А.Оса тя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"/>
            <a:ext cx="9144000" cy="68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79" y="11562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Мини-музей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Максим\Desktop\ПЕРЕДЕЛ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621666" cy="36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1415</Words>
  <Application>Microsoft Office PowerPoint</Application>
  <PresentationFormat>Экран (4:3)</PresentationFormat>
  <Paragraphs>158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Духовно-нравственное воспитание старших дошкольников через ознакомление с промыслами Нижегородской области.</vt:lpstr>
      <vt:lpstr>Презентация PowerPoint</vt:lpstr>
      <vt:lpstr>Презентация PowerPoint</vt:lpstr>
      <vt:lpstr>Презентация PowerPoint</vt:lpstr>
      <vt:lpstr>Методы</vt:lpstr>
      <vt:lpstr>Формы работы с родителями</vt:lpstr>
      <vt:lpstr>Используемая литература</vt:lpstr>
      <vt:lpstr>Презентация PowerPoint</vt:lpstr>
      <vt:lpstr>Мини-музей</vt:lpstr>
      <vt:lpstr>Презентация PowerPoint</vt:lpstr>
      <vt:lpstr>Виды декоративно-прикладного искусства Нижегородской области</vt:lpstr>
      <vt:lpstr>Весёлый Городец</vt:lpstr>
      <vt:lpstr>Вид орнамента</vt:lpstr>
      <vt:lpstr>Элементы узора</vt:lpstr>
      <vt:lpstr>Символы Городецкого искусства</vt:lpstr>
      <vt:lpstr>Золотая Хохлома</vt:lpstr>
      <vt:lpstr>Вид орнамента</vt:lpstr>
      <vt:lpstr>Узоры хохломской росписи</vt:lpstr>
      <vt:lpstr>    Матрешки</vt:lpstr>
      <vt:lpstr>Семёновская матрёшка</vt:lpstr>
      <vt:lpstr>Полхов-Майданская матрёшка</vt:lpstr>
      <vt:lpstr>«Русские матрёшечки»</vt:lpstr>
      <vt:lpstr>Почему куклу назвали «Матрёшкой»?</vt:lpstr>
      <vt:lpstr>История появления матрёшки в России.</vt:lpstr>
      <vt:lpstr>Презентация PowerPoint</vt:lpstr>
      <vt:lpstr>Значение матрешек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РАБОТЫ</vt:lpstr>
      <vt:lpstr>Дидактические игры</vt:lpstr>
      <vt:lpstr>Презентация PowerPoint</vt:lpstr>
      <vt:lpstr>Выводы:</vt:lpstr>
      <vt:lpstr>Используемая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Духовно-нравтсенное воспитание через ознакомление детей с промыслами Нижегородкой земли.</dc:title>
  <dc:creator>Даньшины</dc:creator>
  <cp:lastModifiedBy>Максим Даньшин</cp:lastModifiedBy>
  <cp:revision>98</cp:revision>
  <cp:lastPrinted>2015-05-12T18:34:57Z</cp:lastPrinted>
  <dcterms:created xsi:type="dcterms:W3CDTF">2015-04-11T04:57:33Z</dcterms:created>
  <dcterms:modified xsi:type="dcterms:W3CDTF">2015-11-19T19:43:38Z</dcterms:modified>
</cp:coreProperties>
</file>