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9" r:id="rId3"/>
    <p:sldId id="262" r:id="rId4"/>
    <p:sldId id="263" r:id="rId5"/>
    <p:sldId id="312" r:id="rId6"/>
    <p:sldId id="269" r:id="rId7"/>
    <p:sldId id="271" r:id="rId8"/>
    <p:sldId id="273" r:id="rId9"/>
    <p:sldId id="279" r:id="rId10"/>
    <p:sldId id="313" r:id="rId11"/>
    <p:sldId id="281" r:id="rId12"/>
    <p:sldId id="314" r:id="rId13"/>
    <p:sldId id="310" r:id="rId14"/>
    <p:sldId id="301" r:id="rId15"/>
    <p:sldId id="30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053040-F4F8-4B84-8D8C-E67D19C5CA8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2EE7F8-832B-478D-A7DF-D5AA8F20B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040-F4F8-4B84-8D8C-E67D19C5CA8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E7F8-832B-478D-A7DF-D5AA8F20B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040-F4F8-4B84-8D8C-E67D19C5CA8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E7F8-832B-478D-A7DF-D5AA8F20B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053040-F4F8-4B84-8D8C-E67D19C5CA8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2EE7F8-832B-478D-A7DF-D5AA8F20B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053040-F4F8-4B84-8D8C-E67D19C5CA8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2EE7F8-832B-478D-A7DF-D5AA8F20B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040-F4F8-4B84-8D8C-E67D19C5CA8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E7F8-832B-478D-A7DF-D5AA8F20B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040-F4F8-4B84-8D8C-E67D19C5CA8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E7F8-832B-478D-A7DF-D5AA8F20B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053040-F4F8-4B84-8D8C-E67D19C5CA8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2EE7F8-832B-478D-A7DF-D5AA8F20B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040-F4F8-4B84-8D8C-E67D19C5CA8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E7F8-832B-478D-A7DF-D5AA8F20B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053040-F4F8-4B84-8D8C-E67D19C5CA8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2EE7F8-832B-478D-A7DF-D5AA8F20B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053040-F4F8-4B84-8D8C-E67D19C5CA8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2EE7F8-832B-478D-A7DF-D5AA8F20B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053040-F4F8-4B84-8D8C-E67D19C5CA8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2EE7F8-832B-478D-A7DF-D5AA8F20B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50"/>
            <a:ext cx="7532712" cy="557214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ОБРАЗОВАНИЕ ГОРОДСКОЙ ОКРУГ ГОРОД ЛАНГЕПАС</a:t>
            </a:r>
            <a:br>
              <a:rPr lang="ru-RU" sz="160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ХАНТЫ-МАНСИЙСКОГО АВТОНОМНОГО ОКРУГА – ЮГРЫ</a:t>
            </a:r>
            <a:br>
              <a:rPr lang="ru-RU" sz="160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ЛАНГЕПАССКОЕ ГОРОДСКОЕ МУНИЦИПАЛЬНОЕ АВТОНОМНОЕ</a:t>
            </a:r>
            <a:br>
              <a:rPr lang="ru-RU" sz="160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ДОШКОЛЬНОЕ ОБРАЗОВАТЕЛЬНОЕ УЧРЕЖДЕНИЕ</a:t>
            </a:r>
            <a:br>
              <a:rPr lang="ru-RU" sz="160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«ДЕТСКИЙ САД ОБЩЕРАЗВИВАЮЩЕГО ВИДА № 3 «СВЕТЛЯЧОК»</a:t>
            </a:r>
            <a:r>
              <a:rPr lang="ru-RU" sz="1600" b="0" cap="none" dirty="0">
                <a:solidFill>
                  <a:srgbClr val="C00000"/>
                </a:solidFill>
                <a:latin typeface="Calibri"/>
                <a:ea typeface="+mn-ea"/>
                <a:cs typeface="Arial" charset="0"/>
              </a:rPr>
              <a:t/>
            </a:r>
            <a:br>
              <a:rPr lang="ru-RU" sz="1600" b="0" cap="none" dirty="0">
                <a:solidFill>
                  <a:srgbClr val="C00000"/>
                </a:solidFill>
                <a:latin typeface="Calibri"/>
                <a:ea typeface="+mn-ea"/>
                <a:cs typeface="Arial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no Pro Smbd Captio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rgbClr val="C00000"/>
                </a:solidFill>
                <a:latin typeface="Arno Pro Smbd Captio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no Pro Smbd Captio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Arno Pro Smbd Caption" pitchFamily="18" charset="0"/>
              </a:rPr>
              <a:t> 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Arno Pro Smbd Captio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Arno Pro Smbd Caption" pitchFamily="18" charset="0"/>
              </a:rPr>
              <a:t> 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Arno Pro Smbd Captio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Arno Pro Smbd Caption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Arno Pro Smbd Captio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Мультимедийная разработка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образовательной деятельности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к обучению грамоте и развитие речи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подготовительной к школе группы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тема: «Клоуны в гостях у детей»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воспитателя и учителя – логопеда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Заскалькина Юлия Николаевна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– логопед: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Пушина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Олеся Ильинична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0300" y="5843588"/>
            <a:ext cx="5529263" cy="800100"/>
          </a:xfrm>
        </p:spPr>
        <p:txBody>
          <a:bodyPr/>
          <a:lstStyle/>
          <a:p>
            <a:pPr algn="ctr" eaLnBrk="1" hangingPunct="1"/>
            <a:r>
              <a:rPr lang="ru-RU" sz="1400" dirty="0" smtClean="0">
                <a:solidFill>
                  <a:srgbClr val="86211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86211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solidFill>
                  <a:srgbClr val="86211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400" dirty="0" smtClean="0">
                <a:solidFill>
                  <a:srgbClr val="862110"/>
                </a:solidFill>
                <a:latin typeface="Times New Roman" pitchFamily="18" charset="0"/>
                <a:cs typeface="Times New Roman" pitchFamily="18" charset="0"/>
              </a:rPr>
              <a:t>5г.</a:t>
            </a:r>
          </a:p>
          <a:p>
            <a:pPr algn="ctr" eaLnBrk="1" hangingPunct="1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4705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642919"/>
            <a:ext cx="759444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Выход воспитателя в костюме  клоуна Дина. Встреча.</a:t>
            </a:r>
          </a:p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Характеристика звуков Д-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Дь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в костюме клоуна Дина показывает детям презентацию «Звуки Д-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Обсуждает её с детьми. Стимулирует интерес детей.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ндрей\Desktop\Открытое занятие\фото открытое занятие\IMG_1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714884"/>
            <a:ext cx="2428860" cy="161924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Андрей\Desktop\Открытое занятие\фото открытое занятие\IMG_1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000240"/>
            <a:ext cx="2536017" cy="157163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Андрей\Desktop\Открытое занятие\фото открытое занятие\IMG_1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285992"/>
            <a:ext cx="2571768" cy="1547801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Андрей\Desktop\Открытое занятие\фото открытое занятие\IMG_17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714884"/>
            <a:ext cx="2464579" cy="164305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C:\Users\Андрей\Desktop\Открытое занятие\фото открытое занятие\IMG_17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357430"/>
            <a:ext cx="2428860" cy="161924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8003232" cy="6408712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/>
              <a:t>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Фонематическая  зарядка. «Дразнилки с клоунами»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повторяют за клоунами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дан-дон-дин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дун-ден-дын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Игра с палкой «Наоборот»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(Да-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до-де,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ду-дю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ды-ди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Игра «Добавь слог»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Во-да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Фе-дя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Пома-да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На-дя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Коман-да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Воло-дя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Посу-да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Звуковой анализ слов Дин и Дон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(Дети проводят звуковой анализ слов  ДИН  и ДОН).</a:t>
            </a:r>
          </a:p>
          <a:p>
            <a:endParaRPr lang="ru-RU" sz="1600" dirty="0" smtClean="0"/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</p:txBody>
      </p:sp>
      <p:pic>
        <p:nvPicPr>
          <p:cNvPr id="4099" name="Picture 3" descr="C:\Users\Андрей\Desktop\Открытое занятие\фото открытое занятие\IMG_1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071657"/>
            <a:ext cx="2357486" cy="1571657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Андрей\Desktop\Открытое занятие\фото открытое занятие\IMG_1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095469"/>
            <a:ext cx="2286016" cy="1524011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Андрей\Desktop\Открытое занятие\фото открытое занятие\IMG_1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000636"/>
            <a:ext cx="2000232" cy="133348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Users\Андрей\Desktop\Открытое занятие\фото открытое занятие\IMG_18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286388"/>
            <a:ext cx="2071670" cy="138111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C:\Users\Андрей\Desktop\Открытое занятие\фото открытое занятие\IMG_18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929198"/>
            <a:ext cx="2214546" cy="147636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595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6357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 тем как приступить к знакомству с буквой клоуны предлагают отдохнуть и  поиграть. 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 – подняться, потянуться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Два согнуться, разогнуться,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Три-  в ладоши три хлопка	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Головою три кивка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четыре – руки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шире,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Пять – руками помахать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Шесть – на место сесть опять.</a:t>
            </a:r>
          </a:p>
        </p:txBody>
      </p:sp>
      <p:pic>
        <p:nvPicPr>
          <p:cNvPr id="5122" name="Picture 2" descr="C:\Users\Андрей\Desktop\Открытое занятие\фото открытое занятие\IMG_1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57818" y="857232"/>
            <a:ext cx="2678925" cy="178595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Андрей\Desktop\Открытое занятие\фото открытое занятие\IMG_1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86058"/>
            <a:ext cx="3214678" cy="2143119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Андрей\Desktop\Открытое занятие\фото открытое занятие\IMG_1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429000"/>
            <a:ext cx="2786082" cy="185738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81"/>
            <a:ext cx="6400800" cy="2376264"/>
          </a:xfrm>
        </p:spPr>
        <p:txBody>
          <a:bodyPr>
            <a:normAutofit/>
          </a:bodyPr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буквой</a:t>
            </a:r>
            <a:endParaRPr lang="ru-RU" sz="16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Логопед в костюме клоуна Дона показывает детям буквы Д, </a:t>
            </a:r>
            <a:r>
              <a:rPr lang="ru-RU" sz="1500" b="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lang="ru-RU" sz="1500" b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на слайдах,  обсуждает с детьми на что она похожа, читает стихотворения про букву Д. Предлагает выложить букву   используя счетные палочки. Включает </a:t>
            </a:r>
            <a:r>
              <a:rPr lang="ru-RU" sz="1500" b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детей в самостоятельную деятельность, предоставляет время для </a:t>
            </a:r>
            <a:r>
              <a:rPr lang="ru-RU" sz="1500" b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самостоятельной </a:t>
            </a:r>
            <a:r>
              <a:rPr lang="ru-RU" sz="1500" b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деятельности</a:t>
            </a:r>
            <a:r>
              <a:rPr lang="ru-RU" sz="1500" b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наблюдает за детьми во время выполнения задания. Оказывает индивидуальную помощь, дополнительно объясняет, учитывает темп работы каждого ребенка. </a:t>
            </a:r>
            <a:br>
              <a:rPr lang="ru-RU" sz="1500" b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Андрей\Desktop\Открытое занятие\фото открытое занятие\IMG_1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7587" y="4857760"/>
            <a:ext cx="1893075" cy="126205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Андрей\Desktop\Открытое занятие\фото открытое занятие\IMG_1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666995"/>
            <a:ext cx="2571736" cy="171449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Андрей\Desktop\Открытое занятие\фото открытое занятие\IMG_1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666995"/>
            <a:ext cx="2571736" cy="171449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Андрей\Desktop\Открытое занятие\фото открытое занятие\IMG_18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643446"/>
            <a:ext cx="2285984" cy="1523989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C:\Users\Андрей\Desktop\Открытое занятие\фото открытое занятие\IMG_18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619634"/>
            <a:ext cx="2285984" cy="152399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884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003232" cy="5421089"/>
          </a:xfrm>
        </p:spPr>
        <p:txBody>
          <a:bodyPr>
            <a:normAutofit fontScale="25000" lnSpcReduction="20000"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sz="5600" b="1" u="sng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5600" b="1" u="sng" dirty="0" smtClean="0">
                <a:latin typeface="Times New Roman" pitchFamily="18" charset="0"/>
                <a:cs typeface="Times New Roman" pitchFamily="18" charset="0"/>
              </a:rPr>
              <a:t>слогов</a:t>
            </a:r>
            <a:endParaRPr lang="ru-RU" sz="5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 костюме клоуна Дина напоминает детям правила чтения слогов. Ребята вы хорошо запомнили букву Д? Ну тогда пора читать. </a:t>
            </a:r>
          </a:p>
          <a:p>
            <a:pPr marL="0" indent="0" algn="ctr">
              <a:spcBef>
                <a:spcPct val="0"/>
              </a:spcBef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sz="6400" b="1" u="sng" dirty="0" smtClean="0">
                <a:latin typeface="Times New Roman" pitchFamily="18" charset="0"/>
                <a:cs typeface="Times New Roman" pitchFamily="18" charset="0"/>
              </a:rPr>
              <a:t>Игра придумай предложение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Логопед в костюме клоуна Дона предлагает придумать предложение про своего друга  из двух, трех и четырех слов.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sz="6400" b="1" u="sng" dirty="0" smtClean="0">
                <a:latin typeface="Times New Roman" pitchFamily="18" charset="0"/>
                <a:cs typeface="Times New Roman" pitchFamily="18" charset="0"/>
              </a:rPr>
              <a:t>Составление описательного рассказа «Мой друг</a:t>
            </a:r>
            <a:r>
              <a:rPr lang="ru-RU" sz="6400" b="1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6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Логопед в костюме клоуна Дона составляет рассказ про своего друга клоуна Дина и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предлагает детям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 такому же плану рассказать о своих друзьях.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составляют рассказ.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640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 smtClean="0"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</p:txBody>
      </p:sp>
      <p:pic>
        <p:nvPicPr>
          <p:cNvPr id="2" name="Picture 2" descr="C:\Users\Андрей\Desktop\Открытое занятие\фото открытое занятие\IMG_1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4"/>
            <a:ext cx="2000232" cy="133348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Андрей\Desktop\Открытое занятие\фото открытое занятие\IMG_1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142984"/>
            <a:ext cx="2107389" cy="140492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Андрей\Desktop\Открытое занятие\фото открытое занятие\IMG_1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214818"/>
            <a:ext cx="2357422" cy="157163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948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8003232" cy="5421089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Заключительная часть.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r>
              <a:rPr lang="ru-RU" sz="1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 рефлексия, подведение итогов.</a:t>
            </a:r>
            <a:endParaRPr lang="ru-RU" sz="19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Клоуны благодарят детей за веселые игры и хорошее настроение и дарят детям воздушные шары и карточки с заданиями. Прощаются. </a:t>
            </a:r>
            <a:endParaRPr lang="ru-RU" sz="19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None/>
            </a:pPr>
            <a:endParaRPr lang="ru-RU" sz="1900" dirty="0">
              <a:latin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None/>
            </a:pPr>
            <a:endParaRPr lang="ru-RU" sz="19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None/>
            </a:pPr>
            <a:endParaRPr lang="ru-RU" sz="1900" dirty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 smtClean="0">
                <a:latin typeface="Times New Roman" pitchFamily="18" charset="0"/>
              </a:rPr>
              <a:t>Пока дети заняты надуванием воздушных шаров происходит возвращение воспитателя. </a:t>
            </a:r>
          </a:p>
          <a:p>
            <a:pPr marL="0" indent="0" algn="ctr" eaLnBrk="1" hangingPunct="1">
              <a:lnSpc>
                <a:spcPct val="115000"/>
              </a:lnSpc>
              <a:spcAft>
                <a:spcPts val="1000"/>
              </a:spcAft>
              <a:buNone/>
            </a:pPr>
            <a:endParaRPr lang="ru-RU" sz="1900" dirty="0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115000"/>
              </a:lnSpc>
              <a:spcAft>
                <a:spcPts val="1000"/>
              </a:spcAft>
              <a:buNone/>
            </a:pPr>
            <a:endParaRPr lang="ru-RU" sz="1900" dirty="0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 smtClean="0">
                <a:latin typeface="Times New Roman" pitchFamily="18" charset="0"/>
              </a:rPr>
              <a:t>Игры с воздушными шарами.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3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3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9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9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9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9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</p:txBody>
      </p:sp>
      <p:pic>
        <p:nvPicPr>
          <p:cNvPr id="2" name="Picture 2" descr="C:\Users\Андрей\Desktop\Открытое занятие\фото открытое занятие\IMG_1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14488"/>
            <a:ext cx="2357422" cy="157161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Андрей\Desktop\Открытое занятие\фото открытое занятие\IMG_1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071942"/>
            <a:ext cx="1643042" cy="1095361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81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34269E"/>
                </a:solidFill>
                <a:latin typeface="Times New Roman" pitchFamily="18" charset="0"/>
                <a:cs typeface="Times New Roman" pitchFamily="18" charset="0"/>
              </a:rPr>
              <a:t>Тема: «Клоуны в гостях у детей» </a:t>
            </a:r>
            <a:endParaRPr lang="ru-RU" sz="2000" b="1" dirty="0">
              <a:solidFill>
                <a:srgbClr val="3426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sz="quarter" idx="1"/>
          </p:nvPr>
        </p:nvSpPr>
        <p:spPr>
          <a:xfrm>
            <a:off x="1115616" y="1484313"/>
            <a:ext cx="6809184" cy="4989512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Группа/ возраст: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подготовительная к школе группа (6-7 лет)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область: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«Речевое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развитие»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занятия: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практическое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(обобщение и закрепление знаний, умений, навыков у детей)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организации: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группа детей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600" dirty="0" smtClean="0"/>
          </a:p>
          <a:p>
            <a:pPr marL="0" indent="0" eaLnBrk="1" hangingPunct="1"/>
            <a:endParaRPr lang="ru-RU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34049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404813"/>
            <a:ext cx="7777162" cy="606901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навыков дифференциации звуков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Д-Дь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слогах, словах и предложениях.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познакомить со звуками  Д-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уточнить и закрепить артикуляционно-акустическую характеристику и произношение согласных звуков Д-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- упражнять в слухопроизносительной дифференциации звуков Д-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познакомить с буквами Д,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упражнять  в составлении предложений и распространении их одновременными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членами;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упражнять в составлении описательного рассказа о друге.	</a:t>
            </a:r>
          </a:p>
          <a:p>
            <a:pPr lvl="0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- развивать фонематический слух, восприятие: звуковой анализ слов ДИН, ДОН;</a:t>
            </a:r>
          </a:p>
          <a:p>
            <a:pPr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- развивать общую, мелкую и артикуляционную моторику;</a:t>
            </a:r>
          </a:p>
          <a:p>
            <a:pPr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- закрепить точное сочетание речи и движения, темпа, ритма.</a:t>
            </a:r>
            <a:endParaRPr lang="ru-RU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41771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404813"/>
            <a:ext cx="7777162" cy="6069012"/>
          </a:xfrm>
        </p:spPr>
        <p:txBody>
          <a:bodyPr>
            <a:noAutofit/>
          </a:bodyPr>
          <a:lstStyle/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Воспитательные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воспитание нравственных качеств: доброты, отзывчивости, желания помогать другим.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Использование современных технологий:</a:t>
            </a:r>
            <a:b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Технологии личностно-ориентированного взаимодействия педагога с детьми: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педагогическая поддержка, оказание педагогом оперативной помощи в решении проблемных ситуаций;  самовыражение ребёнком, присущих ему качеств и способностей; осуществление возможности выбора, дающего возможность проявить ребёнку свою активность.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Игровые технологии: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игры (развивающие, дидактические), репродуктивные и тренировочные  упражнения.</a:t>
            </a:r>
            <a:r>
              <a:rPr lang="ru-RU" sz="18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small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cap="sm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Приемы здоровьесберегающих технологий: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смена статических и динамических видов деятельности, физкультминутка, дыхательная гимнастика.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Информационно- компьютерные технологии: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авторская презентация «звуки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Д-Дь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ru-RU" sz="1600" dirty="0" smtClean="0">
              <a:solidFill>
                <a:srgbClr val="675A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7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1285852" y="571480"/>
            <a:ext cx="6994548" cy="555468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Оборудование и материал: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Экран,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мультимедийное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оборудование;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Мультимедийная презентация «Звуки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Д-Дь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«Волшебная палочка»;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Счетные палочки;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Мяч;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Фишки;</a:t>
            </a:r>
          </a:p>
          <a:p>
            <a:pPr lvl="0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Схемы анализа.</a:t>
            </a:r>
          </a:p>
          <a:p>
            <a:pPr eaLnBrk="0" fontAlgn="base" hangingPunc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Соблюдены принципы: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активности, наглядности, систематичности, последовательности, доступности, научности, индивидуально- дифференцированного,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подхода, психического комфорта.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sz="quarter" idx="1"/>
          </p:nvPr>
        </p:nvSpPr>
        <p:spPr>
          <a:xfrm>
            <a:off x="755650" y="500042"/>
            <a:ext cx="7272338" cy="59737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Методы и приемы</a:t>
            </a: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Словесный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(беседа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вопросы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детям, повторение и уточнение, напоминание, поощрение, упражнение речевые упражнения для звукового анализа и синтеза слов – ДИН, ДОН, речевые упражнения, направленные на автоматизацию произношения звуков («Дразнилки», «Наоборот», «Добавь слог».) Упражнения по формированию фонематического слуха («Добавь слог», «Наоборот»)</a:t>
            </a:r>
          </a:p>
          <a:p>
            <a:pPr lvl="0" fontAlgn="base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Наглядный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(фишки для выкладывания схем звукового анализа)</a:t>
            </a:r>
          </a:p>
          <a:p>
            <a:pPr lvl="0" fontAlgn="base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Нетрадиционный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мультимедийная презентация «Звуки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Д-Дь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lvl="0" fontAlgn="base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 проблемного изложения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(проблемная ситуация «слог потерялся», приём сравнение и различие звуков при произношении).</a:t>
            </a:r>
          </a:p>
          <a:p>
            <a:pPr lvl="0" fontAlgn="base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сюжет «Дружба с клоунами»).</a:t>
            </a:r>
          </a:p>
          <a:p>
            <a:pPr lvl="0" fontAlgn="base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Практический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(моделирование схемы слова, выкладывание букв из палочек).</a:t>
            </a:r>
          </a:p>
          <a:p>
            <a:pPr lvl="0" fontAlgn="base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 контроля и стимулирования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анализ деятельности, самооценка детьми результатов деятельности прием взаимопроверки и контроля).</a:t>
            </a:r>
          </a:p>
          <a:p>
            <a:pPr fontAlgn="base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12007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u="sng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Этапы </a:t>
            </a:r>
            <a:br>
              <a:rPr lang="ru-RU" sz="2400" b="1" u="sng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u="sng" dirty="0"/>
          </a:p>
        </p:txBody>
      </p:sp>
      <p:sp>
        <p:nvSpPr>
          <p:cNvPr id="19458" name="Объект 2"/>
          <p:cNvSpPr>
            <a:spLocks noGrp="1"/>
          </p:cNvSpPr>
          <p:nvPr>
            <p:ph sz="quarter" idx="1"/>
          </p:nvPr>
        </p:nvSpPr>
        <p:spPr>
          <a:xfrm>
            <a:off x="899592" y="908720"/>
            <a:ext cx="7272337" cy="52562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Вводная часть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5 минут.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благоприятной эмоциональной обстановки, формирование положительного настроя на совместною деятельность. 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Уточнение и закрепление знаний пройденного материала.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Основная часть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- 20 минут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Изучение нового материала (последовательное изложение по принципу «от простого к сложному».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Закрепление полученных знаний путем выполнения игровых упражнений.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- 5 минут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Рефлексия, подведение итогов.</a:t>
            </a:r>
          </a:p>
        </p:txBody>
      </p:sp>
    </p:spTree>
    <p:extLst>
      <p:ext uri="{BB962C8B-B14F-4D97-AF65-F5344CB8AC3E}">
        <p14:creationId xmlns="" xmlns:p14="http://schemas.microsoft.com/office/powerpoint/2010/main" val="5386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543800" cy="4794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непосредственно образовательной деятельности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5"/>
            <a:ext cx="8003232" cy="542108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Вводная часть.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благоприятной эмоциональной обстановки, формирование положительного настроя на совместною деятельность.  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Уточнение и закрепление знаний пройденного материала.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ru-RU" sz="1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встречает детей, устанавливает эмоциональный контакт с детьми.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Расширяет и уточняет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знания пройденного материала.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Стук в дверь появление логопеда в костюме клоуна Дона.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Клоун Дон потерял своего друга клоуна Дина ). Воспитатель предлагает воображаемую ситуацию, нацеливает детей на сотрудничество  и обращается за помощью к детям чтобы они развеселили клоуна Дона. </a:t>
            </a:r>
            <a:endParaRPr lang="ru-RU" sz="1600" dirty="0" smtClean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отправляется на поиски клоуна Дина.</a:t>
            </a:r>
          </a:p>
          <a:p>
            <a:pPr marL="0" indent="0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</p:txBody>
      </p:sp>
      <p:pic>
        <p:nvPicPr>
          <p:cNvPr id="1026" name="Picture 2" descr="C:\Users\Андрей\Desktop\Открытое занятие\фото открытое занятие\IMG_1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500570"/>
            <a:ext cx="2643174" cy="176211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Users\Андрей\Desktop\Открытое занятие\фото открытое занятие\IMG_1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786" y="4548195"/>
            <a:ext cx="2607487" cy="173832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655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714356"/>
            <a:ext cx="8041610" cy="4429156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Основная часть.</a:t>
            </a:r>
          </a:p>
          <a:p>
            <a:pPr fontAlgn="base"/>
            <a:r>
              <a:rPr lang="ru-RU" sz="17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познакомить со звуками  Д-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 уточнить и закрепить артикуляционно-акустическую характеристику и произношение согласных звуков Д-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 упражнять в слухопроизносительной дифференциации звуков Д-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 познакомить с буквами Д,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 упражнять  в составлении предложений и распространении их одновременными членами; упражнять в составлении описательного рассказа о друге.	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Развивать фонематический слух, восприятие: звуковой анализ слов ДИН, ДОН; развивать общую, мелкую и артикуляционную моторику; закрепить точное сочетание речи и движения, темпа, ритма.</a:t>
            </a:r>
            <a:endParaRPr lang="ru-RU" sz="1700" dirty="0" smtClean="0"/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ru-RU" sz="17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Игровое упражнение с мячом «Расскажи про друга».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Дети рассказывают логопеду в костюме  клоуна Дона про своего друга.</a:t>
            </a:r>
          </a:p>
          <a:p>
            <a:pPr marL="0" lvl="0" indent="0" algn="ctr">
              <a:spcBef>
                <a:spcPct val="0"/>
              </a:spcBef>
              <a:buClrTx/>
              <a:buSzTx/>
              <a:buNone/>
            </a:pPr>
            <a:endParaRPr lang="ru-RU" sz="17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200" dirty="0" smtClean="0"/>
          </a:p>
        </p:txBody>
      </p:sp>
      <p:pic>
        <p:nvPicPr>
          <p:cNvPr id="2" name="Picture 2" descr="C:\Users\Андрей\Desktop\Открытое занятие\фото открытое занятие\IMG_1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357694"/>
            <a:ext cx="3357554" cy="2238369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375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428</TotalTime>
  <Words>844</Words>
  <Application>Microsoft Office PowerPoint</Application>
  <PresentationFormat>Экран (4:3)</PresentationFormat>
  <Paragraphs>234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   МУНИЦИПАЛЬНОЕ ОБРАЗОВАНИЕ ГОРОДСКОЙ ОКРУГ ГОРОД ЛАНГЕПАС ХАНТЫ-МАНСИЙСКОГО АВТОНОМНОГО ОКРУГА – ЮГРЫ ЛАНГЕПАССКОЕ ГОРОДСКОЕ МУНИЦИПАЛЬНОЕ АВТОНОМНОЕ ДОШКОЛЬНОЕ ОБРАЗОВАТЕЛЬНОЕ УЧРЕЖДЕНИЕ «ДЕТСКИЙ САД ОБЩЕРАЗВИВАЮЩЕГО ВИДА № 3 «СВЕТЛЯЧОК»        Мультимедийная разработка  непосредственно образовательной деятельности подготовка к обучению грамоте и развитие речи для детей подготовительной к школе группы  тема: «Клоуны в гостях у детей»  Взаимодействие воспитателя и учителя – логопеда Воспитатель: Заскалькина Юлия Николаевна Учитель – логопед: Пушина Олеся Ильинична </vt:lpstr>
      <vt:lpstr>Тема: «Клоуны в гостях у детей» </vt:lpstr>
      <vt:lpstr>Слайд 3</vt:lpstr>
      <vt:lpstr>Слайд 4</vt:lpstr>
      <vt:lpstr>Слайд 5</vt:lpstr>
      <vt:lpstr>Слайд 6</vt:lpstr>
      <vt:lpstr>Этапы  </vt:lpstr>
      <vt:lpstr>Ход непосредственно образовательной деятельности.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МУНИЦИПАЛЬНОЕ ОБРАЗОВАНИЕ ГОРОДСКОЙ ОКРУГ ГОРОД ЛАНГЕПАС ХАНТЫ-МАНСИЙСКОГО АВТОНОМНОГО ОКРУГА – ЮГРЫ ЛАНГЕПАССКОЕ ГОРОДСКОЕ МУНИЦИПАЛЬНОЕ АВТОНОМНОЕ ДОШКОЛЬНОЕ ОБРАЗОВАТЕЛЬНОЕ УЧРЕЖДЕНИЕ «ДЕТСКИЙ САД ОБЩЕРАЗВИВАЮЩЕГО ВИДА № 3 «СВЕТЛЯЧОК»        Мультимедийная разработка  непосредственно образовательной деятельности по физической культуре для детей подготовительной к школе группы  тема: «Поможем Олимпийскому Мишке»  Инструктор по физической культуре Кваша И.В. </dc:title>
  <dc:creator>User</dc:creator>
  <cp:lastModifiedBy>Андрей</cp:lastModifiedBy>
  <cp:revision>82</cp:revision>
  <dcterms:created xsi:type="dcterms:W3CDTF">2015-08-12T04:34:09Z</dcterms:created>
  <dcterms:modified xsi:type="dcterms:W3CDTF">2015-11-16T15:15:49Z</dcterms:modified>
</cp:coreProperties>
</file>