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74" r:id="rId9"/>
    <p:sldId id="277" r:id="rId10"/>
    <p:sldId id="263" r:id="rId11"/>
    <p:sldId id="271" r:id="rId12"/>
    <p:sldId id="272" r:id="rId13"/>
    <p:sldId id="264" r:id="rId14"/>
    <p:sldId id="267" r:id="rId15"/>
    <p:sldId id="268" r:id="rId16"/>
    <p:sldId id="269" r:id="rId17"/>
    <p:sldId id="270" r:id="rId18"/>
    <p:sldId id="265" r:id="rId19"/>
    <p:sldId id="266" r:id="rId20"/>
    <p:sldId id="273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B0A05"/>
    <a:srgbClr val="66FF66"/>
    <a:srgbClr val="669900"/>
    <a:srgbClr val="FFCC00"/>
    <a:srgbClr val="00CC00"/>
    <a:srgbClr val="FF3300"/>
    <a:srgbClr val="003300"/>
    <a:srgbClr val="FF00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0" autoAdjust="0"/>
    <p:restoredTop sz="94638" autoAdjust="0"/>
  </p:normalViewPr>
  <p:slideViewPr>
    <p:cSldViewPr>
      <p:cViewPr varScale="1">
        <p:scale>
          <a:sx n="98" d="100"/>
          <a:sy n="98" d="100"/>
        </p:scale>
        <p:origin x="-1158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21E85-98A1-4415-8296-FBF6EFF7EC44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A434C-33D7-47A7-9EF2-7157DB245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A434C-33D7-47A7-9EF2-7157DB24527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E43E185-92F0-4CB4-AF5D-3E5B9E9642A3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DB5D48-03E5-4B7A-97CB-D309EE1E6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43E185-92F0-4CB4-AF5D-3E5B9E9642A3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DB5D48-03E5-4B7A-97CB-D309EE1E6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E43E185-92F0-4CB4-AF5D-3E5B9E9642A3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DB5D48-03E5-4B7A-97CB-D309EE1E6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43E185-92F0-4CB4-AF5D-3E5B9E9642A3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DB5D48-03E5-4B7A-97CB-D309EE1E6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E43E185-92F0-4CB4-AF5D-3E5B9E9642A3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8DB5D48-03E5-4B7A-97CB-D309EE1E6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43E185-92F0-4CB4-AF5D-3E5B9E9642A3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DB5D48-03E5-4B7A-97CB-D309EE1E6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43E185-92F0-4CB4-AF5D-3E5B9E9642A3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DB5D48-03E5-4B7A-97CB-D309EE1E6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43E185-92F0-4CB4-AF5D-3E5B9E9642A3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DB5D48-03E5-4B7A-97CB-D309EE1E6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E43E185-92F0-4CB4-AF5D-3E5B9E9642A3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DB5D48-03E5-4B7A-97CB-D309EE1E6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43E185-92F0-4CB4-AF5D-3E5B9E9642A3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DB5D48-03E5-4B7A-97CB-D309EE1E6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43E185-92F0-4CB4-AF5D-3E5B9E9642A3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DB5D48-03E5-4B7A-97CB-D309EE1E65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E43E185-92F0-4CB4-AF5D-3E5B9E9642A3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8DB5D48-03E5-4B7A-97CB-D309EE1E6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564016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6" name="Рисунок 5" descr="11_w300_h225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27784" y="2186862"/>
            <a:ext cx="5208579" cy="3906435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354162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МУНИЦИПАЛЬНОЕ БЮДЖЕТНОЕ ДОШКОЛЬНОЕ ОБРАЗОВАТЕЛЬНОЕ УЧРЕЖДЕНИЕ</a:t>
            </a:r>
            <a:r>
              <a:rPr lang="ru-RU" sz="1600" dirty="0" smtClean="0">
                <a:latin typeface="Times New Roman"/>
                <a:ea typeface="Times New Roman"/>
              </a:rPr>
              <a:t/>
            </a:r>
            <a:br>
              <a:rPr lang="ru-RU" sz="1600" dirty="0" smtClean="0">
                <a:latin typeface="Times New Roman"/>
                <a:ea typeface="Times New Roman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«ДЕТСКИЙ САД ОБЩЕРАЗВИВАЮЩЕГО ВИДА № 37»</a:t>
            </a:r>
            <a:r>
              <a:rPr lang="ru-RU" sz="1600" dirty="0" smtClean="0">
                <a:latin typeface="Times New Roman"/>
                <a:ea typeface="Times New Roman"/>
              </a:rPr>
              <a:t/>
            </a:r>
            <a:br>
              <a:rPr lang="ru-RU" sz="1600" dirty="0" smtClean="0">
                <a:latin typeface="Times New Roman"/>
                <a:ea typeface="Times New Roman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ГОРОДСКОГО ОКРУГА ГОРОД САЛАВАТ РЕСПУБЛИКИ БАШКОРТОСТАН</a:t>
            </a:r>
            <a:r>
              <a:rPr lang="ru-RU" sz="3200" dirty="0" smtClean="0">
                <a:latin typeface="Times New Roman"/>
                <a:ea typeface="Times New Roman"/>
              </a:rPr>
              <a:t/>
            </a:r>
            <a:br>
              <a:rPr lang="ru-RU" sz="3200" dirty="0" smtClean="0">
                <a:latin typeface="Times New Roman"/>
                <a:ea typeface="Times New Roman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Презентация проекта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«Удивительный мир книг» подготовительная группа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5445224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Разработала: воспитатель Мещерякова Г.Н.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64016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32000" y="1397000"/>
            <a:ext cx="5080000" cy="406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Экскурсия в библиотеку</a:t>
            </a:r>
            <a:endParaRPr lang="ru-RU" dirty="0"/>
          </a:p>
        </p:txBody>
      </p:sp>
      <p:pic>
        <p:nvPicPr>
          <p:cNvPr id="6" name="Содержимое 5" descr="P1510683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51520" y="908720"/>
            <a:ext cx="7654908" cy="5619651"/>
          </a:xfrm>
          <a:ln w="76200">
            <a:solidFill>
              <a:srgbClr val="FFCC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71184" cy="4446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Знакомство с книжками</a:t>
            </a:r>
            <a:endParaRPr lang="ru-RU" dirty="0"/>
          </a:p>
        </p:txBody>
      </p:sp>
      <p:pic>
        <p:nvPicPr>
          <p:cNvPr id="4" name="Содержимое 3" descr="P151068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99525" y="980728"/>
            <a:ext cx="7440827" cy="5580620"/>
          </a:xfrm>
          <a:ln w="76200">
            <a:solidFill>
              <a:srgbClr val="FFCC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Викторина «герои любимых сказок»</a:t>
            </a:r>
            <a:endParaRPr lang="ru-RU" sz="2800" dirty="0"/>
          </a:p>
        </p:txBody>
      </p:sp>
      <p:pic>
        <p:nvPicPr>
          <p:cNvPr id="4" name="Содержимое 3" descr="P151068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1268760"/>
            <a:ext cx="7222859" cy="5417144"/>
          </a:xfrm>
          <a:ln w="762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2390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Акция «подари детям книгу»</a:t>
            </a:r>
            <a:endParaRPr lang="ru-RU" dirty="0"/>
          </a:p>
        </p:txBody>
      </p:sp>
      <p:pic>
        <p:nvPicPr>
          <p:cNvPr id="4" name="Содержимое 3" descr="P151068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908720"/>
            <a:ext cx="7422291" cy="5566718"/>
          </a:xfrm>
          <a:ln w="762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Сюжетно-ролевая игра «библиотека»</a:t>
            </a:r>
            <a:endParaRPr lang="ru-RU" dirty="0"/>
          </a:p>
        </p:txBody>
      </p:sp>
      <p:pic>
        <p:nvPicPr>
          <p:cNvPr id="4" name="Содержимое 3" descr="P152068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1403394"/>
            <a:ext cx="7560840" cy="5265966"/>
          </a:xfrm>
          <a:ln w="762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Оформление формуляра</a:t>
            </a:r>
            <a:endParaRPr lang="ru-RU" dirty="0"/>
          </a:p>
        </p:txBody>
      </p:sp>
      <p:pic>
        <p:nvPicPr>
          <p:cNvPr id="4" name="Содержимое 3" descr="P152069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1235629" y="1508787"/>
            <a:ext cx="5952661" cy="4464496"/>
          </a:xfrm>
          <a:ln w="762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Читальный зал</a:t>
            </a:r>
            <a:endParaRPr lang="ru-RU" dirty="0"/>
          </a:p>
        </p:txBody>
      </p:sp>
      <p:pic>
        <p:nvPicPr>
          <p:cNvPr id="4" name="Содержимое 3" descr="P152069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1052736"/>
            <a:ext cx="7553394" cy="5331619"/>
          </a:xfrm>
          <a:ln w="76200">
            <a:solidFill>
              <a:srgbClr val="FFCC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Сюжетно-ролевая игра</a:t>
            </a:r>
            <a:br>
              <a:rPr lang="ru-RU" dirty="0" smtClean="0"/>
            </a:br>
            <a:r>
              <a:rPr lang="ru-RU" dirty="0" smtClean="0"/>
              <a:t> «В книжном магазине»</a:t>
            </a:r>
            <a:endParaRPr lang="ru-RU" dirty="0"/>
          </a:p>
        </p:txBody>
      </p:sp>
      <p:pic>
        <p:nvPicPr>
          <p:cNvPr id="6" name="Содержимое 5" descr="P152071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 rot="5400000">
            <a:off x="3826722" y="1961837"/>
            <a:ext cx="4968552" cy="3726414"/>
          </a:xfrm>
          <a:ln w="381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P152070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7503" y="1340769"/>
            <a:ext cx="4320481" cy="4968552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239000" cy="10927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Инсценировка сказки «</a:t>
            </a:r>
            <a:r>
              <a:rPr lang="ru-RU" sz="3100" dirty="0" smtClean="0"/>
              <a:t>теремок»</a:t>
            </a:r>
            <a:endParaRPr lang="ru-RU" sz="3100" dirty="0"/>
          </a:p>
        </p:txBody>
      </p:sp>
      <p:pic>
        <p:nvPicPr>
          <p:cNvPr id="6" name="Содержимое 5" descr="P151070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  <a:ln w="762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Игры с пальчиковыми куклами. Инсценировка сказки «</a:t>
            </a:r>
            <a:r>
              <a:rPr lang="ru-RU" sz="2400" dirty="0" err="1" smtClean="0"/>
              <a:t>Зайкина</a:t>
            </a:r>
            <a:r>
              <a:rPr lang="ru-RU" sz="2400" dirty="0" smtClean="0"/>
              <a:t> избушка»</a:t>
            </a:r>
            <a:endParaRPr lang="ru-RU" sz="2400" dirty="0"/>
          </a:p>
        </p:txBody>
      </p:sp>
      <p:pic>
        <p:nvPicPr>
          <p:cNvPr id="8" name="Содержимое 7" descr="P151073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980728"/>
            <a:ext cx="7416824" cy="5562618"/>
          </a:xfrm>
          <a:ln w="762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564016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dirty="0"/>
          </a:p>
        </p:txBody>
      </p:sp>
      <p:pic>
        <p:nvPicPr>
          <p:cNvPr id="4" name="Содержимое 3" descr="Melekhov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6084168" y="908720"/>
            <a:ext cx="1854200" cy="2540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467544" y="1196752"/>
            <a:ext cx="5328592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«Чтение является важнейшим условием формирования мыслительных способностей» Л.С. Выгодский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420888"/>
            <a:ext cx="547260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«Хорошая книжка глубоко затрагивает чувства ребёнка, её образы оказывают большое воздействие на формирование личности»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Е. А.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Флёрина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3789040"/>
            <a:ext cx="5256584" cy="20313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«Если с детства у ребёнка не воспитана любовь к книге, если чтение не стало его духовной потребностью на всю жизнь – в годы отрочества душа подростка будет пустой, на свет «божий» выползает как будто неизвестно откуда взявшееся плохое»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В.А. Сухомлинский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скачанные файлы (2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9552" y="3717032"/>
            <a:ext cx="1800200" cy="26002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Театрализованное представление по сказке «Золушка»</a:t>
            </a:r>
            <a:endParaRPr lang="ru-RU" sz="2000" dirty="0"/>
          </a:p>
        </p:txBody>
      </p:sp>
      <p:pic>
        <p:nvPicPr>
          <p:cNvPr id="6" name="Содержимое 5" descr="_DSC067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836712"/>
            <a:ext cx="4588357" cy="3644140"/>
          </a:xfrm>
          <a:prstGeom prst="roundRect">
            <a:avLst/>
          </a:prstGeom>
          <a:ln w="7620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_DSC071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87824" y="3645024"/>
            <a:ext cx="4949564" cy="3054239"/>
          </a:xfrm>
          <a:prstGeom prst="roundRect">
            <a:avLst/>
          </a:prstGeom>
          <a:ln w="7620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73323713_F_10_Cinderella_Godmother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148064" y="764704"/>
            <a:ext cx="2757686" cy="2580406"/>
          </a:xfrm>
          <a:prstGeom prst="cloud">
            <a:avLst/>
          </a:prstGeom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Театрализованное представление по сказке «Золушка»</a:t>
            </a:r>
            <a:endParaRPr lang="ru-RU" sz="2800" dirty="0"/>
          </a:p>
        </p:txBody>
      </p:sp>
      <p:pic>
        <p:nvPicPr>
          <p:cNvPr id="9" name="Содержимое 8" descr="_DSC085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067944" y="1268760"/>
            <a:ext cx="3902932" cy="5256584"/>
          </a:xfrm>
          <a:prstGeom prst="round2DiagRect">
            <a:avLst/>
          </a:prstGeom>
          <a:ln w="76200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_DSC066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1268760"/>
            <a:ext cx="3243932" cy="5229200"/>
          </a:xfrm>
          <a:prstGeom prst="round2DiagRect">
            <a:avLst/>
          </a:prstGeom>
          <a:ln w="76200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564016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Содержимое 22"/>
          <p:cNvSpPr>
            <a:spLocks noGrp="1"/>
          </p:cNvSpPr>
          <p:nvPr>
            <p:ph sz="half" idx="4294967295"/>
          </p:nvPr>
        </p:nvSpPr>
        <p:spPr>
          <a:xfrm>
            <a:off x="539552" y="3429000"/>
            <a:ext cx="3671888" cy="2952328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Проблема усугубляется и тем, что </a:t>
            </a:r>
            <a:r>
              <a:rPr lang="ru-RU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предпочитают включать ребенку игры на планшете, телефоне, на компьютере, обосновывая это своей занятостью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усталостью после работы.</a:t>
            </a:r>
          </a:p>
        </p:txBody>
      </p:sp>
      <p:pic>
        <p:nvPicPr>
          <p:cNvPr id="26" name="Рисунок 25" descr="1389558878-a0dd3428b4e2cd4198aa69cdf2b1a90f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1560" y="836712"/>
            <a:ext cx="3816424" cy="2052774"/>
          </a:xfrm>
          <a:prstGeom prst="round1Rect">
            <a:avLst/>
          </a:prstGeom>
          <a:ln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4860032" y="908720"/>
            <a:ext cx="3456384" cy="1815882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предпочитают чтению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просмотр мультфильмов, компьютерные игры.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6623008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27984" y="3212976"/>
            <a:ext cx="3600400" cy="3130076"/>
          </a:xfrm>
          <a:prstGeom prst="round2SameRect">
            <a:avLst/>
          </a:prstGeom>
          <a:ln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564016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332656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Многие дети не знают известных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детских писателей и их произведений</a:t>
            </a:r>
          </a:p>
        </p:txBody>
      </p:sp>
      <p:pic>
        <p:nvPicPr>
          <p:cNvPr id="5" name="Рисунок 4" descr="носов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9552" y="1052736"/>
            <a:ext cx="3763596" cy="2448272"/>
          </a:xfrm>
          <a:prstGeom prst="rect">
            <a:avLst/>
          </a:prstGeom>
        </p:spPr>
      </p:pic>
      <p:pic>
        <p:nvPicPr>
          <p:cNvPr id="6" name="Рисунок 5" descr="img24 (1)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72000" y="1412776"/>
            <a:ext cx="1944216" cy="2132366"/>
          </a:xfrm>
          <a:prstGeom prst="rect">
            <a:avLst/>
          </a:prstGeom>
        </p:spPr>
      </p:pic>
      <p:pic>
        <p:nvPicPr>
          <p:cNvPr id="7" name="Рисунок 6" descr="img2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56176" y="1052736"/>
            <a:ext cx="2219325" cy="2533650"/>
          </a:xfrm>
          <a:prstGeom prst="rect">
            <a:avLst/>
          </a:prstGeom>
        </p:spPr>
      </p:pic>
      <p:pic>
        <p:nvPicPr>
          <p:cNvPr id="9" name="Рисунок 8" descr="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995936" y="3573016"/>
            <a:ext cx="4012317" cy="2698976"/>
          </a:xfrm>
          <a:prstGeom prst="rect">
            <a:avLst/>
          </a:prstGeom>
        </p:spPr>
      </p:pic>
      <p:pic>
        <p:nvPicPr>
          <p:cNvPr id="11" name="Рисунок 10" descr="images (1)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123728" y="3573016"/>
            <a:ext cx="1676400" cy="2143125"/>
          </a:xfrm>
          <a:prstGeom prst="rect">
            <a:avLst/>
          </a:prstGeom>
        </p:spPr>
      </p:pic>
      <p:pic>
        <p:nvPicPr>
          <p:cNvPr id="12" name="Рисунок 11" descr="скачанные файлы (1)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979712" y="5157192"/>
            <a:ext cx="1890169" cy="1415802"/>
          </a:xfrm>
          <a:prstGeom prst="cloud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564016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6255488" cy="4631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Цель проекта: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7920880" cy="1080120"/>
          </a:xfrm>
        </p:spPr>
        <p:txBody>
          <a:bodyPr>
            <a:normAutofit fontScale="92500" lnSpcReduction="10000"/>
          </a:bodyPr>
          <a:lstStyle/>
          <a:p>
            <a:pPr lvl="1" algn="just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Повысить интерес детей к книге, привлечь внимание родителей к значению и важности книг в процессе воспитания детей.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39552" y="2663044"/>
            <a:ext cx="756084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b="1" dirty="0" smtClean="0">
                <a:solidFill>
                  <a:srgbClr val="CB0A0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ru-RU" sz="2200" b="1" dirty="0" err="1" smtClean="0">
                <a:solidFill>
                  <a:srgbClr val="CB0A0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оздавать</a:t>
            </a:r>
            <a:r>
              <a:rPr lang="ru-RU" sz="2200" b="1" dirty="0" smtClean="0">
                <a:solidFill>
                  <a:srgbClr val="CB0A0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условия для формирования у детей интереса к художественной литературе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200" b="1" dirty="0" smtClean="0">
                <a:solidFill>
                  <a:srgbClr val="CB0A0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детей устанавливать многообразные связи в тексте произведения, давать оценку действиям и поступкам героев.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200" b="1" dirty="0" smtClean="0">
                <a:solidFill>
                  <a:srgbClr val="CB0A0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познавательные, творческие способности у детей через совместное чтение, умение вести диалог, выразительно рассказывать, импровизировать сказки.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интерес и стремление к постоянному общению с книгой.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2060848"/>
            <a:ext cx="56166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a typeface="+mj-ea"/>
                <a:cs typeface="+mj-cs"/>
              </a:rPr>
              <a:t>Задачи проекта: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564016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72390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Гипотеза проекта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52736"/>
            <a:ext cx="8147248" cy="540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является предположение о том, что система работы по приобщению дошкольника подготовительной группы к художественной литературе посредством внедрения нетрадиционных форм совместной проектно-игровой и продуктивной деятельности ребенка и взрослого приведет к следующим результатам: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64016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ru-RU" dirty="0" smtClean="0"/>
              <a:t>Ожидаемые результаты: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детей: 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уровня речевого развития.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 индивидуальных особенностей в творческой речевой деятельности.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речевых форм выразительности речи в разных видах деятельности и повседневной жизни.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интереса к книге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родителей: </a:t>
            </a:r>
          </a:p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родителей в совместной продуктивной деятельности. </a:t>
            </a:r>
          </a:p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педагогической  культуры родителей по проблеме приобщения  дошкольников к художественной литературе.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564016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2520280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</a:t>
            </a:r>
            <a:br>
              <a:rPr lang="ru-RU" dirty="0" smtClean="0"/>
            </a:br>
            <a:r>
              <a:rPr lang="ru-RU" dirty="0" smtClean="0"/>
              <a:t>книжный</a:t>
            </a:r>
            <a:br>
              <a:rPr lang="ru-RU" dirty="0" smtClean="0"/>
            </a:br>
            <a:r>
              <a:rPr lang="ru-RU" dirty="0" smtClean="0"/>
              <a:t>уголок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52068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 rot="5400000">
            <a:off x="3239852" y="1016732"/>
            <a:ext cx="5904656" cy="4824536"/>
          </a:xfrm>
        </p:spPr>
      </p:pic>
      <p:pic>
        <p:nvPicPr>
          <p:cNvPr id="5" name="Рисунок 4" descr="chtenie-knig-detya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1560" y="2348880"/>
            <a:ext cx="2304256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499176" cy="5486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Чтение художественной литературы</a:t>
            </a:r>
            <a:endParaRPr lang="ru-RU" sz="2800" dirty="0"/>
          </a:p>
        </p:txBody>
      </p:sp>
      <p:pic>
        <p:nvPicPr>
          <p:cNvPr id="4" name="Содержимое 3" descr="P152068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908720"/>
            <a:ext cx="7848872" cy="5688632"/>
          </a:xfrm>
          <a:ln w="76200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342</Words>
  <Application>Microsoft Office PowerPoint</Application>
  <PresentationFormat>Экран (4:3)</PresentationFormat>
  <Paragraphs>44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     МУНИЦИПАЛЬНОЕ БЮДЖЕТНОЕ ДОШКОЛЬНОЕ ОБРАЗОВАТЕЛЬНОЕ УЧРЕЖДЕНИЕ «ДЕТСКИЙ САД ОБЩЕРАЗВИВАЮЩЕГО ВИДА № 37» ГОРОДСКОГО ОКРУГА ГОРОД САЛАВАТ РЕСПУБЛИКИ БАШКОРТОСТАН  Презентация проекта  «Удивительный мир книг» подготовительная группа</vt:lpstr>
      <vt:lpstr>Актуальность проекта</vt:lpstr>
      <vt:lpstr>Слайд 3</vt:lpstr>
      <vt:lpstr>Слайд 4</vt:lpstr>
      <vt:lpstr>Цель проекта: </vt:lpstr>
      <vt:lpstr>Гипотеза проекта</vt:lpstr>
      <vt:lpstr>Ожидаемые результаты:</vt:lpstr>
      <vt:lpstr>Наш книжный уголок </vt:lpstr>
      <vt:lpstr>Чтение художественной литературы</vt:lpstr>
      <vt:lpstr>Экскурсия в библиотеку</vt:lpstr>
      <vt:lpstr>Знакомство с книжками</vt:lpstr>
      <vt:lpstr>Викторина «герои любимых сказок»</vt:lpstr>
      <vt:lpstr> Акция «подари детям книгу»</vt:lpstr>
      <vt:lpstr>Сюжетно-ролевая игра «библиотека»</vt:lpstr>
      <vt:lpstr>Оформление формуляра</vt:lpstr>
      <vt:lpstr>Читальный зал</vt:lpstr>
      <vt:lpstr>Сюжетно-ролевая игра  «В книжном магазине»</vt:lpstr>
      <vt:lpstr>Инсценировка сказки «теремок»</vt:lpstr>
      <vt:lpstr>Игры с пальчиковыми куклами. Инсценировка сказки «Зайкина избушка»</vt:lpstr>
      <vt:lpstr>Театрализованное представление по сказке «Золушка»</vt:lpstr>
      <vt:lpstr>Театрализованное представление по сказке «Золушка»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ОБЩЕРАЗВИВАЮЩЕГО ВИДА № 37» ГОРОДСКОГО ОКРУГА ГОРОД САЛАВАТ РЕСПУБЛИКИ БАШКОРТОСТАН  Презентация проекта  «Удивительный мир книг» подготовительная группа</dc:title>
  <dc:creator>Сергей Мещеряков</dc:creator>
  <cp:lastModifiedBy>Сергей Мещеряков</cp:lastModifiedBy>
  <cp:revision>37</cp:revision>
  <dcterms:created xsi:type="dcterms:W3CDTF">2015-02-15T11:06:35Z</dcterms:created>
  <dcterms:modified xsi:type="dcterms:W3CDTF">2015-11-20T13:53:34Z</dcterms:modified>
</cp:coreProperties>
</file>