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6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9900CC"/>
    <a:srgbClr val="FF99FF"/>
    <a:srgbClr val="0000FF"/>
    <a:srgbClr val="A50021"/>
    <a:srgbClr val="FF0066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48" y="-35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038DC-F154-4BBF-9199-5E8E235B30E6}" type="datetimeFigureOut">
              <a:rPr lang="ru-RU"/>
              <a:pPr>
                <a:defRPr/>
              </a:pPr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D1260-24D8-4F2D-B6A6-285374EAC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3D47D-7E5B-4FAF-A329-998F45FB8773}" type="datetimeFigureOut">
              <a:rPr lang="ru-RU"/>
              <a:pPr>
                <a:defRPr/>
              </a:pPr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8E16E-FB8B-40B4-9F10-2A869EF063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A62B6-16B1-4988-ABBF-DB490AD4CB62}" type="datetimeFigureOut">
              <a:rPr lang="ru-RU"/>
              <a:pPr>
                <a:defRPr/>
              </a:pPr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89DD9-C99E-4070-ABB9-0B94F57079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AD8B6-61F4-455A-85B8-009F0D09E0A4}" type="datetimeFigureOut">
              <a:rPr lang="ru-RU"/>
              <a:pPr>
                <a:defRPr/>
              </a:pPr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4F16C-6AEF-4D77-AA25-0F9052FC2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5F216-405F-455E-BAB8-305116C04D16}" type="datetimeFigureOut">
              <a:rPr lang="ru-RU"/>
              <a:pPr>
                <a:defRPr/>
              </a:pPr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7A886-7298-4FBE-B1B4-FB89564A22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9D8B5-1E44-498E-8195-8EBFDE35624B}" type="datetimeFigureOut">
              <a:rPr lang="ru-RU"/>
              <a:pPr>
                <a:defRPr/>
              </a:pPr>
              <a:t>25.10.2015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46F0D-8134-491C-B906-C17F5C9434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73706-6F2E-4F96-A938-0B62A102AC4E}" type="datetimeFigureOut">
              <a:rPr lang="ru-RU"/>
              <a:pPr>
                <a:defRPr/>
              </a:pPr>
              <a:t>25.10.2015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CAB90-7E71-43F1-89CD-BB3B16D87E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02CEB-200D-437B-B765-038DB8784588}" type="datetimeFigureOut">
              <a:rPr lang="ru-RU"/>
              <a:pPr>
                <a:defRPr/>
              </a:pPr>
              <a:t>25.10.2015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24881-E371-4321-95EE-C7DACED0DA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63F7B-B490-4B4D-B2C4-93758EB2921A}" type="datetimeFigureOut">
              <a:rPr lang="ru-RU"/>
              <a:pPr>
                <a:defRPr/>
              </a:pPr>
              <a:t>25.10.2015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20A3D-71AA-4F76-9A64-4CDFD5FF6F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9EF30-8CC4-4339-9855-18D8C5F04643}" type="datetimeFigureOut">
              <a:rPr lang="ru-RU"/>
              <a:pPr>
                <a:defRPr/>
              </a:pPr>
              <a:t>25.10.2015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EC3F9-FF30-4307-A02F-862EF956E8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8324F-5A70-43F8-B637-4611ABD71082}" type="datetimeFigureOut">
              <a:rPr lang="ru-RU"/>
              <a:pPr>
                <a:defRPr/>
              </a:pPr>
              <a:t>25.10.2015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9A60C-C0BD-4AF3-A528-FF2584468B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2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357188"/>
            <a:ext cx="9144000" cy="6500812"/>
          </a:xfrm>
          <a:prstGeom prst="rect">
            <a:avLst/>
          </a:prstGeom>
          <a:effectLst>
            <a:outerShdw blurRad="50800" dist="38100" dir="16200000" rotWithShape="0">
              <a:schemeClr val="bg1">
                <a:alpha val="40000"/>
              </a:schemeClr>
            </a:outerShdw>
          </a:effectLst>
        </p:spPr>
      </p:pic>
      <p:sp>
        <p:nvSpPr>
          <p:cNvPr id="15" name="Прямоугольник 14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1285860"/>
            <a:ext cx="9144000" cy="5214974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1270000" dist="50800" dir="5400000" algn="ctr" rotWithShape="0">
              <a:schemeClr val="bg1">
                <a:alpha val="43000"/>
              </a:schemeClr>
            </a:outerShd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642100"/>
            <a:ext cx="1200150" cy="215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12" descr="http://s3.pic4you.ru/allimage/y2013/10-24/12216/3925124.pn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715250" y="4000500"/>
            <a:ext cx="12858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рямоугольник 4"/>
          <p:cNvSpPr>
            <a:spLocks noChangeArrowheads="1"/>
          </p:cNvSpPr>
          <p:nvPr/>
        </p:nvSpPr>
        <p:spPr bwMode="auto">
          <a:xfrm>
            <a:off x="2051050" y="549275"/>
            <a:ext cx="6192838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400" b="1" i="1">
              <a:solidFill>
                <a:srgbClr val="00B0F0"/>
              </a:solidFill>
              <a:cs typeface="Times New Roman" pitchFamily="18" charset="0"/>
            </a:endParaRPr>
          </a:p>
          <a:p>
            <a:pPr algn="ctr"/>
            <a:endParaRPr lang="ru-RU" sz="2400" b="1" i="1">
              <a:solidFill>
                <a:srgbClr val="00B0F0"/>
              </a:solidFill>
              <a:cs typeface="Times New Roman" pitchFamily="18" charset="0"/>
            </a:endParaRPr>
          </a:p>
          <a:p>
            <a:pPr algn="ctr"/>
            <a:endParaRPr lang="ru-RU" sz="2400" b="1" i="1">
              <a:solidFill>
                <a:srgbClr val="00B0F0"/>
              </a:solidFill>
              <a:cs typeface="Times New Roman" pitchFamily="18" charset="0"/>
            </a:endParaRPr>
          </a:p>
          <a:p>
            <a:pPr algn="ctr"/>
            <a:endParaRPr lang="ru-RU" sz="2400" b="1" i="1">
              <a:solidFill>
                <a:srgbClr val="00B0F0"/>
              </a:solidFill>
              <a:cs typeface="Times New Roman" pitchFamily="18" charset="0"/>
            </a:endParaRPr>
          </a:p>
          <a:p>
            <a:pPr algn="ctr"/>
            <a:endParaRPr lang="ru-RU" sz="2400" b="1" i="1">
              <a:solidFill>
                <a:srgbClr val="00B0F0"/>
              </a:solidFill>
              <a:cs typeface="Times New Roman" pitchFamily="18" charset="0"/>
            </a:endParaRPr>
          </a:p>
          <a:p>
            <a:pPr algn="ctr"/>
            <a:endParaRPr lang="ru-RU" sz="2400" b="1" i="1">
              <a:solidFill>
                <a:srgbClr val="00B0F0"/>
              </a:solidFill>
              <a:cs typeface="Times New Roman" pitchFamily="18" charset="0"/>
            </a:endParaRPr>
          </a:p>
          <a:p>
            <a:pPr algn="ctr"/>
            <a:endParaRPr lang="ru-RU" sz="2400" b="1" i="1">
              <a:solidFill>
                <a:srgbClr val="00B0F0"/>
              </a:solidFill>
              <a:cs typeface="Times New Roman" pitchFamily="18" charset="0"/>
            </a:endParaRPr>
          </a:p>
          <a:p>
            <a:pPr algn="ctr"/>
            <a:endParaRPr lang="ru-RU" sz="2400" b="1" i="1">
              <a:solidFill>
                <a:srgbClr val="00B0F0"/>
              </a:solidFill>
              <a:cs typeface="Times New Roman" pitchFamily="18" charset="0"/>
            </a:endParaRPr>
          </a:p>
          <a:p>
            <a:pPr algn="ctr"/>
            <a:r>
              <a:rPr lang="ru-RU" sz="2400" b="1" i="1">
                <a:solidFill>
                  <a:srgbClr val="00B0F0"/>
                </a:solidFill>
                <a:cs typeface="Times New Roman" pitchFamily="18" charset="0"/>
              </a:rPr>
              <a:t>Игра – КВН</a:t>
            </a:r>
          </a:p>
          <a:p>
            <a:pPr algn="ctr"/>
            <a:r>
              <a:rPr lang="ru-RU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« На уроках грамоты»</a:t>
            </a:r>
          </a:p>
          <a:p>
            <a:pPr algn="ctr"/>
            <a:endParaRPr lang="ru-RU" sz="4000" i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algn="ctr"/>
            <a:r>
              <a:rPr lang="ru-RU" sz="2800" b="1" i="1" u="sng">
                <a:solidFill>
                  <a:srgbClr val="00B0F0"/>
                </a:solidFill>
                <a:cs typeface="Times New Roman" pitchFamily="18" charset="0"/>
              </a:rPr>
              <a:t>1 класс</a:t>
            </a:r>
          </a:p>
          <a:p>
            <a:pPr algn="ctr"/>
            <a:endParaRPr lang="ru-RU" sz="2800" b="1" i="1" u="sng">
              <a:solidFill>
                <a:srgbClr val="00B0F0"/>
              </a:solidFill>
              <a:cs typeface="Times New Roman" pitchFamily="18" charset="0"/>
            </a:endParaRPr>
          </a:p>
          <a:p>
            <a:pPr algn="ctr"/>
            <a:endParaRPr lang="ru-RU" sz="2400">
              <a:solidFill>
                <a:srgbClr val="00B0F0"/>
              </a:solidFill>
              <a:cs typeface="Times New Roman" pitchFamily="18" charset="0"/>
            </a:endParaRPr>
          </a:p>
          <a:p>
            <a:pPr algn="ctr"/>
            <a:endParaRPr lang="ru-RU" sz="2400">
              <a:solidFill>
                <a:srgbClr val="00B0F0"/>
              </a:solidFill>
              <a:cs typeface="Times New Roman" pitchFamily="18" charset="0"/>
            </a:endParaRPr>
          </a:p>
          <a:p>
            <a:pPr algn="ctr"/>
            <a:endParaRPr lang="ru-RU" sz="2400">
              <a:solidFill>
                <a:srgbClr val="00B0F0"/>
              </a:solidFill>
              <a:cs typeface="Times New Roman" pitchFamily="18" charset="0"/>
            </a:endParaRPr>
          </a:p>
          <a:p>
            <a:pPr algn="ctr"/>
            <a:endParaRPr lang="ru-RU" sz="2400">
              <a:solidFill>
                <a:srgbClr val="00B0F0"/>
              </a:solidFill>
              <a:cs typeface="Times New Roman" pitchFamily="18" charset="0"/>
            </a:endParaRPr>
          </a:p>
          <a:p>
            <a:pPr algn="ctr"/>
            <a:endParaRPr lang="ru-RU" sz="2400">
              <a:solidFill>
                <a:srgbClr val="00B0F0"/>
              </a:solidFill>
              <a:cs typeface="Times New Roman" pitchFamily="18" charset="0"/>
            </a:endParaRPr>
          </a:p>
        </p:txBody>
      </p:sp>
      <p:pic>
        <p:nvPicPr>
          <p:cNvPr id="13315" name="Picture 3" descr="ja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89363"/>
            <a:ext cx="2771775" cy="2771775"/>
          </a:xfrm>
          <a:prstGeom prst="rect">
            <a:avLst/>
          </a:prstGeom>
          <a:noFill/>
        </p:spPr>
      </p:pic>
      <p:pic>
        <p:nvPicPr>
          <p:cNvPr id="13316" name="Picture 4" descr="azbuk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1484313"/>
            <a:ext cx="2843212" cy="2160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23850" y="2133600"/>
            <a:ext cx="8229600" cy="24479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80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Подведение итогов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15888"/>
            <a:ext cx="8229600" cy="73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ru-RU" sz="4000" smtClean="0"/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836613"/>
            <a:ext cx="8229600" cy="528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23555" name="WordArt 7"/>
          <p:cNvSpPr>
            <a:spLocks noChangeArrowheads="1" noChangeShapeType="1" noTextEdit="1"/>
          </p:cNvSpPr>
          <p:nvPr/>
        </p:nvSpPr>
        <p:spPr bwMode="auto">
          <a:xfrm>
            <a:off x="755650" y="2349500"/>
            <a:ext cx="8208963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72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 О Л О Д Ц Ы ! ! 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1800" smtClean="0"/>
              <a:t>Шаблон взят у: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sz="1800" smtClean="0">
                <a:solidFill>
                  <a:srgbClr val="98480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Фокиной Лидии Петровны</a:t>
            </a:r>
          </a:p>
          <a:p>
            <a:pPr>
              <a:buFont typeface="Arial" charset="0"/>
              <a:buNone/>
              <a:defRPr/>
            </a:pPr>
            <a:r>
              <a:rPr lang="ru-RU" sz="1800" smtClean="0">
                <a:solidFill>
                  <a:srgbClr val="98480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учителя начальных классов</a:t>
            </a:r>
          </a:p>
          <a:p>
            <a:pPr>
              <a:buFont typeface="Arial" charset="0"/>
              <a:buNone/>
              <a:defRPr/>
            </a:pPr>
            <a:r>
              <a:rPr lang="ru-RU" sz="1800" smtClean="0">
                <a:solidFill>
                  <a:srgbClr val="98480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МКОУ «СОШ ст. Евсино»</a:t>
            </a:r>
          </a:p>
          <a:p>
            <a:pPr>
              <a:buFont typeface="Arial" charset="0"/>
              <a:buNone/>
              <a:defRPr/>
            </a:pPr>
            <a:r>
              <a:rPr lang="ru-RU" sz="1800" smtClean="0">
                <a:solidFill>
                  <a:srgbClr val="98480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Искитимского района</a:t>
            </a:r>
          </a:p>
          <a:p>
            <a:pPr>
              <a:buFont typeface="Arial" charset="0"/>
              <a:buNone/>
              <a:defRPr/>
            </a:pPr>
            <a:r>
              <a:rPr lang="ru-RU" sz="1800" smtClean="0">
                <a:solidFill>
                  <a:srgbClr val="98480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Новосибирской области</a:t>
            </a:r>
            <a:endParaRPr lang="ru-RU" sz="1800" smtClean="0">
              <a:solidFill>
                <a:srgbClr val="984807"/>
              </a:solidFill>
            </a:endParaRPr>
          </a:p>
          <a:p>
            <a:pPr>
              <a:buFont typeface="Arial" charset="0"/>
              <a:buNone/>
              <a:defRPr/>
            </a:pPr>
            <a:endParaRPr lang="ru-RU" sz="1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 bwMode="auto">
          <a:xfrm>
            <a:off x="539750" y="404813"/>
            <a:ext cx="8229600" cy="6524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400" b="1" i="1" smtClean="0">
                <a:solidFill>
                  <a:srgbClr val="6600FF"/>
                </a:solidFill>
                <a:latin typeface="Arial" charset="0"/>
              </a:rPr>
              <a:t/>
            </a:r>
            <a:br>
              <a:rPr lang="ru-RU" sz="2400" b="1" i="1" smtClean="0">
                <a:solidFill>
                  <a:srgbClr val="6600FF"/>
                </a:solidFill>
                <a:latin typeface="Arial" charset="0"/>
              </a:rPr>
            </a:br>
            <a:r>
              <a:rPr lang="ru-RU" sz="2400" b="1" i="1" smtClean="0">
                <a:solidFill>
                  <a:srgbClr val="6600FF"/>
                </a:solidFill>
                <a:latin typeface="Arial" charset="0"/>
              </a:rPr>
              <a:t>Вы весёлые ребята и не любите скучать,</a:t>
            </a:r>
            <a:br>
              <a:rPr lang="ru-RU" sz="2400" b="1" i="1" smtClean="0">
                <a:solidFill>
                  <a:srgbClr val="6600FF"/>
                </a:solidFill>
                <a:latin typeface="Arial" charset="0"/>
              </a:rPr>
            </a:br>
            <a:r>
              <a:rPr lang="ru-RU" sz="2400" b="1" i="1" smtClean="0">
                <a:solidFill>
                  <a:srgbClr val="6600FF"/>
                </a:solidFill>
                <a:latin typeface="Arial" charset="0"/>
              </a:rPr>
              <a:t>С удовольствием мы с вами будем в КВН играть!</a:t>
            </a:r>
            <a:br>
              <a:rPr lang="ru-RU" sz="2400" b="1" i="1" smtClean="0">
                <a:solidFill>
                  <a:srgbClr val="6600FF"/>
                </a:solidFill>
                <a:latin typeface="Arial" charset="0"/>
              </a:rPr>
            </a:br>
            <a:r>
              <a:rPr lang="ru-RU" sz="2400" b="1" i="1" smtClean="0">
                <a:solidFill>
                  <a:srgbClr val="6600FF"/>
                </a:solidFill>
                <a:latin typeface="Arial" charset="0"/>
              </a:rPr>
              <a:t/>
            </a:r>
            <a:br>
              <a:rPr lang="ru-RU" sz="2400" b="1" i="1" smtClean="0">
                <a:solidFill>
                  <a:srgbClr val="6600FF"/>
                </a:solidFill>
                <a:latin typeface="Arial" charset="0"/>
              </a:rPr>
            </a:br>
            <a:r>
              <a:rPr lang="ru-RU" sz="2400" b="1" i="1" smtClean="0">
                <a:solidFill>
                  <a:srgbClr val="6600FF"/>
                </a:solidFill>
                <a:latin typeface="Arial" charset="0"/>
              </a:rPr>
              <a:t/>
            </a:r>
            <a:br>
              <a:rPr lang="ru-RU" sz="2400" b="1" i="1" smtClean="0">
                <a:solidFill>
                  <a:srgbClr val="6600FF"/>
                </a:solidFill>
                <a:latin typeface="Arial" charset="0"/>
              </a:rPr>
            </a:br>
            <a:r>
              <a:rPr lang="ru-RU" sz="2400" b="1" i="1" smtClean="0">
                <a:solidFill>
                  <a:srgbClr val="6600FF"/>
                </a:solidFill>
                <a:latin typeface="Arial" charset="0"/>
              </a:rPr>
              <a:t/>
            </a:r>
            <a:br>
              <a:rPr lang="ru-RU" sz="2400" b="1" i="1" smtClean="0">
                <a:solidFill>
                  <a:srgbClr val="6600FF"/>
                </a:solidFill>
                <a:latin typeface="Arial" charset="0"/>
              </a:rPr>
            </a:br>
            <a:r>
              <a:rPr lang="ru-RU" sz="2400" b="1" i="1" smtClean="0">
                <a:solidFill>
                  <a:srgbClr val="6600FF"/>
                </a:solidFill>
                <a:latin typeface="Arial" charset="0"/>
              </a:rPr>
              <a:t/>
            </a:r>
            <a:br>
              <a:rPr lang="ru-RU" sz="2400" b="1" i="1" smtClean="0">
                <a:solidFill>
                  <a:srgbClr val="6600FF"/>
                </a:solidFill>
                <a:latin typeface="Arial" charset="0"/>
              </a:rPr>
            </a:br>
            <a:r>
              <a:rPr lang="ru-RU" sz="2400" b="1" i="1" smtClean="0">
                <a:solidFill>
                  <a:srgbClr val="6600FF"/>
                </a:solidFill>
                <a:latin typeface="Arial" charset="0"/>
              </a:rPr>
              <a:t/>
            </a:r>
            <a:br>
              <a:rPr lang="ru-RU" sz="2400" b="1" i="1" smtClean="0">
                <a:solidFill>
                  <a:srgbClr val="6600FF"/>
                </a:solidFill>
                <a:latin typeface="Arial" charset="0"/>
              </a:rPr>
            </a:br>
            <a:r>
              <a:rPr lang="ru-RU" sz="2400" b="1" i="1" smtClean="0">
                <a:solidFill>
                  <a:srgbClr val="6600FF"/>
                </a:solidFill>
                <a:latin typeface="Arial" charset="0"/>
              </a:rPr>
              <a:t/>
            </a:r>
            <a:br>
              <a:rPr lang="ru-RU" sz="2400" b="1" i="1" smtClean="0">
                <a:solidFill>
                  <a:srgbClr val="6600FF"/>
                </a:solidFill>
                <a:latin typeface="Arial" charset="0"/>
              </a:rPr>
            </a:br>
            <a:r>
              <a:rPr lang="ru-RU" sz="2400" b="1" i="1" smtClean="0">
                <a:solidFill>
                  <a:srgbClr val="6600FF"/>
                </a:solidFill>
                <a:latin typeface="Arial" charset="0"/>
              </a:rPr>
              <a:t/>
            </a:r>
            <a:br>
              <a:rPr lang="ru-RU" sz="2400" b="1" i="1" smtClean="0">
                <a:solidFill>
                  <a:srgbClr val="6600FF"/>
                </a:solidFill>
                <a:latin typeface="Arial" charset="0"/>
              </a:rPr>
            </a:br>
            <a:r>
              <a:rPr lang="ru-RU" sz="2400" b="1" i="1" smtClean="0">
                <a:solidFill>
                  <a:srgbClr val="6600FF"/>
                </a:solidFill>
                <a:latin typeface="Arial" charset="0"/>
              </a:rPr>
              <a:t/>
            </a:r>
            <a:br>
              <a:rPr lang="ru-RU" sz="2400" b="1" i="1" smtClean="0">
                <a:solidFill>
                  <a:srgbClr val="6600FF"/>
                </a:solidFill>
                <a:latin typeface="Arial" charset="0"/>
              </a:rPr>
            </a:br>
            <a:r>
              <a:rPr lang="ru-RU" sz="2400" b="1" i="1" smtClean="0">
                <a:solidFill>
                  <a:srgbClr val="6600FF"/>
                </a:solidFill>
                <a:latin typeface="Arial" charset="0"/>
              </a:rPr>
              <a:t>Пусть острей кипит борьба, сильней соревнование.</a:t>
            </a:r>
            <a:br>
              <a:rPr lang="ru-RU" sz="2400" b="1" i="1" smtClean="0">
                <a:solidFill>
                  <a:srgbClr val="6600FF"/>
                </a:solidFill>
                <a:latin typeface="Arial" charset="0"/>
              </a:rPr>
            </a:br>
            <a:r>
              <a:rPr lang="ru-RU" sz="2400" b="1" i="1" smtClean="0">
                <a:solidFill>
                  <a:srgbClr val="6600FF"/>
                </a:solidFill>
                <a:latin typeface="Arial" charset="0"/>
              </a:rPr>
              <a:t>Успех решает не судьба, а только ваши знания.</a:t>
            </a:r>
          </a:p>
        </p:txBody>
      </p:sp>
      <p:pic>
        <p:nvPicPr>
          <p:cNvPr id="14339" name="Picture 3" descr="149058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1592263"/>
            <a:ext cx="4319588" cy="2586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4000" smtClean="0">
                <a:solidFill>
                  <a:srgbClr val="000099"/>
                </a:solidFill>
                <a:latin typeface="Arial" charset="0"/>
              </a:rPr>
              <a:t>Программа КВН</a:t>
            </a:r>
            <a:br>
              <a:rPr lang="ru-RU" sz="4000" smtClean="0">
                <a:solidFill>
                  <a:srgbClr val="000099"/>
                </a:solidFill>
                <a:latin typeface="Arial" charset="0"/>
              </a:rPr>
            </a:br>
            <a:r>
              <a:rPr lang="ru-RU" sz="4000" smtClean="0">
                <a:solidFill>
                  <a:srgbClr val="000099"/>
                </a:solidFill>
                <a:latin typeface="Arial" charset="0"/>
              </a:rPr>
              <a:t/>
            </a:r>
            <a:br>
              <a:rPr lang="ru-RU" sz="4000" smtClean="0">
                <a:solidFill>
                  <a:srgbClr val="000099"/>
                </a:solidFill>
                <a:latin typeface="Arial" charset="0"/>
              </a:rPr>
            </a:br>
            <a:r>
              <a:rPr lang="ru-RU" sz="2800" smtClean="0">
                <a:solidFill>
                  <a:srgbClr val="D60093"/>
                </a:solidFill>
                <a:latin typeface="Arial" charset="0"/>
              </a:rPr>
              <a:t>1. </a:t>
            </a:r>
            <a:r>
              <a:rPr lang="ru-RU" sz="2800" i="1" smtClean="0">
                <a:solidFill>
                  <a:srgbClr val="D60093"/>
                </a:solidFill>
                <a:latin typeface="Arial" charset="0"/>
              </a:rPr>
              <a:t>Разминка</a:t>
            </a:r>
            <a:br>
              <a:rPr lang="ru-RU" sz="2800" i="1" smtClean="0">
                <a:solidFill>
                  <a:srgbClr val="D60093"/>
                </a:solidFill>
                <a:latin typeface="Arial" charset="0"/>
              </a:rPr>
            </a:br>
            <a:r>
              <a:rPr lang="ru-RU" sz="2800" i="1" smtClean="0">
                <a:solidFill>
                  <a:srgbClr val="D60093"/>
                </a:solidFill>
                <a:latin typeface="Arial" charset="0"/>
              </a:rPr>
              <a:t/>
            </a:r>
            <a:br>
              <a:rPr lang="ru-RU" sz="2800" i="1" smtClean="0">
                <a:solidFill>
                  <a:srgbClr val="D60093"/>
                </a:solidFill>
                <a:latin typeface="Arial" charset="0"/>
              </a:rPr>
            </a:br>
            <a:r>
              <a:rPr lang="ru-RU" sz="2800" i="1" smtClean="0">
                <a:solidFill>
                  <a:srgbClr val="D60093"/>
                </a:solidFill>
                <a:latin typeface="Arial" charset="0"/>
              </a:rPr>
              <a:t>2. Звуковой анализ слов</a:t>
            </a:r>
            <a:br>
              <a:rPr lang="ru-RU" sz="2800" i="1" smtClean="0">
                <a:solidFill>
                  <a:srgbClr val="D60093"/>
                </a:solidFill>
                <a:latin typeface="Arial" charset="0"/>
              </a:rPr>
            </a:br>
            <a:r>
              <a:rPr lang="ru-RU" sz="2800" i="1" smtClean="0">
                <a:solidFill>
                  <a:srgbClr val="D60093"/>
                </a:solidFill>
                <a:latin typeface="Arial" charset="0"/>
              </a:rPr>
              <a:t/>
            </a:r>
            <a:br>
              <a:rPr lang="ru-RU" sz="2800" i="1" smtClean="0">
                <a:solidFill>
                  <a:srgbClr val="D60093"/>
                </a:solidFill>
                <a:latin typeface="Arial" charset="0"/>
              </a:rPr>
            </a:br>
            <a:r>
              <a:rPr lang="ru-RU" sz="2800" i="1" smtClean="0">
                <a:solidFill>
                  <a:srgbClr val="D60093"/>
                </a:solidFill>
                <a:latin typeface="Arial" charset="0"/>
              </a:rPr>
              <a:t>3. Конкурс капитанов</a:t>
            </a:r>
            <a:br>
              <a:rPr lang="ru-RU" sz="2800" i="1" smtClean="0">
                <a:solidFill>
                  <a:srgbClr val="D60093"/>
                </a:solidFill>
                <a:latin typeface="Arial" charset="0"/>
              </a:rPr>
            </a:br>
            <a:r>
              <a:rPr lang="ru-RU" sz="2800" i="1" smtClean="0">
                <a:solidFill>
                  <a:srgbClr val="D60093"/>
                </a:solidFill>
                <a:latin typeface="Arial" charset="0"/>
              </a:rPr>
              <a:t/>
            </a:r>
            <a:br>
              <a:rPr lang="ru-RU" sz="2800" i="1" smtClean="0">
                <a:solidFill>
                  <a:srgbClr val="D60093"/>
                </a:solidFill>
                <a:latin typeface="Arial" charset="0"/>
              </a:rPr>
            </a:br>
            <a:r>
              <a:rPr lang="ru-RU" sz="2800" i="1" smtClean="0">
                <a:solidFill>
                  <a:srgbClr val="D60093"/>
                </a:solidFill>
                <a:latin typeface="Arial" charset="0"/>
              </a:rPr>
              <a:t>4. Конкурс «В гости к нам портфель пришёл»</a:t>
            </a:r>
            <a:br>
              <a:rPr lang="ru-RU" sz="2800" i="1" smtClean="0">
                <a:solidFill>
                  <a:srgbClr val="D60093"/>
                </a:solidFill>
                <a:latin typeface="Arial" charset="0"/>
              </a:rPr>
            </a:br>
            <a:r>
              <a:rPr lang="ru-RU" sz="2800" i="1" smtClean="0">
                <a:solidFill>
                  <a:srgbClr val="D60093"/>
                </a:solidFill>
                <a:latin typeface="Arial" charset="0"/>
              </a:rPr>
              <a:t/>
            </a:r>
            <a:br>
              <a:rPr lang="ru-RU" sz="2800" i="1" smtClean="0">
                <a:solidFill>
                  <a:srgbClr val="D60093"/>
                </a:solidFill>
                <a:latin typeface="Arial" charset="0"/>
              </a:rPr>
            </a:br>
            <a:r>
              <a:rPr lang="ru-RU" sz="2800" i="1" smtClean="0">
                <a:solidFill>
                  <a:srgbClr val="D60093"/>
                </a:solidFill>
                <a:latin typeface="Arial" charset="0"/>
              </a:rPr>
              <a:t>5. Пословицы</a:t>
            </a:r>
            <a:br>
              <a:rPr lang="ru-RU" sz="2800" i="1" smtClean="0">
                <a:solidFill>
                  <a:srgbClr val="D60093"/>
                </a:solidFill>
                <a:latin typeface="Arial" charset="0"/>
              </a:rPr>
            </a:br>
            <a:endParaRPr lang="ru-RU" sz="4000" i="1" smtClean="0">
              <a:solidFill>
                <a:srgbClr val="D60093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Группа 6"/>
          <p:cNvGrpSpPr>
            <a:grpSpLocks/>
          </p:cNvGrpSpPr>
          <p:nvPr/>
        </p:nvGrpSpPr>
        <p:grpSpPr bwMode="auto">
          <a:xfrm>
            <a:off x="250825" y="188913"/>
            <a:ext cx="8358188" cy="6178550"/>
            <a:chOff x="607488" y="1344094"/>
            <a:chExt cx="7925326" cy="5534185"/>
          </a:xfrm>
        </p:grpSpPr>
        <p:grpSp>
          <p:nvGrpSpPr>
            <p:cNvPr id="16386" name="Группа 1"/>
            <p:cNvGrpSpPr>
              <a:grpSpLocks/>
            </p:cNvGrpSpPr>
            <p:nvPr/>
          </p:nvGrpSpPr>
          <p:grpSpPr bwMode="auto">
            <a:xfrm>
              <a:off x="607488" y="1344094"/>
              <a:ext cx="7925326" cy="5534185"/>
              <a:chOff x="607288" y="-815361"/>
              <a:chExt cx="7925152" cy="6918024"/>
            </a:xfrm>
          </p:grpSpPr>
          <p:sp>
            <p:nvSpPr>
              <p:cNvPr id="16388" name="Прямоугольник 4"/>
              <p:cNvSpPr>
                <a:spLocks noChangeArrowheads="1"/>
              </p:cNvSpPr>
              <p:nvPr/>
            </p:nvSpPr>
            <p:spPr bwMode="auto">
              <a:xfrm>
                <a:off x="607288" y="-815361"/>
                <a:ext cx="7925152" cy="69180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 sz="2400" b="1" i="1" u="sng">
                    <a:solidFill>
                      <a:srgbClr val="6600FF"/>
                    </a:solidFill>
                  </a:rPr>
                  <a:t>1. Разминка</a:t>
                </a:r>
              </a:p>
              <a:p>
                <a:pPr algn="ctr"/>
                <a:endParaRPr lang="ru-RU" sz="2400" b="1" i="1" u="sng">
                  <a:solidFill>
                    <a:srgbClr val="6600FF"/>
                  </a:solidFill>
                </a:endParaRPr>
              </a:p>
              <a:p>
                <a:pPr algn="ctr"/>
                <a:r>
                  <a:rPr lang="ru-RU" sz="2400">
                    <a:solidFill>
                      <a:schemeClr val="hlink"/>
                    </a:solidFill>
                  </a:rPr>
                  <a:t>В букваре живёт семья:</a:t>
                </a:r>
              </a:p>
              <a:p>
                <a:pPr algn="ctr"/>
                <a:r>
                  <a:rPr lang="ru-RU" sz="2400">
                    <a:solidFill>
                      <a:schemeClr val="hlink"/>
                    </a:solidFill>
                  </a:rPr>
                  <a:t>Буквы все – от А до я.</a:t>
                </a:r>
              </a:p>
              <a:p>
                <a:pPr algn="ctr"/>
                <a:r>
                  <a:rPr lang="ru-RU" sz="2400">
                    <a:solidFill>
                      <a:schemeClr val="hlink"/>
                    </a:solidFill>
                  </a:rPr>
                  <a:t>Две команды у них есть,</a:t>
                </a:r>
              </a:p>
              <a:p>
                <a:pPr algn="ctr"/>
                <a:r>
                  <a:rPr lang="ru-RU" sz="2400">
                    <a:solidFill>
                      <a:schemeClr val="hlink"/>
                    </a:solidFill>
                  </a:rPr>
                  <a:t>Кажется, они уж здесь</a:t>
                </a:r>
              </a:p>
              <a:p>
                <a:pPr algn="ctr"/>
                <a:endParaRPr lang="ru-RU" sz="2400">
                  <a:solidFill>
                    <a:schemeClr val="hlink"/>
                  </a:solidFill>
                </a:endParaRPr>
              </a:p>
              <a:p>
                <a:pPr algn="ctr"/>
                <a:r>
                  <a:rPr lang="ru-RU" sz="2400">
                    <a:solidFill>
                      <a:srgbClr val="FF0000"/>
                    </a:solidFill>
                  </a:rPr>
                  <a:t>1-я команда: </a:t>
                </a:r>
              </a:p>
              <a:p>
                <a:pPr algn="ctr"/>
                <a:r>
                  <a:rPr lang="ru-RU" sz="2400">
                    <a:solidFill>
                      <a:srgbClr val="3333FF"/>
                    </a:solidFill>
                  </a:rPr>
                  <a:t>Выложите буквы, которые пишутся после твёрдых согласных звуков</a:t>
                </a:r>
                <a:endParaRPr lang="ru-RU" sz="2400">
                  <a:solidFill>
                    <a:srgbClr val="660066"/>
                  </a:solidFill>
                </a:endParaRPr>
              </a:p>
              <a:p>
                <a:pPr algn="ctr"/>
                <a:r>
                  <a:rPr lang="ru-RU" sz="3200">
                    <a:solidFill>
                      <a:srgbClr val="3333FF"/>
                    </a:solidFill>
                  </a:rPr>
                  <a:t>. . . . .</a:t>
                </a:r>
              </a:p>
              <a:p>
                <a:pPr algn="ctr"/>
                <a:endParaRPr lang="ru-RU" sz="2400">
                  <a:solidFill>
                    <a:srgbClr val="3333FF"/>
                  </a:solidFill>
                </a:endParaRPr>
              </a:p>
              <a:p>
                <a:pPr algn="ctr"/>
                <a:r>
                  <a:rPr lang="ru-RU" sz="2400">
                    <a:solidFill>
                      <a:srgbClr val="FF0000"/>
                    </a:solidFill>
                  </a:rPr>
                  <a:t>2-я команда:</a:t>
                </a:r>
              </a:p>
              <a:p>
                <a:pPr algn="ctr"/>
                <a:r>
                  <a:rPr lang="ru-RU" sz="2400">
                    <a:solidFill>
                      <a:srgbClr val="3333FF"/>
                    </a:solidFill>
                  </a:rPr>
                  <a:t>Выложите буквы, которые пишутся после мягких согласных звуков</a:t>
                </a:r>
              </a:p>
              <a:p>
                <a:pPr algn="ctr"/>
                <a:r>
                  <a:rPr lang="ru-RU" sz="3200">
                    <a:solidFill>
                      <a:srgbClr val="3333FF"/>
                    </a:solidFill>
                  </a:rPr>
                  <a:t>. . . . .</a:t>
                </a:r>
              </a:p>
            </p:txBody>
          </p:sp>
          <p:sp>
            <p:nvSpPr>
              <p:cNvPr id="16389" name="Прямоугольник 3"/>
              <p:cNvSpPr>
                <a:spLocks noChangeArrowheads="1"/>
              </p:cNvSpPr>
              <p:nvPr/>
            </p:nvSpPr>
            <p:spPr bwMode="auto">
              <a:xfrm>
                <a:off x="2699588" y="4197184"/>
                <a:ext cx="3629163" cy="444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ru-RU" sz="2000" b="1">
                  <a:solidFill>
                    <a:srgbClr val="000000"/>
                  </a:solidFill>
                  <a:latin typeface="Monotype Corsiva" pitchFamily="66" charset="0"/>
                </a:endParaRPr>
              </a:p>
            </p:txBody>
          </p:sp>
        </p:grpSp>
        <p:sp>
          <p:nvSpPr>
            <p:cNvPr id="16387" name="TextBox 3"/>
            <p:cNvSpPr txBox="1">
              <a:spLocks noChangeArrowheads="1"/>
            </p:cNvSpPr>
            <p:nvPr/>
          </p:nvSpPr>
          <p:spPr bwMode="auto">
            <a:xfrm>
              <a:off x="2412325" y="6093370"/>
              <a:ext cx="174613" cy="328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b="1">
                <a:solidFill>
                  <a:srgbClr val="00B0F0"/>
                </a:solidFill>
              </a:endParaRPr>
            </a:p>
          </p:txBody>
        </p:sp>
      </p:grp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492500" y="4076700"/>
            <a:ext cx="288925" cy="2889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FF"/>
              </a:solidFill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492500" y="6021388"/>
            <a:ext cx="288925" cy="287337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6"/>
          <p:cNvSpPr>
            <a:spLocks noChangeArrowheads="1"/>
          </p:cNvSpPr>
          <p:nvPr/>
        </p:nvSpPr>
        <p:spPr bwMode="auto">
          <a:xfrm>
            <a:off x="285750" y="333375"/>
            <a:ext cx="8577263" cy="511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i="1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2. Звуковой анализ слов</a:t>
            </a:r>
          </a:p>
          <a:p>
            <a:pPr algn="ctr">
              <a:lnSpc>
                <a:spcPct val="150000"/>
              </a:lnSpc>
            </a:pPr>
            <a:endParaRPr lang="ru-RU" sz="2400" b="1" i="1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b="1">
                <a:solidFill>
                  <a:srgbClr val="14E709"/>
                </a:solidFill>
                <a:latin typeface="Times New Roman" pitchFamily="18" charset="0"/>
                <a:cs typeface="Times New Roman" pitchFamily="18" charset="0"/>
              </a:rPr>
              <a:t>1-я команда</a:t>
            </a:r>
          </a:p>
          <a:p>
            <a:pPr algn="ctr">
              <a:lnSpc>
                <a:spcPct val="150000"/>
              </a:lnSpc>
            </a:pPr>
            <a:r>
              <a:rPr lang="ru-RU" sz="4000" b="1" u="sng">
                <a:solidFill>
                  <a:srgbClr val="14E709"/>
                </a:solidFill>
                <a:latin typeface="Times New Roman" pitchFamily="18" charset="0"/>
                <a:cs typeface="Times New Roman" pitchFamily="18" charset="0"/>
              </a:rPr>
              <a:t>МЕЛ</a:t>
            </a:r>
          </a:p>
          <a:p>
            <a:pPr algn="ctr">
              <a:lnSpc>
                <a:spcPct val="150000"/>
              </a:lnSpc>
            </a:pPr>
            <a:endParaRPr lang="ru-RU" sz="3600" b="1" u="sng">
              <a:solidFill>
                <a:srgbClr val="14E70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b="1">
                <a:solidFill>
                  <a:srgbClr val="B14F3F"/>
                </a:solidFill>
                <a:latin typeface="Times New Roman" pitchFamily="18" charset="0"/>
                <a:cs typeface="Times New Roman" pitchFamily="18" charset="0"/>
              </a:rPr>
              <a:t>2-я команда</a:t>
            </a:r>
          </a:p>
          <a:p>
            <a:pPr algn="ctr">
              <a:lnSpc>
                <a:spcPct val="150000"/>
              </a:lnSpc>
            </a:pPr>
            <a:r>
              <a:rPr lang="ru-RU" sz="4000" b="1" u="sng">
                <a:solidFill>
                  <a:srgbClr val="B14F3F"/>
                </a:solidFill>
                <a:latin typeface="Times New Roman" pitchFamily="18" charset="0"/>
                <a:cs typeface="Times New Roman" pitchFamily="18" charset="0"/>
              </a:rPr>
              <a:t>ЛУК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i="1" smtClean="0">
                <a:solidFill>
                  <a:schemeClr val="folHlink"/>
                </a:solidFill>
                <a:latin typeface="Arial" charset="0"/>
              </a:rPr>
              <a:t>3. Конкурс капитанов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79388" y="1600200"/>
            <a:ext cx="8713787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400" smtClean="0">
                <a:solidFill>
                  <a:srgbClr val="9900FF"/>
                </a:solidFill>
                <a:latin typeface="Arial" charset="0"/>
              </a:rPr>
              <a:t>Сравните слова </a:t>
            </a:r>
            <a:r>
              <a:rPr lang="ru-RU" sz="2800" b="1" smtClean="0">
                <a:solidFill>
                  <a:srgbClr val="FF0066"/>
                </a:solidFill>
                <a:latin typeface="Arial" charset="0"/>
              </a:rPr>
              <a:t>«Катюшка»</a:t>
            </a:r>
            <a:r>
              <a:rPr lang="ru-RU" sz="2400" smtClean="0">
                <a:solidFill>
                  <a:srgbClr val="9900FF"/>
                </a:solidFill>
                <a:latin typeface="Arial" charset="0"/>
              </a:rPr>
              <a:t> и </a:t>
            </a:r>
            <a:r>
              <a:rPr lang="ru-RU" sz="2800" b="1" smtClean="0">
                <a:solidFill>
                  <a:srgbClr val="FF0066"/>
                </a:solidFill>
                <a:latin typeface="Arial" charset="0"/>
              </a:rPr>
              <a:t>«катушка».</a:t>
            </a:r>
            <a:r>
              <a:rPr lang="ru-RU" sz="2400" smtClean="0">
                <a:solidFill>
                  <a:srgbClr val="9900FF"/>
                </a:solidFill>
                <a:latin typeface="Arial" charset="0"/>
              </a:rPr>
              <a:t> Чем отличается звучание этих слов?</a:t>
            </a:r>
          </a:p>
          <a:p>
            <a:endParaRPr lang="ru-RU" sz="2400" smtClean="0">
              <a:solidFill>
                <a:srgbClr val="9900FF"/>
              </a:solidFill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0000FF"/>
                </a:solidFill>
                <a:latin typeface="Arial" charset="0"/>
              </a:rPr>
              <a:t>В деревушке три Катюшки взяли в руки три катушки,</a:t>
            </a: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0000FF"/>
                </a:solidFill>
                <a:latin typeface="Arial" charset="0"/>
              </a:rPr>
              <a:t>Шуре сшили сарафан, сшили дедушке кафтан,</a:t>
            </a: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0000FF"/>
                </a:solidFill>
                <a:latin typeface="Arial" charset="0"/>
              </a:rPr>
              <a:t>А девчонкам и мальчишкам, всем Андрюшкам и Наташкам,</a:t>
            </a:r>
          </a:p>
          <a:p>
            <a:pPr>
              <a:buFont typeface="Arial" charset="0"/>
              <a:buNone/>
            </a:pPr>
            <a:r>
              <a:rPr lang="ru-RU" sz="2400" smtClean="0">
                <a:solidFill>
                  <a:srgbClr val="0000FF"/>
                </a:solidFill>
                <a:latin typeface="Arial" charset="0"/>
              </a:rPr>
              <a:t>Сшили яркие штанишки, сшили пестрые рубашки.</a:t>
            </a:r>
          </a:p>
          <a:p>
            <a:pPr>
              <a:buFont typeface="Arial" charset="0"/>
              <a:buNone/>
            </a:pPr>
            <a:endParaRPr lang="ru-RU" sz="2400" smtClean="0">
              <a:solidFill>
                <a:srgbClr val="0000FF"/>
              </a:solidFill>
              <a:latin typeface="Arial" charset="0"/>
            </a:endParaRPr>
          </a:p>
          <a:p>
            <a:endParaRPr lang="ru-RU" sz="2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7200" smtClean="0">
                <a:solidFill>
                  <a:schemeClr val="folHlink"/>
                </a:solidFill>
                <a:latin typeface="Arial" charset="0"/>
              </a:rPr>
              <a:t>Физминутка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b="1" smtClean="0">
                <a:solidFill>
                  <a:srgbClr val="FF3399"/>
                </a:solidFill>
              </a:rPr>
              <a:t>Мы ногами топ-топ, </a:t>
            </a:r>
          </a:p>
          <a:p>
            <a:pPr algn="ctr">
              <a:buFont typeface="Arial" charset="0"/>
              <a:buNone/>
            </a:pPr>
            <a:endParaRPr lang="ru-RU" b="1" smtClean="0">
              <a:solidFill>
                <a:srgbClr val="FF3399"/>
              </a:solidFill>
            </a:endParaRPr>
          </a:p>
          <a:p>
            <a:pPr algn="ctr">
              <a:buFont typeface="Arial" charset="0"/>
              <a:buNone/>
            </a:pPr>
            <a:r>
              <a:rPr lang="ru-RU" b="1" smtClean="0">
                <a:solidFill>
                  <a:srgbClr val="FF3399"/>
                </a:solidFill>
              </a:rPr>
              <a:t>Мы руками хлоп-хлоп, </a:t>
            </a:r>
          </a:p>
          <a:p>
            <a:pPr algn="ctr">
              <a:buFont typeface="Arial" charset="0"/>
              <a:buNone/>
            </a:pPr>
            <a:endParaRPr lang="ru-RU" b="1" smtClean="0">
              <a:solidFill>
                <a:srgbClr val="FF3399"/>
              </a:solidFill>
            </a:endParaRPr>
          </a:p>
          <a:p>
            <a:pPr algn="ctr">
              <a:buFont typeface="Arial" charset="0"/>
              <a:buNone/>
            </a:pPr>
            <a:r>
              <a:rPr lang="ru-RU" b="1" smtClean="0">
                <a:solidFill>
                  <a:srgbClr val="FF3399"/>
                </a:solidFill>
              </a:rPr>
              <a:t>Мы глазами миг-миг,</a:t>
            </a:r>
          </a:p>
          <a:p>
            <a:pPr algn="ctr">
              <a:buFont typeface="Arial" charset="0"/>
              <a:buNone/>
            </a:pPr>
            <a:endParaRPr lang="ru-RU" b="1" smtClean="0">
              <a:solidFill>
                <a:srgbClr val="FF3399"/>
              </a:solidFill>
            </a:endParaRPr>
          </a:p>
          <a:p>
            <a:pPr algn="ctr">
              <a:buFont typeface="Arial" charset="0"/>
              <a:buNone/>
            </a:pPr>
            <a:r>
              <a:rPr lang="ru-RU" b="1" smtClean="0">
                <a:solidFill>
                  <a:srgbClr val="FF3399"/>
                </a:solidFill>
              </a:rPr>
              <a:t>Мы плечами чик-чик…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3600" b="1" i="1" smtClean="0">
                <a:solidFill>
                  <a:schemeClr val="folHlink"/>
                </a:solidFill>
              </a:rPr>
              <a:t>4. В гости к нам портфель пришёл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836613"/>
            <a:ext cx="8229600" cy="56165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endParaRPr lang="ru-RU" sz="1800" b="1" i="1" smtClean="0">
              <a:solidFill>
                <a:srgbClr val="0033CC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0033CC"/>
                </a:solidFill>
              </a:rPr>
              <a:t>Собирался Мишка в класс.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0033CC"/>
                </a:solidFill>
              </a:rPr>
              <a:t>Взял он мёда про запас,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0033CC"/>
                </a:solidFill>
              </a:rPr>
              <a:t>Взял учебники, тетрадки,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0033CC"/>
                </a:solidFill>
              </a:rPr>
              <a:t>Две большие шоколадки,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0033CC"/>
                </a:solidFill>
              </a:rPr>
              <a:t>Положил в портфель пенал,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0033CC"/>
                </a:solidFill>
              </a:rPr>
              <a:t>Ручку, краски, книжку взял.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0033CC"/>
                </a:solidFill>
              </a:rPr>
              <a:t>Положил карандаши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0033CC"/>
                </a:solidFill>
              </a:rPr>
              <a:t>И точилку тоже,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0033CC"/>
                </a:solidFill>
              </a:rPr>
              <a:t>Взял он куклу и волчок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0033CC"/>
                </a:solidFill>
              </a:rPr>
              <a:t>Сунул осторожно.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0033CC"/>
                </a:solidFill>
              </a:rPr>
              <a:t>Положил в портфель альбом,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0033CC"/>
                </a:solidFill>
              </a:rPr>
              <a:t>Кисточку, машинки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0033CC"/>
                </a:solidFill>
              </a:rPr>
              <a:t>И блестящий туесок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0033CC"/>
                </a:solidFill>
              </a:rPr>
              <a:t>Полненький малинки.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0033CC"/>
                </a:solidFill>
              </a:rPr>
              <a:t>И, довольный очень, Мишка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1800" b="1" i="1" smtClean="0">
                <a:solidFill>
                  <a:srgbClr val="0033CC"/>
                </a:solidFill>
              </a:rPr>
              <a:t>Щёлкнул весело замком.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endParaRPr lang="ru-RU" sz="1800" b="1" i="1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b="1" smtClean="0">
                <a:solidFill>
                  <a:schemeClr val="folHlink"/>
                </a:solidFill>
              </a:rPr>
              <a:t>5. Пословица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5288" y="1484313"/>
            <a:ext cx="8229600" cy="4525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b="1" smtClean="0">
                <a:solidFill>
                  <a:srgbClr val="FF0066"/>
                </a:solidFill>
              </a:rPr>
              <a:t>1-я команда</a:t>
            </a:r>
          </a:p>
          <a:p>
            <a:pPr algn="ctr">
              <a:buFont typeface="Arial" charset="0"/>
              <a:buNone/>
            </a:pPr>
            <a:r>
              <a:rPr lang="ru-RU" sz="4000" b="1" u="sng" smtClean="0">
                <a:solidFill>
                  <a:srgbClr val="FF0066"/>
                </a:solidFill>
              </a:rPr>
              <a:t>«Век живи – век учись»</a:t>
            </a:r>
          </a:p>
          <a:p>
            <a:pPr algn="ctr">
              <a:buFont typeface="Arial" charset="0"/>
              <a:buNone/>
            </a:pPr>
            <a:endParaRPr lang="ru-RU" sz="4000" b="1" u="sng" smtClean="0">
              <a:solidFill>
                <a:srgbClr val="FF0066"/>
              </a:solidFill>
            </a:endParaRPr>
          </a:p>
          <a:p>
            <a:pPr algn="ctr">
              <a:buFont typeface="Arial" charset="0"/>
              <a:buNone/>
            </a:pPr>
            <a:r>
              <a:rPr lang="ru-RU" b="1" smtClean="0">
                <a:solidFill>
                  <a:srgbClr val="A50021"/>
                </a:solidFill>
                <a:latin typeface="Arial" charset="0"/>
              </a:rPr>
              <a:t>2</a:t>
            </a:r>
            <a:r>
              <a:rPr lang="ru-RU" b="1" smtClean="0">
                <a:solidFill>
                  <a:srgbClr val="A50021"/>
                </a:solidFill>
              </a:rPr>
              <a:t>-я команда</a:t>
            </a:r>
          </a:p>
          <a:p>
            <a:pPr algn="ctr">
              <a:buFont typeface="Arial" charset="0"/>
              <a:buNone/>
            </a:pPr>
            <a:r>
              <a:rPr lang="ru-RU" sz="4000" b="1" u="sng" smtClean="0">
                <a:solidFill>
                  <a:srgbClr val="A50021"/>
                </a:solidFill>
              </a:rPr>
              <a:t>«Знания – сила»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F0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255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12</vt:i4>
      </vt:variant>
      <vt:variant>
        <vt:lpstr>Заголовки слайдов</vt:lpstr>
      </vt:variant>
      <vt:variant>
        <vt:i4>12</vt:i4>
      </vt:variant>
    </vt:vector>
  </HeadingPairs>
  <TitlesOfParts>
    <vt:vector size="28" baseType="lpstr">
      <vt:lpstr>Arial</vt:lpstr>
      <vt:lpstr>Calibri</vt:lpstr>
      <vt:lpstr>Times New Roman</vt:lpstr>
      <vt:lpstr>Monotype Corsiva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Слайд 1</vt:lpstr>
      <vt:lpstr> Вы весёлые ребята и не любите скучать, С удовольствием мы с вами будем в КВН играть!         Пусть острей кипит борьба, сильней соревнование. Успех решает не судьба, а только ваши знания.</vt:lpstr>
      <vt:lpstr>Программа КВН  1. Разминка  2. Звуковой анализ слов  3. Конкурс капитанов  4. Конкурс «В гости к нам портфель пришёл»  5. Пословицы </vt:lpstr>
      <vt:lpstr>Слайд 4</vt:lpstr>
      <vt:lpstr>Слайд 5</vt:lpstr>
      <vt:lpstr>3. Конкурс капитанов</vt:lpstr>
      <vt:lpstr>Физминутка</vt:lpstr>
      <vt:lpstr>4. В гости к нам портфель пришёл</vt:lpstr>
      <vt:lpstr>5. Пословица</vt:lpstr>
      <vt:lpstr>Подведение итогов</vt:lpstr>
      <vt:lpstr>Слайд 11</vt:lpstr>
      <vt:lpstr>Шаблон взят у: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11</cp:lastModifiedBy>
  <cp:revision>22</cp:revision>
  <dcterms:created xsi:type="dcterms:W3CDTF">2014-06-24T15:51:35Z</dcterms:created>
  <dcterms:modified xsi:type="dcterms:W3CDTF">2015-10-25T10:19:52Z</dcterms:modified>
</cp:coreProperties>
</file>