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82" r:id="rId5"/>
    <p:sldId id="260" r:id="rId6"/>
    <p:sldId id="261" r:id="rId7"/>
    <p:sldId id="262" r:id="rId8"/>
    <p:sldId id="263" r:id="rId9"/>
    <p:sldId id="264" r:id="rId10"/>
    <p:sldId id="265" r:id="rId11"/>
    <p:sldId id="266" r:id="rId12"/>
    <p:sldId id="267" r:id="rId13"/>
    <p:sldId id="269" r:id="rId14"/>
    <p:sldId id="270" r:id="rId15"/>
    <p:sldId id="271" r:id="rId16"/>
    <p:sldId id="272" r:id="rId17"/>
    <p:sldId id="280" r:id="rId18"/>
    <p:sldId id="268" r:id="rId19"/>
    <p:sldId id="283" r:id="rId20"/>
    <p:sldId id="284" r:id="rId21"/>
    <p:sldId id="285" r:id="rId22"/>
    <p:sldId id="286" r:id="rId23"/>
    <p:sldId id="281" r:id="rId2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482" y="-13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20.11.2015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20.11.2015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20.11.2015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20.11.2015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20.11.2015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20.11.2015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20.11.2015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20.11.2015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20.11.2015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20.11.2015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20.11.2015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20.11.2015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image" Target="../media/image27.gif"/></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descr="C:\Users\Пользователь\Desktop\артурик\15963178.jpg"/>
          <p:cNvPicPr>
            <a:picLocks noChangeAspect="1" noChangeArrowheads="1"/>
          </p:cNvPicPr>
          <p:nvPr/>
        </p:nvPicPr>
        <p:blipFill>
          <a:blip r:embed="rId2" cstate="email"/>
          <a:srcRect/>
          <a:stretch>
            <a:fillRect/>
          </a:stretch>
        </p:blipFill>
        <p:spPr bwMode="auto">
          <a:xfrm>
            <a:off x="0" y="-27384"/>
            <a:ext cx="9144000" cy="688538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2" name="Заголовок 1"/>
          <p:cNvSpPr>
            <a:spLocks noGrp="1"/>
          </p:cNvSpPr>
          <p:nvPr>
            <p:ph type="ctrTitle"/>
          </p:nvPr>
        </p:nvSpPr>
        <p:spPr>
          <a:xfrm>
            <a:off x="683568" y="1268760"/>
            <a:ext cx="7772400" cy="1470025"/>
          </a:xfrm>
        </p:spPr>
        <p:txBody>
          <a:bodyPr>
            <a:noAutofit/>
          </a:bodyPr>
          <a:lstStyle/>
          <a:p>
            <a:r>
              <a:rPr lang="ru-RU" sz="5400" b="1" dirty="0" smtClean="0"/>
              <a:t/>
            </a:r>
            <a:br>
              <a:rPr lang="ru-RU" sz="5400" b="1" dirty="0" smtClean="0"/>
            </a:br>
            <a:r>
              <a:rPr lang="ru-RU" sz="5400" b="1" dirty="0" smtClean="0"/>
              <a:t>«Речные обитатели </a:t>
            </a:r>
            <a:br>
              <a:rPr lang="ru-RU" sz="5400" b="1" dirty="0" smtClean="0"/>
            </a:br>
            <a:r>
              <a:rPr lang="ru-RU" sz="5400" b="1" dirty="0" smtClean="0"/>
              <a:t>Татарстана»</a:t>
            </a:r>
            <a:endParaRPr lang="ru-RU" sz="5400" b="1" dirty="0"/>
          </a:p>
        </p:txBody>
      </p:sp>
      <p:sp>
        <p:nvSpPr>
          <p:cNvPr id="3" name="Подзаголовок 2"/>
          <p:cNvSpPr>
            <a:spLocks noGrp="1"/>
          </p:cNvSpPr>
          <p:nvPr>
            <p:ph type="subTitle" idx="1"/>
          </p:nvPr>
        </p:nvSpPr>
        <p:spPr/>
        <p:txBody>
          <a:bodyPr/>
          <a:lstStyle/>
          <a:p>
            <a:r>
              <a:rPr lang="ru-RU" b="1" dirty="0" smtClean="0">
                <a:solidFill>
                  <a:schemeClr val="tx1"/>
                </a:solidFill>
              </a:rPr>
              <a:t>Подготовил воспитатель по интеллектуальному развитию Шагитова Елена Дмитриевна</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52" presetClass="entr" presetSubtype="0"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Scale>
                                      <p:cBhvr>
                                        <p:cTn id="12"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3">
                                            <p:txEl>
                                              <p:pRg st="0" end="0"/>
                                            </p:txEl>
                                          </p:spTgt>
                                        </p:tgtEl>
                                        <p:attrNameLst>
                                          <p:attrName>ppt_x</p:attrName>
                                          <p:attrName>ppt_y</p:attrName>
                                        </p:attrNameLst>
                                      </p:cBhvr>
                                    </p:animMotion>
                                    <p:animEffect transition="in" filter="fade">
                                      <p:cBhvr>
                                        <p:cTn id="14"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sers\ПОЛЬЗОВАТЕЛЬ\Desktop\заставки на презентации\фон\vector-art-33.jpg"/>
          <p:cNvPicPr>
            <a:picLocks noChangeAspect="1" noChangeArrowheads="1"/>
          </p:cNvPicPr>
          <p:nvPr/>
        </p:nvPicPr>
        <p:blipFill>
          <a:blip r:embed="rId2" cstate="email"/>
          <a:srcRect/>
          <a:stretch>
            <a:fillRect/>
          </a:stretch>
        </p:blipFill>
        <p:spPr bwMode="auto">
          <a:xfrm>
            <a:off x="0" y="0"/>
            <a:ext cx="9144000" cy="68580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3" name="Прямоугольник 2"/>
          <p:cNvSpPr/>
          <p:nvPr/>
        </p:nvSpPr>
        <p:spPr>
          <a:xfrm>
            <a:off x="4572000" y="428604"/>
            <a:ext cx="4572000" cy="5632311"/>
          </a:xfrm>
          <a:prstGeom prst="rect">
            <a:avLst/>
          </a:prstGeom>
        </p:spPr>
        <p:txBody>
          <a:bodyPr>
            <a:spAutoFit/>
          </a:bodyPr>
          <a:lstStyle/>
          <a:p>
            <a:pPr algn="r"/>
            <a:r>
              <a:rPr lang="ru-RU" sz="2400" b="1" dirty="0" smtClean="0"/>
              <a:t>Сома </a:t>
            </a:r>
            <a:r>
              <a:rPr lang="ru-RU" dirty="0" smtClean="0"/>
              <a:t>– </a:t>
            </a:r>
            <a:r>
              <a:rPr lang="ru-RU" sz="2400" dirty="0" smtClean="0"/>
              <a:t>рыбу из семейства сомовых. Во взрослом состоянии может достигать длины до 5 м, вес до 400 кг.</a:t>
            </a:r>
            <a:r>
              <a:rPr lang="ru-RU" dirty="0" smtClean="0"/>
              <a:t> </a:t>
            </a:r>
            <a:r>
              <a:rPr lang="ru-RU" sz="2400" dirty="0" smtClean="0"/>
              <a:t>Основной пищей сома на ранней стадии развития являются мелкие ракообразные, мальки и водные насекомые. В более зрелом возрасте, в зависимости от кормовой базы, предпочитает в рационе живую рыбу и других пресноводных животных и моллюсков. Также известны случаи нападения на водоплавающих птиц и мелких домашних животных.</a:t>
            </a:r>
            <a:endParaRPr lang="ru-RU" sz="2400" dirty="0"/>
          </a:p>
        </p:txBody>
      </p:sp>
      <p:pic>
        <p:nvPicPr>
          <p:cNvPr id="6146" name="Picture 2" descr="О рыбаках и рыбе"/>
          <p:cNvPicPr>
            <a:picLocks noChangeAspect="1" noChangeArrowheads="1"/>
          </p:cNvPicPr>
          <p:nvPr/>
        </p:nvPicPr>
        <p:blipFill>
          <a:blip r:embed="rId3" cstate="email">
            <a:clrChange>
              <a:clrFrom>
                <a:srgbClr val="FFFFFF"/>
              </a:clrFrom>
              <a:clrTo>
                <a:srgbClr val="FFFFFF">
                  <a:alpha val="0"/>
                </a:srgbClr>
              </a:clrTo>
            </a:clrChange>
          </a:blip>
          <a:srcRect/>
          <a:stretch>
            <a:fillRect/>
          </a:stretch>
        </p:blipFill>
        <p:spPr bwMode="auto">
          <a:xfrm>
            <a:off x="0" y="4081440"/>
            <a:ext cx="7286708" cy="277656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6146"/>
                                        </p:tgtEl>
                                        <p:attrNameLst>
                                          <p:attrName>style.visibility</p:attrName>
                                        </p:attrNameLst>
                                      </p:cBhvr>
                                      <p:to>
                                        <p:strVal val="visible"/>
                                      </p:to>
                                    </p:set>
                                    <p:animScale>
                                      <p:cBhvr>
                                        <p:cTn id="7" dur="1000" decel="50000" fill="hold">
                                          <p:stCondLst>
                                            <p:cond delay="0"/>
                                          </p:stCondLst>
                                        </p:cTn>
                                        <p:tgtEl>
                                          <p:spTgt spid="614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6146"/>
                                        </p:tgtEl>
                                        <p:attrNameLst>
                                          <p:attrName>ppt_x</p:attrName>
                                          <p:attrName>ppt_y</p:attrName>
                                        </p:attrNameLst>
                                      </p:cBhvr>
                                    </p:animMotion>
                                    <p:animEffect transition="in" filter="fade">
                                      <p:cBhvr>
                                        <p:cTn id="9" dur="10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sers\ПОЛЬЗОВАТЕЛЬ\Desktop\заставки на презентации\фон\vector-art-33.jpg"/>
          <p:cNvPicPr>
            <a:picLocks noChangeAspect="1" noChangeArrowheads="1"/>
          </p:cNvPicPr>
          <p:nvPr/>
        </p:nvPicPr>
        <p:blipFill>
          <a:blip r:embed="rId2" cstate="email"/>
          <a:srcRect/>
          <a:stretch>
            <a:fillRect/>
          </a:stretch>
        </p:blipFill>
        <p:spPr bwMode="auto">
          <a:xfrm>
            <a:off x="0" y="0"/>
            <a:ext cx="9144000" cy="68580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3" name="Прямоугольник 2"/>
          <p:cNvSpPr/>
          <p:nvPr/>
        </p:nvSpPr>
        <p:spPr>
          <a:xfrm>
            <a:off x="4572000" y="214290"/>
            <a:ext cx="4572000" cy="3785652"/>
          </a:xfrm>
          <a:prstGeom prst="rect">
            <a:avLst/>
          </a:prstGeom>
        </p:spPr>
        <p:txBody>
          <a:bodyPr>
            <a:spAutoFit/>
          </a:bodyPr>
          <a:lstStyle/>
          <a:p>
            <a:pPr algn="r"/>
            <a:r>
              <a:rPr lang="ru-RU" sz="2400" b="1" dirty="0" smtClean="0"/>
              <a:t>Речного окуня</a:t>
            </a:r>
            <a:r>
              <a:rPr lang="ru-RU" sz="2400" dirty="0" smtClean="0"/>
              <a:t> – хищную рыбу из семейства окуневых. В среднем во взрослом состоянии достигает длины до 30—35 сантиметров и веса от 0,3 до 2 – 3 кг. Речной окунь относится к хищным рыбам: в рационе взрослого окуня значительную долю занимают другие пресноводные рыбы.  </a:t>
            </a:r>
            <a:endParaRPr lang="ru-RU" sz="2400" dirty="0"/>
          </a:p>
        </p:txBody>
      </p:sp>
      <p:pic>
        <p:nvPicPr>
          <p:cNvPr id="5122" name="Picture 2" descr="Рыбалка в карелии"/>
          <p:cNvPicPr>
            <a:picLocks noChangeAspect="1" noChangeArrowheads="1"/>
          </p:cNvPicPr>
          <p:nvPr/>
        </p:nvPicPr>
        <p:blipFill>
          <a:blip r:embed="rId3" cstate="email">
            <a:clrChange>
              <a:clrFrom>
                <a:srgbClr val="FEFEFE"/>
              </a:clrFrom>
              <a:clrTo>
                <a:srgbClr val="FEFEFE">
                  <a:alpha val="0"/>
                </a:srgbClr>
              </a:clrTo>
            </a:clrChange>
          </a:blip>
          <a:srcRect/>
          <a:stretch>
            <a:fillRect/>
          </a:stretch>
        </p:blipFill>
        <p:spPr bwMode="auto">
          <a:xfrm>
            <a:off x="428596" y="3571876"/>
            <a:ext cx="6072190" cy="364331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5122"/>
                                        </p:tgtEl>
                                        <p:attrNameLst>
                                          <p:attrName>style.visibility</p:attrName>
                                        </p:attrNameLst>
                                      </p:cBhvr>
                                      <p:to>
                                        <p:strVal val="visible"/>
                                      </p:to>
                                    </p:set>
                                    <p:animScale>
                                      <p:cBhvr>
                                        <p:cTn id="7" dur="1000" decel="50000" fill="hold">
                                          <p:stCondLst>
                                            <p:cond delay="0"/>
                                          </p:stCondLst>
                                        </p:cTn>
                                        <p:tgtEl>
                                          <p:spTgt spid="512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122"/>
                                        </p:tgtEl>
                                        <p:attrNameLst>
                                          <p:attrName>ppt_x</p:attrName>
                                          <p:attrName>ppt_y</p:attrName>
                                        </p:attrNameLst>
                                      </p:cBhvr>
                                    </p:animMotion>
                                    <p:animEffect transition="in" filter="fade">
                                      <p:cBhvr>
                                        <p:cTn id="9" dur="1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descr="C:\Users\ПОЛЬЗОВАТЕЛЬ\Desktop\заставки на презентации\фон\vector-art-33.jpg"/>
          <p:cNvPicPr>
            <a:picLocks noChangeAspect="1" noChangeArrowheads="1"/>
          </p:cNvPicPr>
          <p:nvPr/>
        </p:nvPicPr>
        <p:blipFill>
          <a:blip r:embed="rId2" cstate="email"/>
          <a:srcRect/>
          <a:stretch>
            <a:fillRect/>
          </a:stretch>
        </p:blipFill>
        <p:spPr bwMode="auto">
          <a:xfrm>
            <a:off x="0" y="0"/>
            <a:ext cx="9144000" cy="68580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2" name="Прямоугольник 1"/>
          <p:cNvSpPr/>
          <p:nvPr/>
        </p:nvSpPr>
        <p:spPr>
          <a:xfrm>
            <a:off x="4572000" y="0"/>
            <a:ext cx="4572000" cy="4893647"/>
          </a:xfrm>
          <a:prstGeom prst="rect">
            <a:avLst/>
          </a:prstGeom>
        </p:spPr>
        <p:txBody>
          <a:bodyPr>
            <a:spAutoFit/>
          </a:bodyPr>
          <a:lstStyle/>
          <a:p>
            <a:pPr algn="r"/>
            <a:r>
              <a:rPr lang="ru-RU" sz="2400" b="1" dirty="0" smtClean="0"/>
              <a:t>Ерша</a:t>
            </a:r>
            <a:r>
              <a:rPr lang="ru-RU" sz="2400" dirty="0" smtClean="0"/>
              <a:t> – рыбу из семейства окуневых. Во взрослом состоянии достигает длины до 30 – 35 см и веса в 0,5 – 0,6 кг, но наиболее распространены менее крупные особи длиной 10 – 20 см и весом до 0,3 кг. Питается главным образом придонными беспозвоночными, иногда — мелкой рыбой и некоторыми растениями. На ерша в свою очередь охотятся более крупные рыбы.</a:t>
            </a:r>
            <a:endParaRPr lang="ru-RU" sz="2400" dirty="0"/>
          </a:p>
        </p:txBody>
      </p:sp>
      <p:pic>
        <p:nvPicPr>
          <p:cNvPr id="4098" name="Picture 2" descr="Ерш все о рыбалке для начинающих и профессионалов."/>
          <p:cNvPicPr>
            <a:picLocks noChangeAspect="1" noChangeArrowheads="1"/>
          </p:cNvPicPr>
          <p:nvPr/>
        </p:nvPicPr>
        <p:blipFill>
          <a:blip r:embed="rId3" cstate="email">
            <a:clrChange>
              <a:clrFrom>
                <a:srgbClr val="FEFEFE"/>
              </a:clrFrom>
              <a:clrTo>
                <a:srgbClr val="FEFEFE">
                  <a:alpha val="0"/>
                </a:srgbClr>
              </a:clrTo>
            </a:clrChange>
          </a:blip>
          <a:srcRect/>
          <a:stretch>
            <a:fillRect/>
          </a:stretch>
        </p:blipFill>
        <p:spPr bwMode="auto">
          <a:xfrm>
            <a:off x="0" y="3438525"/>
            <a:ext cx="6096000" cy="34194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4098"/>
                                        </p:tgtEl>
                                        <p:attrNameLst>
                                          <p:attrName>style.visibility</p:attrName>
                                        </p:attrNameLst>
                                      </p:cBhvr>
                                      <p:to>
                                        <p:strVal val="visible"/>
                                      </p:to>
                                    </p:set>
                                    <p:animScale>
                                      <p:cBhvr>
                                        <p:cTn id="7" dur="1000" decel="50000" fill="hold">
                                          <p:stCondLst>
                                            <p:cond delay="0"/>
                                          </p:stCondLst>
                                        </p:cTn>
                                        <p:tgtEl>
                                          <p:spTgt spid="409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098"/>
                                        </p:tgtEl>
                                        <p:attrNameLst>
                                          <p:attrName>ppt_x</p:attrName>
                                          <p:attrName>ppt_y</p:attrName>
                                        </p:attrNameLst>
                                      </p:cBhvr>
                                    </p:animMotion>
                                    <p:animEffect transition="in" filter="fade">
                                      <p:cBhvr>
                                        <p:cTn id="9" dur="1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C:\Users\ПОЛЬЗОВАТЕЛЬ\Desktop\заставки на презентации\фон\vector-art-33.jpg"/>
          <p:cNvPicPr>
            <a:picLocks noChangeAspect="1" noChangeArrowheads="1"/>
          </p:cNvPicPr>
          <p:nvPr/>
        </p:nvPicPr>
        <p:blipFill>
          <a:blip r:embed="rId2" cstate="email"/>
          <a:srcRect/>
          <a:stretch>
            <a:fillRect/>
          </a:stretch>
        </p:blipFill>
        <p:spPr bwMode="auto">
          <a:xfrm>
            <a:off x="0" y="0"/>
            <a:ext cx="9144000" cy="68580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27650" name="Picture 2" descr="larisa_yarusova - &quot;К чему снится рыба?&quot; кэш записи"/>
          <p:cNvPicPr>
            <a:picLocks noChangeAspect="1" noChangeArrowheads="1"/>
          </p:cNvPicPr>
          <p:nvPr/>
        </p:nvPicPr>
        <p:blipFill>
          <a:blip r:embed="rId3" cstate="email">
            <a:clrChange>
              <a:clrFrom>
                <a:srgbClr val="FFFFFF"/>
              </a:clrFrom>
              <a:clrTo>
                <a:srgbClr val="FFFFFF">
                  <a:alpha val="0"/>
                </a:srgbClr>
              </a:clrTo>
            </a:clrChange>
          </a:blip>
          <a:srcRect/>
          <a:stretch>
            <a:fillRect/>
          </a:stretch>
        </p:blipFill>
        <p:spPr bwMode="auto">
          <a:xfrm>
            <a:off x="285720" y="1538279"/>
            <a:ext cx="3810000" cy="5319721"/>
          </a:xfrm>
          <a:prstGeom prst="rect">
            <a:avLst/>
          </a:prstGeom>
          <a:noFill/>
        </p:spPr>
      </p:pic>
      <p:sp>
        <p:nvSpPr>
          <p:cNvPr id="4" name="Прямоугольник 3"/>
          <p:cNvSpPr/>
          <p:nvPr/>
        </p:nvSpPr>
        <p:spPr>
          <a:xfrm>
            <a:off x="4572000" y="571480"/>
            <a:ext cx="4572000" cy="5632311"/>
          </a:xfrm>
          <a:prstGeom prst="rect">
            <a:avLst/>
          </a:prstGeom>
        </p:spPr>
        <p:txBody>
          <a:bodyPr>
            <a:spAutoFit/>
          </a:bodyPr>
          <a:lstStyle/>
          <a:p>
            <a:pPr algn="r"/>
            <a:r>
              <a:rPr lang="ru-RU" sz="2400" b="1" dirty="0" smtClean="0"/>
              <a:t>Щука - </a:t>
            </a:r>
            <a:r>
              <a:rPr lang="ru-RU" sz="2400" dirty="0" smtClean="0"/>
              <a:t>рыба семейства </a:t>
            </a:r>
            <a:r>
              <a:rPr lang="ru-RU" sz="2400" dirty="0" err="1" smtClean="0"/>
              <a:t>щуковых</a:t>
            </a:r>
            <a:r>
              <a:rPr lang="ru-RU" sz="2400" dirty="0" smtClean="0"/>
              <a:t>. Длина до 1,5 м, масса до 35 кг (обычно до 1 м и 8 кг). Это хищная рыба, поэтому </a:t>
            </a:r>
            <a:r>
              <a:rPr lang="ru-RU" sz="2400" dirty="0" smtClean="0">
                <a:solidFill>
                  <a:srgbClr val="252525"/>
                </a:solidFill>
              </a:rPr>
              <a:t>зубы на нижней челюсти имеют разный размер и служат для захвата жертвы. Зубы на других костях ротовой полости помельче, направлены острыми концами в глотку и могут погружаться в слизистую оболочку. Благодаря этому добыча легко проходит, а если она пытается вырваться, глоточные зубы поднимаются и удерживают жертву</a:t>
            </a:r>
            <a:r>
              <a:rPr lang="ru-RU" dirty="0" smtClean="0">
                <a:solidFill>
                  <a:srgbClr val="252525"/>
                </a:solidFill>
                <a:latin typeface="Arial"/>
              </a:rPr>
              <a:t>.</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27650"/>
                                        </p:tgtEl>
                                        <p:attrNameLst>
                                          <p:attrName>style.visibility</p:attrName>
                                        </p:attrNameLst>
                                      </p:cBhvr>
                                      <p:to>
                                        <p:strVal val="visible"/>
                                      </p:to>
                                    </p:set>
                                    <p:animScale>
                                      <p:cBhvr>
                                        <p:cTn id="7" dur="1000" decel="50000" fill="hold">
                                          <p:stCondLst>
                                            <p:cond delay="0"/>
                                          </p:stCondLst>
                                        </p:cTn>
                                        <p:tgtEl>
                                          <p:spTgt spid="2765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7650"/>
                                        </p:tgtEl>
                                        <p:attrNameLst>
                                          <p:attrName>ppt_x</p:attrName>
                                          <p:attrName>ppt_y</p:attrName>
                                        </p:attrNameLst>
                                      </p:cBhvr>
                                    </p:animMotion>
                                    <p:animEffect transition="in" filter="fade">
                                      <p:cBhvr>
                                        <p:cTn id="9" dur="1000"/>
                                        <p:tgtEl>
                                          <p:spTgt spid="276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C:\Users\ПОЛЬЗОВАТЕЛЬ\Desktop\заставки на презентации\фон\vector-art-33.jpg"/>
          <p:cNvPicPr>
            <a:picLocks noChangeAspect="1" noChangeArrowheads="1"/>
          </p:cNvPicPr>
          <p:nvPr/>
        </p:nvPicPr>
        <p:blipFill>
          <a:blip r:embed="rId2" cstate="email"/>
          <a:srcRect/>
          <a:stretch>
            <a:fillRect/>
          </a:stretch>
        </p:blipFill>
        <p:spPr bwMode="auto">
          <a:xfrm>
            <a:off x="0" y="0"/>
            <a:ext cx="9144000" cy="68580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5" name="Прямоугольник 4"/>
          <p:cNvSpPr/>
          <p:nvPr/>
        </p:nvSpPr>
        <p:spPr>
          <a:xfrm>
            <a:off x="4572000" y="642918"/>
            <a:ext cx="4572000" cy="3785652"/>
          </a:xfrm>
          <a:prstGeom prst="rect">
            <a:avLst/>
          </a:prstGeom>
        </p:spPr>
        <p:txBody>
          <a:bodyPr>
            <a:spAutoFit/>
          </a:bodyPr>
          <a:lstStyle/>
          <a:p>
            <a:pPr algn="r"/>
            <a:r>
              <a:rPr lang="ru-RU" sz="2400" b="1" dirty="0" smtClean="0"/>
              <a:t>Обыкновенный судак - </a:t>
            </a:r>
            <a:r>
              <a:rPr lang="ru-RU" sz="2400" dirty="0" smtClean="0"/>
              <a:t>вид рыб из семейства окунёвых. Рыба крупных размеров. По официальным данным встречаются особи длиной более метра и массой до 10—15 кг. По образу жизни судак — типичный хищник. Питается рыбой, а мелкие особи также поедают водных беспозвоночных.</a:t>
            </a:r>
            <a:endParaRPr lang="ru-RU" sz="2400" dirty="0"/>
          </a:p>
        </p:txBody>
      </p:sp>
      <p:pic>
        <p:nvPicPr>
          <p:cNvPr id="6" name="Picture 2" descr="Рыба судак картинки &quot; Рыбалка"/>
          <p:cNvPicPr>
            <a:picLocks noChangeAspect="1" noChangeArrowheads="1"/>
          </p:cNvPicPr>
          <p:nvPr/>
        </p:nvPicPr>
        <p:blipFill>
          <a:blip r:embed="rId3" cstate="email"/>
          <a:srcRect/>
          <a:stretch>
            <a:fillRect/>
          </a:stretch>
        </p:blipFill>
        <p:spPr bwMode="auto">
          <a:xfrm>
            <a:off x="285720" y="3929066"/>
            <a:ext cx="7286676" cy="275749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Scale>
                                      <p:cBhvr>
                                        <p:cTn id="7"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6"/>
                                        </p:tgtEl>
                                        <p:attrNameLst>
                                          <p:attrName>ppt_x</p:attrName>
                                          <p:attrName>ppt_y</p:attrName>
                                        </p:attrNameLst>
                                      </p:cBhvr>
                                    </p:animMotion>
                                    <p:animEffect transition="in" filter="fade">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descr="C:\Users\ПОЛЬЗОВАТЕЛЬ\Desktop\заставки на презентации\фон\vector-art-33.jpg"/>
          <p:cNvPicPr>
            <a:picLocks noChangeAspect="1" noChangeArrowheads="1"/>
          </p:cNvPicPr>
          <p:nvPr/>
        </p:nvPicPr>
        <p:blipFill>
          <a:blip r:embed="rId2" cstate="email"/>
          <a:srcRect/>
          <a:stretch>
            <a:fillRect/>
          </a:stretch>
        </p:blipFill>
        <p:spPr bwMode="auto">
          <a:xfrm>
            <a:off x="0" y="0"/>
            <a:ext cx="9144000" cy="68580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2" name="Прямоугольник 1"/>
          <p:cNvSpPr/>
          <p:nvPr/>
        </p:nvSpPr>
        <p:spPr>
          <a:xfrm>
            <a:off x="4572000" y="117693"/>
            <a:ext cx="4572000" cy="6740307"/>
          </a:xfrm>
          <a:prstGeom prst="rect">
            <a:avLst/>
          </a:prstGeom>
        </p:spPr>
        <p:txBody>
          <a:bodyPr>
            <a:spAutoFit/>
          </a:bodyPr>
          <a:lstStyle/>
          <a:p>
            <a:pPr algn="r"/>
            <a:r>
              <a:rPr lang="ru-RU" sz="2400" b="1" dirty="0" smtClean="0"/>
              <a:t>Жерех</a:t>
            </a:r>
            <a:r>
              <a:rPr lang="ru-RU" sz="2400" dirty="0" smtClean="0"/>
              <a:t> — самый распространённый вид рыб  семейства карповых </a:t>
            </a:r>
          </a:p>
          <a:p>
            <a:pPr algn="r"/>
            <a:r>
              <a:rPr lang="ru-RU" sz="2400" dirty="0" smtClean="0"/>
              <a:t>отряда карпообразных.  Молодь жереха питается червями, мелкими ракообразными, насекомыми. Однако вырастая до 30—40 см жерех уже становится типичным хищником, поедает мальков рыб, но продолжает питаться крупными насекомыми (жуки, бабочки, стрекозы) и, в меньшей мере, червями. Обладая беззубым ртом, жерех питается небольшими рыбками, которых, как правило, оглушает ударом хвоста, а потом подбирает.</a:t>
            </a:r>
            <a:endParaRPr lang="ru-RU" sz="2400" dirty="0"/>
          </a:p>
        </p:txBody>
      </p:sp>
      <p:pic>
        <p:nvPicPr>
          <p:cNvPr id="30722" name="Picture 2" descr="Фамилия Жерехов &quot; Крупнейшая энциклопедия фамилий"/>
          <p:cNvPicPr>
            <a:picLocks noChangeAspect="1" noChangeArrowheads="1"/>
          </p:cNvPicPr>
          <p:nvPr/>
        </p:nvPicPr>
        <p:blipFill>
          <a:blip r:embed="rId3" cstate="email">
            <a:clrChange>
              <a:clrFrom>
                <a:srgbClr val="FFFFFF"/>
              </a:clrFrom>
              <a:clrTo>
                <a:srgbClr val="FFFFFF">
                  <a:alpha val="0"/>
                </a:srgbClr>
              </a:clrTo>
            </a:clrChange>
          </a:blip>
          <a:srcRect/>
          <a:stretch>
            <a:fillRect/>
          </a:stretch>
        </p:blipFill>
        <p:spPr bwMode="auto">
          <a:xfrm>
            <a:off x="0" y="4071942"/>
            <a:ext cx="5238750" cy="26003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30722"/>
                                        </p:tgtEl>
                                        <p:attrNameLst>
                                          <p:attrName>style.visibility</p:attrName>
                                        </p:attrNameLst>
                                      </p:cBhvr>
                                      <p:to>
                                        <p:strVal val="visible"/>
                                      </p:to>
                                    </p:set>
                                    <p:animScale>
                                      <p:cBhvr>
                                        <p:cTn id="7" dur="1000" decel="50000" fill="hold">
                                          <p:stCondLst>
                                            <p:cond delay="0"/>
                                          </p:stCondLst>
                                        </p:cTn>
                                        <p:tgtEl>
                                          <p:spTgt spid="3072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0722"/>
                                        </p:tgtEl>
                                        <p:attrNameLst>
                                          <p:attrName>ppt_x</p:attrName>
                                          <p:attrName>ppt_y</p:attrName>
                                        </p:attrNameLst>
                                      </p:cBhvr>
                                    </p:animMotion>
                                    <p:animEffect transition="in" filter="fade">
                                      <p:cBhvr>
                                        <p:cTn id="9" dur="1000"/>
                                        <p:tgtEl>
                                          <p:spTgt spid="307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C:\Users\ПОЛЬЗОВАТЕЛЬ\Desktop\заставки на презентации\фон\vector-art-33.jpg"/>
          <p:cNvPicPr>
            <a:picLocks noChangeAspect="1" noChangeArrowheads="1"/>
          </p:cNvPicPr>
          <p:nvPr/>
        </p:nvPicPr>
        <p:blipFill>
          <a:blip r:embed="rId2" cstate="email"/>
          <a:srcRect/>
          <a:stretch>
            <a:fillRect/>
          </a:stretch>
        </p:blipFill>
        <p:spPr bwMode="auto">
          <a:xfrm>
            <a:off x="0" y="0"/>
            <a:ext cx="9144000" cy="68580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29698" name="Picture 2" descr="Чехонь имеет крупную, но легко спадающую чешую. . TOLSTOLOB.RU"/>
          <p:cNvPicPr>
            <a:picLocks noChangeAspect="1" noChangeArrowheads="1"/>
          </p:cNvPicPr>
          <p:nvPr/>
        </p:nvPicPr>
        <p:blipFill>
          <a:blip r:embed="rId3" cstate="email">
            <a:clrChange>
              <a:clrFrom>
                <a:srgbClr val="FEFEFE"/>
              </a:clrFrom>
              <a:clrTo>
                <a:srgbClr val="FEFEFE">
                  <a:alpha val="0"/>
                </a:srgbClr>
              </a:clrTo>
            </a:clrChange>
          </a:blip>
          <a:srcRect/>
          <a:stretch>
            <a:fillRect/>
          </a:stretch>
        </p:blipFill>
        <p:spPr bwMode="auto">
          <a:xfrm>
            <a:off x="285720" y="4476750"/>
            <a:ext cx="6286500" cy="2381250"/>
          </a:xfrm>
          <a:prstGeom prst="rect">
            <a:avLst/>
          </a:prstGeom>
          <a:noFill/>
        </p:spPr>
      </p:pic>
      <p:sp>
        <p:nvSpPr>
          <p:cNvPr id="4" name="Прямоугольник 3"/>
          <p:cNvSpPr/>
          <p:nvPr/>
        </p:nvSpPr>
        <p:spPr>
          <a:xfrm>
            <a:off x="4572000" y="357166"/>
            <a:ext cx="4572000" cy="3046988"/>
          </a:xfrm>
          <a:prstGeom prst="rect">
            <a:avLst/>
          </a:prstGeom>
        </p:spPr>
        <p:txBody>
          <a:bodyPr>
            <a:spAutoFit/>
          </a:bodyPr>
          <a:lstStyle/>
          <a:p>
            <a:pPr algn="r"/>
            <a:r>
              <a:rPr lang="ru-RU" sz="2400" b="1" dirty="0" err="1" smtClean="0"/>
              <a:t>Чехо́нь</a:t>
            </a:r>
            <a:r>
              <a:rPr lang="ru-RU" sz="2400" dirty="0" smtClean="0"/>
              <a:t> — вид стайных полупроходных рыб семейства карповых. Максимальная длина тела 60 см, а масса — 2 кг. Питается чехонь преимущественно насекомыми и их личинками, червями и молодью рыб.</a:t>
            </a:r>
            <a:endParaRPr lang="ru-RU"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29698"/>
                                        </p:tgtEl>
                                        <p:attrNameLst>
                                          <p:attrName>style.visibility</p:attrName>
                                        </p:attrNameLst>
                                      </p:cBhvr>
                                      <p:to>
                                        <p:strVal val="visible"/>
                                      </p:to>
                                    </p:set>
                                    <p:animScale>
                                      <p:cBhvr>
                                        <p:cTn id="7" dur="1000" decel="50000" fill="hold">
                                          <p:stCondLst>
                                            <p:cond delay="0"/>
                                          </p:stCondLst>
                                        </p:cTn>
                                        <p:tgtEl>
                                          <p:spTgt spid="2969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9698"/>
                                        </p:tgtEl>
                                        <p:attrNameLst>
                                          <p:attrName>ppt_x</p:attrName>
                                          <p:attrName>ppt_y</p:attrName>
                                        </p:attrNameLst>
                                      </p:cBhvr>
                                    </p:animMotion>
                                    <p:animEffect transition="in" filter="fade">
                                      <p:cBhvr>
                                        <p:cTn id="9" dur="1000"/>
                                        <p:tgtEl>
                                          <p:spTgt spid="296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C:\Users\ПОЛЬЗОВАТЕЛЬ\Desktop\заставки на презентации\фон\vector-art-33.jpg"/>
          <p:cNvPicPr>
            <a:picLocks noChangeAspect="1" noChangeArrowheads="1"/>
          </p:cNvPicPr>
          <p:nvPr/>
        </p:nvPicPr>
        <p:blipFill>
          <a:blip r:embed="rId2" cstate="email"/>
          <a:srcRect/>
          <a:stretch>
            <a:fillRect/>
          </a:stretch>
        </p:blipFill>
        <p:spPr bwMode="auto">
          <a:xfrm>
            <a:off x="0" y="0"/>
            <a:ext cx="9144000" cy="68580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37890" name="Picture 2" descr="Доклад о речном раке"/>
          <p:cNvPicPr>
            <a:picLocks noChangeAspect="1" noChangeArrowheads="1"/>
          </p:cNvPicPr>
          <p:nvPr/>
        </p:nvPicPr>
        <p:blipFill>
          <a:blip r:embed="rId3" cstate="email">
            <a:clrChange>
              <a:clrFrom>
                <a:srgbClr val="FFFFFF"/>
              </a:clrFrom>
              <a:clrTo>
                <a:srgbClr val="FFFFFF">
                  <a:alpha val="0"/>
                </a:srgbClr>
              </a:clrTo>
            </a:clrChange>
          </a:blip>
          <a:srcRect/>
          <a:stretch>
            <a:fillRect/>
          </a:stretch>
        </p:blipFill>
        <p:spPr bwMode="auto">
          <a:xfrm>
            <a:off x="0" y="2619382"/>
            <a:ext cx="4238618" cy="4238618"/>
          </a:xfrm>
          <a:prstGeom prst="rect">
            <a:avLst/>
          </a:prstGeom>
          <a:noFill/>
        </p:spPr>
      </p:pic>
      <p:sp>
        <p:nvSpPr>
          <p:cNvPr id="4" name="Прямоугольник 3"/>
          <p:cNvSpPr/>
          <p:nvPr/>
        </p:nvSpPr>
        <p:spPr>
          <a:xfrm>
            <a:off x="4071934" y="571480"/>
            <a:ext cx="4643438" cy="5632311"/>
          </a:xfrm>
          <a:prstGeom prst="rect">
            <a:avLst/>
          </a:prstGeom>
        </p:spPr>
        <p:txBody>
          <a:bodyPr wrap="square">
            <a:spAutoFit/>
          </a:bodyPr>
          <a:lstStyle/>
          <a:p>
            <a:pPr algn="r"/>
            <a:r>
              <a:rPr lang="ru-RU" sz="2400" b="1" dirty="0" err="1" smtClean="0"/>
              <a:t>Широкопалый</a:t>
            </a:r>
            <a:r>
              <a:rPr lang="ru-RU" sz="2400" b="1" dirty="0" smtClean="0"/>
              <a:t> речной рак</a:t>
            </a:r>
            <a:r>
              <a:rPr lang="ru-RU" sz="2400" dirty="0" smtClean="0"/>
              <a:t> — вид десятиногих ракообразных. Длина тела </a:t>
            </a:r>
            <a:r>
              <a:rPr lang="ru-RU" sz="2400" dirty="0" err="1" smtClean="0"/>
              <a:t>широкопалого</a:t>
            </a:r>
            <a:r>
              <a:rPr lang="ru-RU" sz="2400" dirty="0" smtClean="0"/>
              <a:t> рака может достигать 20 см. Растительная (до 90 %) и мясная. Летом речной рак питается водорослями и свежими водными растениями, зимой — опавшими листьями. За один прием пищи самка съедает больше, чем самец, но и ест она реже. Речной рак ищет пищу, не отходя далеко от норы, если же корма недостаточно, может мигрировать на 100—250 м. </a:t>
            </a:r>
            <a:endParaRPr lang="ru-RU"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37890"/>
                                        </p:tgtEl>
                                        <p:attrNameLst>
                                          <p:attrName>style.visibility</p:attrName>
                                        </p:attrNameLst>
                                      </p:cBhvr>
                                      <p:to>
                                        <p:strVal val="visible"/>
                                      </p:to>
                                    </p:set>
                                    <p:animScale>
                                      <p:cBhvr>
                                        <p:cTn id="7" dur="1000" decel="50000" fill="hold">
                                          <p:stCondLst>
                                            <p:cond delay="0"/>
                                          </p:stCondLst>
                                        </p:cTn>
                                        <p:tgtEl>
                                          <p:spTgt spid="3789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7890"/>
                                        </p:tgtEl>
                                        <p:attrNameLst>
                                          <p:attrName>ppt_x</p:attrName>
                                          <p:attrName>ppt_y</p:attrName>
                                        </p:attrNameLst>
                                      </p:cBhvr>
                                    </p:animMotion>
                                    <p:animEffect transition="in" filter="fade">
                                      <p:cBhvr>
                                        <p:cTn id="9" dur="1000"/>
                                        <p:tgtEl>
                                          <p:spTgt spid="378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p:cNvPicPr>
            <a:picLocks noChangeAspect="1" noChangeArrowheads="1"/>
          </p:cNvPicPr>
          <p:nvPr/>
        </p:nvPicPr>
        <p:blipFill>
          <a:blip r:embed="rId2" cstate="email"/>
          <a:srcRect/>
          <a:stretch>
            <a:fillRect/>
          </a:stretch>
        </p:blipFill>
        <p:spPr bwMode="auto">
          <a:xfrm>
            <a:off x="0" y="7938"/>
            <a:ext cx="9144000" cy="6858000"/>
          </a:xfrm>
          <a:prstGeom prst="rect">
            <a:avLst/>
          </a:prstGeom>
          <a:noFill/>
          <a:ln w="9525">
            <a:noFill/>
            <a:miter lim="800000"/>
            <a:headEnd/>
            <a:tailEnd/>
          </a:ln>
          <a:effectLst/>
        </p:spPr>
      </p:pic>
      <p:sp>
        <p:nvSpPr>
          <p:cNvPr id="2" name="Прямоугольник 1"/>
          <p:cNvSpPr/>
          <p:nvPr/>
        </p:nvSpPr>
        <p:spPr>
          <a:xfrm>
            <a:off x="2286000" y="2551837"/>
            <a:ext cx="4572000" cy="646331"/>
          </a:xfrm>
          <a:prstGeom prst="rect">
            <a:avLst/>
          </a:prstGeom>
        </p:spPr>
        <p:txBody>
          <a:bodyPr>
            <a:spAutoFit/>
          </a:bodyPr>
          <a:lstStyle/>
          <a:p>
            <a:r>
              <a:rPr lang="ru-RU" dirty="0" smtClean="0"/>
              <a:t/>
            </a:r>
            <a:br>
              <a:rPr lang="ru-RU" dirty="0" smtClean="0"/>
            </a:br>
            <a:endParaRPr lang="ru-RU" dirty="0"/>
          </a:p>
        </p:txBody>
      </p:sp>
      <p:sp>
        <p:nvSpPr>
          <p:cNvPr id="5" name="Прямоугольник 4"/>
          <p:cNvSpPr/>
          <p:nvPr/>
        </p:nvSpPr>
        <p:spPr>
          <a:xfrm>
            <a:off x="1857356" y="3811012"/>
            <a:ext cx="6286512" cy="3046988"/>
          </a:xfrm>
          <a:prstGeom prst="rect">
            <a:avLst/>
          </a:prstGeom>
        </p:spPr>
        <p:txBody>
          <a:bodyPr wrap="square">
            <a:spAutoFit/>
          </a:bodyPr>
          <a:lstStyle/>
          <a:p>
            <a:r>
              <a:rPr lang="ru-RU" sz="2400" b="1" dirty="0" smtClean="0">
                <a:solidFill>
                  <a:schemeClr val="bg1"/>
                </a:solidFill>
              </a:rPr>
              <a:t>В.В. Каменский писал в своей «Поэме о Каме»:</a:t>
            </a:r>
          </a:p>
          <a:p>
            <a:r>
              <a:rPr lang="ru-RU" sz="2400" b="1" i="1" dirty="0" smtClean="0">
                <a:solidFill>
                  <a:schemeClr val="bg1"/>
                </a:solidFill>
              </a:rPr>
              <a:t>…Еще в далеком детстве</a:t>
            </a:r>
            <a:br>
              <a:rPr lang="ru-RU" sz="2400" b="1" i="1" dirty="0" smtClean="0">
                <a:solidFill>
                  <a:schemeClr val="bg1"/>
                </a:solidFill>
              </a:rPr>
            </a:br>
            <a:r>
              <a:rPr lang="ru-RU" sz="2400" b="1" i="1" dirty="0" smtClean="0">
                <a:solidFill>
                  <a:schemeClr val="bg1"/>
                </a:solidFill>
              </a:rPr>
              <a:t>Полюбил я Каму</a:t>
            </a:r>
            <a:br>
              <a:rPr lang="ru-RU" sz="2400" b="1" i="1" dirty="0" smtClean="0">
                <a:solidFill>
                  <a:schemeClr val="bg1"/>
                </a:solidFill>
              </a:rPr>
            </a:br>
            <a:r>
              <a:rPr lang="ru-RU" sz="2400" b="1" i="1" dirty="0" smtClean="0">
                <a:solidFill>
                  <a:schemeClr val="bg1"/>
                </a:solidFill>
              </a:rPr>
              <a:t>Полюбил крутые лесные берега</a:t>
            </a:r>
            <a:br>
              <a:rPr lang="ru-RU" sz="2400" b="1" i="1" dirty="0" smtClean="0">
                <a:solidFill>
                  <a:schemeClr val="bg1"/>
                </a:solidFill>
              </a:rPr>
            </a:br>
            <a:r>
              <a:rPr lang="ru-RU" sz="2400" b="1" i="1" dirty="0" smtClean="0">
                <a:solidFill>
                  <a:schemeClr val="bg1"/>
                </a:solidFill>
              </a:rPr>
              <a:t>И с тех пор в лугах приветствий</a:t>
            </a:r>
            <a:br>
              <a:rPr lang="ru-RU" sz="2400" b="1" i="1" dirty="0" smtClean="0">
                <a:solidFill>
                  <a:schemeClr val="bg1"/>
                </a:solidFill>
              </a:rPr>
            </a:br>
            <a:r>
              <a:rPr lang="ru-RU" sz="2400" b="1" i="1" dirty="0" smtClean="0">
                <a:solidFill>
                  <a:schemeClr val="bg1"/>
                </a:solidFill>
              </a:rPr>
              <a:t>Мой привет –</a:t>
            </a:r>
            <a:br>
              <a:rPr lang="ru-RU" sz="2400" b="1" i="1" dirty="0" smtClean="0">
                <a:solidFill>
                  <a:schemeClr val="bg1"/>
                </a:solidFill>
              </a:rPr>
            </a:br>
            <a:r>
              <a:rPr lang="ru-RU" sz="2400" b="1" i="1" dirty="0" smtClean="0">
                <a:solidFill>
                  <a:schemeClr val="bg1"/>
                </a:solidFill>
              </a:rPr>
              <a:t>Тебе, красавица река.</a:t>
            </a:r>
            <a:endParaRPr lang="ru-RU" sz="2400" b="1" i="1" dirty="0">
              <a:solidFill>
                <a:schemeClr val="bg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0" name="Picture 4" descr="обои на рабочий стол - нежность - черно-белая ромашка на белом фоне"/>
          <p:cNvPicPr>
            <a:picLocks noChangeAspect="1" noChangeArrowheads="1"/>
          </p:cNvPicPr>
          <p:nvPr/>
        </p:nvPicPr>
        <p:blipFill>
          <a:blip r:embed="rId2" cstate="email"/>
          <a:srcRect/>
          <a:stretch>
            <a:fillRect/>
          </a:stretch>
        </p:blipFill>
        <p:spPr bwMode="auto">
          <a:xfrm>
            <a:off x="0" y="0"/>
            <a:ext cx="9144000" cy="6858000"/>
          </a:xfrm>
          <a:prstGeom prst="rect">
            <a:avLst/>
          </a:prstGeom>
          <a:noFill/>
        </p:spPr>
      </p:pic>
      <p:sp>
        <p:nvSpPr>
          <p:cNvPr id="4" name="Заголовок 3"/>
          <p:cNvSpPr>
            <a:spLocks noGrp="1"/>
          </p:cNvSpPr>
          <p:nvPr>
            <p:ph type="title"/>
          </p:nvPr>
        </p:nvSpPr>
        <p:spPr>
          <a:xfrm>
            <a:off x="457200" y="274638"/>
            <a:ext cx="5400684" cy="1143000"/>
          </a:xfrm>
        </p:spPr>
        <p:txBody>
          <a:bodyPr>
            <a:normAutofit/>
          </a:bodyPr>
          <a:lstStyle/>
          <a:p>
            <a:r>
              <a:rPr lang="ru-RU" sz="6000" b="1" dirty="0" smtClean="0">
                <a:solidFill>
                  <a:srgbClr val="002060"/>
                </a:solidFill>
              </a:rPr>
              <a:t>Загадка</a:t>
            </a:r>
            <a:endParaRPr lang="ru-RU" sz="6000" b="1" dirty="0">
              <a:solidFill>
                <a:srgbClr val="002060"/>
              </a:solidFill>
            </a:endParaRPr>
          </a:p>
        </p:txBody>
      </p:sp>
      <p:sp>
        <p:nvSpPr>
          <p:cNvPr id="5" name="Прямоугольник 4"/>
          <p:cNvSpPr/>
          <p:nvPr/>
        </p:nvSpPr>
        <p:spPr>
          <a:xfrm>
            <a:off x="500034" y="1714488"/>
            <a:ext cx="5572164" cy="2062103"/>
          </a:xfrm>
          <a:prstGeom prst="rect">
            <a:avLst/>
          </a:prstGeom>
        </p:spPr>
        <p:txBody>
          <a:bodyPr wrap="square">
            <a:spAutoFit/>
          </a:bodyPr>
          <a:lstStyle/>
          <a:p>
            <a:r>
              <a:rPr lang="ru-RU" sz="3200" b="1" dirty="0" smtClean="0"/>
              <a:t>Я живу в подводной тине,</a:t>
            </a:r>
          </a:p>
          <a:p>
            <a:r>
              <a:rPr lang="ru-RU" sz="3200" b="1" dirty="0" smtClean="0"/>
              <a:t>Страшен с виду я небось:</a:t>
            </a:r>
          </a:p>
          <a:p>
            <a:r>
              <a:rPr lang="ru-RU" sz="3200" b="1" dirty="0" smtClean="0"/>
              <a:t>Пасть да хвост, а между ними</a:t>
            </a:r>
          </a:p>
          <a:p>
            <a:r>
              <a:rPr lang="ru-RU" sz="3200" b="1" dirty="0" smtClean="0"/>
              <a:t>Только игл колючих горсть.</a:t>
            </a:r>
            <a:endParaRPr lang="ru-RU" b="1" dirty="0"/>
          </a:p>
        </p:txBody>
      </p:sp>
      <p:pic>
        <p:nvPicPr>
          <p:cNvPr id="39942" name="Picture 6" descr="Рыба ёрш ATMHunt.ru Вестник охотника и рыбака"/>
          <p:cNvPicPr>
            <a:picLocks noChangeAspect="1" noChangeArrowheads="1"/>
          </p:cNvPicPr>
          <p:nvPr/>
        </p:nvPicPr>
        <p:blipFill>
          <a:blip r:embed="rId3" cstate="email">
            <a:clrChange>
              <a:clrFrom>
                <a:srgbClr val="F1F1F1"/>
              </a:clrFrom>
              <a:clrTo>
                <a:srgbClr val="F1F1F1">
                  <a:alpha val="0"/>
                </a:srgbClr>
              </a:clrTo>
            </a:clrChange>
          </a:blip>
          <a:srcRect/>
          <a:stretch>
            <a:fillRect/>
          </a:stretch>
        </p:blipFill>
        <p:spPr bwMode="auto">
          <a:xfrm>
            <a:off x="2357422" y="3695699"/>
            <a:ext cx="6191250" cy="316230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gtEl>
                                        <p:attrNameLst>
                                          <p:attrName>fillcolor</p:attrName>
                                        </p:attrNameLst>
                                      </p:cBhvr>
                                      <p:tavLst>
                                        <p:tav tm="0">
                                          <p:val>
                                            <p:clrVal>
                                              <a:schemeClr val="accent2"/>
                                            </p:clrVal>
                                          </p:val>
                                        </p:tav>
                                        <p:tav tm="50000">
                                          <p:val>
                                            <p:clrVal>
                                              <a:schemeClr val="hlink"/>
                                            </p:clrVal>
                                          </p:val>
                                        </p:tav>
                                      </p:tavLst>
                                    </p:anim>
                                    <p:set>
                                      <p:cBhvr>
                                        <p:cTn id="9" dur="80"/>
                                        <p:tgtEl>
                                          <p:spTgt spid="4"/>
                                        </p:tgtEl>
                                        <p:attrNameLst>
                                          <p:attrName>fill.type</p:attrName>
                                        </p:attrNameLst>
                                      </p:cBhvr>
                                      <p:to>
                                        <p:strVal val="solid"/>
                                      </p:to>
                                    </p:set>
                                  </p:childTnLst>
                                </p:cTn>
                              </p:par>
                            </p:childTnLst>
                          </p:cTn>
                        </p:par>
                        <p:par>
                          <p:cTn id="10" fill="hold">
                            <p:stCondLst>
                              <p:cond delay="320"/>
                            </p:stCondLst>
                            <p:childTnLst>
                              <p:par>
                                <p:cTn id="11" presetID="17" presetClass="entr" presetSubtype="1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nodeType="clickEffect">
                                  <p:stCondLst>
                                    <p:cond delay="0"/>
                                  </p:stCondLst>
                                  <p:childTnLst>
                                    <p:set>
                                      <p:cBhvr>
                                        <p:cTn id="18" dur="1" fill="hold">
                                          <p:stCondLst>
                                            <p:cond delay="0"/>
                                          </p:stCondLst>
                                        </p:cTn>
                                        <p:tgtEl>
                                          <p:spTgt spid="39942"/>
                                        </p:tgtEl>
                                        <p:attrNameLst>
                                          <p:attrName>style.visibility</p:attrName>
                                        </p:attrNameLst>
                                      </p:cBhvr>
                                      <p:to>
                                        <p:strVal val="visible"/>
                                      </p:to>
                                    </p:set>
                                    <p:anim calcmode="lin" valueType="num">
                                      <p:cBhvr>
                                        <p:cTn id="19" dur="500" decel="50000" fill="hold">
                                          <p:stCondLst>
                                            <p:cond delay="0"/>
                                          </p:stCondLst>
                                        </p:cTn>
                                        <p:tgtEl>
                                          <p:spTgt spid="39942"/>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39942"/>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39942"/>
                                        </p:tgtEl>
                                        <p:attrNameLst>
                                          <p:attrName>ppt_w</p:attrName>
                                        </p:attrNameLst>
                                      </p:cBhvr>
                                      <p:tavLst>
                                        <p:tav tm="0">
                                          <p:val>
                                            <p:strVal val="#ppt_w*.05"/>
                                          </p:val>
                                        </p:tav>
                                        <p:tav tm="100000">
                                          <p:val>
                                            <p:strVal val="#ppt_w"/>
                                          </p:val>
                                        </p:tav>
                                      </p:tavLst>
                                    </p:anim>
                                    <p:anim calcmode="lin" valueType="num">
                                      <p:cBhvr>
                                        <p:cTn id="22" dur="1000" fill="hold"/>
                                        <p:tgtEl>
                                          <p:spTgt spid="39942"/>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39942"/>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39942"/>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39942"/>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399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2" name="Picture 14" descr="C:\Users\Пользователь\Desktop\артурик\relyef_kartasi.jpg"/>
          <p:cNvPicPr>
            <a:picLocks noChangeAspect="1" noChangeArrowheads="1"/>
          </p:cNvPicPr>
          <p:nvPr/>
        </p:nvPicPr>
        <p:blipFill>
          <a:blip r:embed="rId2" cstate="email">
            <a:clrChange>
              <a:clrFrom>
                <a:srgbClr val="FFFFFF"/>
              </a:clrFrom>
              <a:clrTo>
                <a:srgbClr val="FFFFFF">
                  <a:alpha val="0"/>
                </a:srgbClr>
              </a:clrTo>
            </a:clrChange>
          </a:blip>
          <a:srcRect/>
          <a:stretch>
            <a:fillRect/>
          </a:stretch>
        </p:blipFill>
        <p:spPr bwMode="auto">
          <a:xfrm>
            <a:off x="0" y="0"/>
            <a:ext cx="9144000" cy="68961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16" name="Прямоугольник 15"/>
          <p:cNvSpPr/>
          <p:nvPr/>
        </p:nvSpPr>
        <p:spPr>
          <a:xfrm>
            <a:off x="899592" y="5085184"/>
            <a:ext cx="1800200" cy="15121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Заголовок 3"/>
          <p:cNvSpPr>
            <a:spLocks noGrp="1"/>
          </p:cNvSpPr>
          <p:nvPr>
            <p:ph type="title"/>
          </p:nvPr>
        </p:nvSpPr>
        <p:spPr>
          <a:xfrm>
            <a:off x="179512" y="5445224"/>
            <a:ext cx="5842992" cy="1143000"/>
          </a:xfrm>
        </p:spPr>
        <p:txBody>
          <a:bodyPr>
            <a:normAutofit fontScale="90000"/>
          </a:bodyPr>
          <a:lstStyle/>
          <a:p>
            <a:pPr algn="l"/>
            <a:r>
              <a:rPr lang="ru-RU" sz="2400" b="1" dirty="0" smtClean="0"/>
              <a:t>На зеленых просторах России,</a:t>
            </a:r>
            <a:br>
              <a:rPr lang="ru-RU" sz="2400" b="1" dirty="0" smtClean="0"/>
            </a:br>
            <a:r>
              <a:rPr lang="ru-RU" sz="2400" b="1" dirty="0" smtClean="0"/>
              <a:t>Есть Республика Татарстан.</a:t>
            </a:r>
            <a:br>
              <a:rPr lang="ru-RU" sz="2400" b="1" dirty="0" smtClean="0"/>
            </a:br>
            <a:r>
              <a:rPr lang="ru-RU" sz="2400" b="1" dirty="0" smtClean="0"/>
              <a:t>Помимо Куйбышевского водохранилища,</a:t>
            </a:r>
            <a:br>
              <a:rPr lang="ru-RU" sz="2400" b="1" dirty="0" smtClean="0"/>
            </a:br>
            <a:r>
              <a:rPr lang="ru-RU" sz="2400" b="1" dirty="0" smtClean="0"/>
              <a:t>Много рек протекают там.</a:t>
            </a:r>
            <a:endParaRPr lang="ru-RU" sz="2400" b="1" dirty="0"/>
          </a:p>
        </p:txBody>
      </p:sp>
      <p:sp>
        <p:nvSpPr>
          <p:cNvPr id="2050" name="AutoShape 2" descr="Природа Татарстана Информационно-ресурсная татарская социальная сеть"/>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52" name="AutoShape 4" descr="Природа Татарстана Информационно-ресурсная татарская социальная сеть"/>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54" name="AutoShape 6" descr="Природа Татарстана Информационно-ресурсная татарская социальная сеть"/>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2061" name="Picture 13" descr="C:\Users\Пользователь\Desktop\артурик\Coat_of_Arms_of_Tatarstan_gerb-600x600.png"/>
          <p:cNvPicPr>
            <a:picLocks noChangeAspect="1" noChangeArrowheads="1"/>
          </p:cNvPicPr>
          <p:nvPr/>
        </p:nvPicPr>
        <p:blipFill>
          <a:blip r:embed="rId3" cstate="email"/>
          <a:srcRect/>
          <a:stretch>
            <a:fillRect/>
          </a:stretch>
        </p:blipFill>
        <p:spPr bwMode="auto">
          <a:xfrm>
            <a:off x="6000760" y="5152628"/>
            <a:ext cx="2016224" cy="1705372"/>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обои на рабочий стол - нежность - черно-белая ромашка на белом фоне"/>
          <p:cNvPicPr>
            <a:picLocks noChangeAspect="1" noChangeArrowheads="1"/>
          </p:cNvPicPr>
          <p:nvPr/>
        </p:nvPicPr>
        <p:blipFill>
          <a:blip r:embed="rId2" cstate="email"/>
          <a:srcRect/>
          <a:stretch>
            <a:fillRect/>
          </a:stretch>
        </p:blipFill>
        <p:spPr bwMode="auto">
          <a:xfrm>
            <a:off x="0" y="0"/>
            <a:ext cx="9144000" cy="6858000"/>
          </a:xfrm>
          <a:prstGeom prst="rect">
            <a:avLst/>
          </a:prstGeom>
          <a:noFill/>
        </p:spPr>
      </p:pic>
      <p:sp>
        <p:nvSpPr>
          <p:cNvPr id="5" name="Заголовок 4"/>
          <p:cNvSpPr>
            <a:spLocks noGrp="1"/>
          </p:cNvSpPr>
          <p:nvPr>
            <p:ph type="title"/>
          </p:nvPr>
        </p:nvSpPr>
        <p:spPr>
          <a:xfrm>
            <a:off x="457200" y="274638"/>
            <a:ext cx="4972056" cy="1143000"/>
          </a:xfrm>
        </p:spPr>
        <p:txBody>
          <a:bodyPr/>
          <a:lstStyle/>
          <a:p>
            <a:r>
              <a:rPr lang="ru-RU" b="1" dirty="0" smtClean="0">
                <a:solidFill>
                  <a:srgbClr val="002060"/>
                </a:solidFill>
              </a:rPr>
              <a:t>Загадка</a:t>
            </a:r>
            <a:endParaRPr lang="ru-RU" dirty="0"/>
          </a:p>
        </p:txBody>
      </p:sp>
      <p:sp>
        <p:nvSpPr>
          <p:cNvPr id="6" name="Прямоугольник 5"/>
          <p:cNvSpPr/>
          <p:nvPr/>
        </p:nvSpPr>
        <p:spPr>
          <a:xfrm>
            <a:off x="785786" y="1357298"/>
            <a:ext cx="5643602" cy="1754326"/>
          </a:xfrm>
          <a:prstGeom prst="rect">
            <a:avLst/>
          </a:prstGeom>
        </p:spPr>
        <p:txBody>
          <a:bodyPr wrap="square">
            <a:spAutoFit/>
          </a:bodyPr>
          <a:lstStyle/>
          <a:p>
            <a:r>
              <a:rPr lang="ru-RU" sz="3600" b="1" dirty="0" smtClean="0"/>
              <a:t>От плотвы, ершей, уклеек</a:t>
            </a:r>
          </a:p>
          <a:p>
            <a:r>
              <a:rPr lang="ru-RU" sz="3600" b="1" dirty="0" smtClean="0"/>
              <a:t>Я пропалывать умею</a:t>
            </a:r>
          </a:p>
          <a:p>
            <a:r>
              <a:rPr lang="ru-RU" sz="3600" b="1" dirty="0" smtClean="0"/>
              <a:t>Свой подводный огород. </a:t>
            </a:r>
            <a:endParaRPr lang="ru-RU" sz="3600" b="1" dirty="0"/>
          </a:p>
        </p:txBody>
      </p:sp>
      <p:pic>
        <p:nvPicPr>
          <p:cNvPr id="43010" name="Picture 2" descr="Рыба судак картинки &quot; Рыбалка"/>
          <p:cNvPicPr>
            <a:picLocks noChangeAspect="1" noChangeArrowheads="1"/>
          </p:cNvPicPr>
          <p:nvPr/>
        </p:nvPicPr>
        <p:blipFill>
          <a:blip r:embed="rId3" cstate="email"/>
          <a:srcRect/>
          <a:stretch>
            <a:fillRect/>
          </a:stretch>
        </p:blipFill>
        <p:spPr bwMode="auto">
          <a:xfrm>
            <a:off x="357158" y="3643314"/>
            <a:ext cx="7286676" cy="275749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5"/>
                                        </p:tgtEl>
                                        <p:attrNameLst>
                                          <p:attrName>style.visibility</p:attrName>
                                        </p:attrNameLst>
                                      </p:cBhvr>
                                      <p:to>
                                        <p:strVal val="visible"/>
                                      </p:to>
                                    </p:set>
                                    <p:anim calcmode="discrete" valueType="clr">
                                      <p:cBhvr override="childStyle">
                                        <p:cTn id="7"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
                                        </p:tgtEl>
                                        <p:attrNameLst>
                                          <p:attrName>fillcolor</p:attrName>
                                        </p:attrNameLst>
                                      </p:cBhvr>
                                      <p:tavLst>
                                        <p:tav tm="0">
                                          <p:val>
                                            <p:clrVal>
                                              <a:schemeClr val="accent2"/>
                                            </p:clrVal>
                                          </p:val>
                                        </p:tav>
                                        <p:tav tm="50000">
                                          <p:val>
                                            <p:clrVal>
                                              <a:schemeClr val="hlink"/>
                                            </p:clrVal>
                                          </p:val>
                                        </p:tav>
                                      </p:tavLst>
                                    </p:anim>
                                    <p:set>
                                      <p:cBhvr>
                                        <p:cTn id="9" dur="80"/>
                                        <p:tgtEl>
                                          <p:spTgt spid="5"/>
                                        </p:tgtEl>
                                        <p:attrNameLst>
                                          <p:attrName>fill.type</p:attrName>
                                        </p:attrNameLst>
                                      </p:cBhvr>
                                      <p:to>
                                        <p:strVal val="solid"/>
                                      </p:to>
                                    </p:set>
                                  </p:childTnLst>
                                </p:cTn>
                              </p:par>
                            </p:childTnLst>
                          </p:cTn>
                        </p:par>
                        <p:par>
                          <p:cTn id="10" fill="hold">
                            <p:stCondLst>
                              <p:cond delay="320"/>
                            </p:stCondLst>
                            <p:childTnLst>
                              <p:par>
                                <p:cTn id="11" presetID="55"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strVal val="#ppt_w*0.70"/>
                                          </p:val>
                                        </p:tav>
                                        <p:tav tm="100000">
                                          <p:val>
                                            <p:strVal val="#ppt_w"/>
                                          </p:val>
                                        </p:tav>
                                      </p:tavLst>
                                    </p:anim>
                                    <p:anim calcmode="lin" valueType="num">
                                      <p:cBhvr>
                                        <p:cTn id="14" dur="1000" fill="hold"/>
                                        <p:tgtEl>
                                          <p:spTgt spid="6"/>
                                        </p:tgtEl>
                                        <p:attrNameLst>
                                          <p:attrName>ppt_h</p:attrName>
                                        </p:attrNameLst>
                                      </p:cBhvr>
                                      <p:tavLst>
                                        <p:tav tm="0">
                                          <p:val>
                                            <p:strVal val="#ppt_h"/>
                                          </p:val>
                                        </p:tav>
                                        <p:tav tm="100000">
                                          <p:val>
                                            <p:strVal val="#ppt_h"/>
                                          </p:val>
                                        </p:tav>
                                      </p:tavLst>
                                    </p:anim>
                                    <p:animEffect transition="in" filter="fade">
                                      <p:cBhvr>
                                        <p:cTn id="15" dur="1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52" presetClass="entr" presetSubtype="0" fill="hold" nodeType="clickEffect">
                                  <p:stCondLst>
                                    <p:cond delay="0"/>
                                  </p:stCondLst>
                                  <p:childTnLst>
                                    <p:set>
                                      <p:cBhvr>
                                        <p:cTn id="19" dur="1" fill="hold">
                                          <p:stCondLst>
                                            <p:cond delay="0"/>
                                          </p:stCondLst>
                                        </p:cTn>
                                        <p:tgtEl>
                                          <p:spTgt spid="43010"/>
                                        </p:tgtEl>
                                        <p:attrNameLst>
                                          <p:attrName>style.visibility</p:attrName>
                                        </p:attrNameLst>
                                      </p:cBhvr>
                                      <p:to>
                                        <p:strVal val="visible"/>
                                      </p:to>
                                    </p:set>
                                    <p:animScale>
                                      <p:cBhvr>
                                        <p:cTn id="20" dur="1000" decel="50000" fill="hold">
                                          <p:stCondLst>
                                            <p:cond delay="0"/>
                                          </p:stCondLst>
                                        </p:cTn>
                                        <p:tgtEl>
                                          <p:spTgt spid="430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1" dur="1000" decel="50000" fill="hold">
                                          <p:stCondLst>
                                            <p:cond delay="0"/>
                                          </p:stCondLst>
                                        </p:cTn>
                                        <p:tgtEl>
                                          <p:spTgt spid="43010"/>
                                        </p:tgtEl>
                                        <p:attrNameLst>
                                          <p:attrName>ppt_x</p:attrName>
                                          <p:attrName>ppt_y</p:attrName>
                                        </p:attrNameLst>
                                      </p:cBhvr>
                                    </p:animMotion>
                                    <p:animEffect transition="in" filter="fade">
                                      <p:cBhvr>
                                        <p:cTn id="22" dur="1000"/>
                                        <p:tgtEl>
                                          <p:spTgt spid="430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обои на рабочий стол - нежность - черно-белая ромашка на белом фоне"/>
          <p:cNvPicPr>
            <a:picLocks noChangeAspect="1" noChangeArrowheads="1"/>
          </p:cNvPicPr>
          <p:nvPr/>
        </p:nvPicPr>
        <p:blipFill>
          <a:blip r:embed="rId2" cstate="email"/>
          <a:srcRect/>
          <a:stretch>
            <a:fillRect/>
          </a:stretch>
        </p:blipFill>
        <p:spPr bwMode="auto">
          <a:xfrm>
            <a:off x="0" y="0"/>
            <a:ext cx="9144000" cy="6858000"/>
          </a:xfrm>
          <a:prstGeom prst="rect">
            <a:avLst/>
          </a:prstGeom>
          <a:noFill/>
        </p:spPr>
      </p:pic>
      <p:sp>
        <p:nvSpPr>
          <p:cNvPr id="5" name="Заголовок 4"/>
          <p:cNvSpPr>
            <a:spLocks noGrp="1"/>
          </p:cNvSpPr>
          <p:nvPr>
            <p:ph type="title"/>
          </p:nvPr>
        </p:nvSpPr>
        <p:spPr>
          <a:xfrm>
            <a:off x="457200" y="274638"/>
            <a:ext cx="4972056" cy="1143000"/>
          </a:xfrm>
        </p:spPr>
        <p:txBody>
          <a:bodyPr/>
          <a:lstStyle/>
          <a:p>
            <a:r>
              <a:rPr lang="ru-RU" b="1" dirty="0" smtClean="0">
                <a:solidFill>
                  <a:srgbClr val="002060"/>
                </a:solidFill>
              </a:rPr>
              <a:t>Загадка</a:t>
            </a:r>
            <a:endParaRPr lang="ru-RU" dirty="0"/>
          </a:p>
        </p:txBody>
      </p:sp>
      <p:sp>
        <p:nvSpPr>
          <p:cNvPr id="4" name="Прямоугольник 3"/>
          <p:cNvSpPr/>
          <p:nvPr/>
        </p:nvSpPr>
        <p:spPr>
          <a:xfrm>
            <a:off x="1071538" y="1214422"/>
            <a:ext cx="5715040" cy="2308324"/>
          </a:xfrm>
          <a:prstGeom prst="rect">
            <a:avLst/>
          </a:prstGeom>
        </p:spPr>
        <p:txBody>
          <a:bodyPr wrap="square">
            <a:spAutoFit/>
          </a:bodyPr>
          <a:lstStyle/>
          <a:p>
            <a:r>
              <a:rPr lang="ru-RU" sz="3600" b="1" dirty="0" smtClean="0"/>
              <a:t>У коряг, травой поросших,</a:t>
            </a:r>
          </a:p>
          <a:p>
            <a:r>
              <a:rPr lang="ru-RU" sz="3600" b="1" dirty="0" smtClean="0"/>
              <a:t>Там, где пенится река,</a:t>
            </a:r>
          </a:p>
          <a:p>
            <a:r>
              <a:rPr lang="ru-RU" sz="3600" b="1" dirty="0" smtClean="0"/>
              <a:t>Я люблю ловить рыбешек,</a:t>
            </a:r>
          </a:p>
          <a:p>
            <a:r>
              <a:rPr lang="ru-RU" sz="3600" b="1" dirty="0" smtClean="0"/>
              <a:t>На два уса-червяка.</a:t>
            </a:r>
            <a:endParaRPr lang="ru-RU" sz="3600" b="1" dirty="0"/>
          </a:p>
        </p:txBody>
      </p:sp>
      <p:pic>
        <p:nvPicPr>
          <p:cNvPr id="41986" name="Picture 2" descr="Учимся фотографировать сома правильно. . Kuz-ugol.com - Информационный портал о рыбалке"/>
          <p:cNvPicPr>
            <a:picLocks noChangeAspect="1" noChangeArrowheads="1"/>
          </p:cNvPicPr>
          <p:nvPr/>
        </p:nvPicPr>
        <p:blipFill>
          <a:blip r:embed="rId3" cstate="email">
            <a:clrChange>
              <a:clrFrom>
                <a:srgbClr val="FFFFFF"/>
              </a:clrFrom>
              <a:clrTo>
                <a:srgbClr val="FFFFFF">
                  <a:alpha val="0"/>
                </a:srgbClr>
              </a:clrTo>
            </a:clrChange>
          </a:blip>
          <a:srcRect/>
          <a:stretch>
            <a:fillRect/>
          </a:stretch>
        </p:blipFill>
        <p:spPr bwMode="auto">
          <a:xfrm>
            <a:off x="1142976" y="3071810"/>
            <a:ext cx="8001024" cy="378619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5"/>
                                        </p:tgtEl>
                                        <p:attrNameLst>
                                          <p:attrName>style.visibility</p:attrName>
                                        </p:attrNameLst>
                                      </p:cBhvr>
                                      <p:to>
                                        <p:strVal val="visible"/>
                                      </p:to>
                                    </p:set>
                                    <p:anim calcmode="discrete" valueType="clr">
                                      <p:cBhvr override="childStyle">
                                        <p:cTn id="7"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
                                        </p:tgtEl>
                                        <p:attrNameLst>
                                          <p:attrName>fillcolor</p:attrName>
                                        </p:attrNameLst>
                                      </p:cBhvr>
                                      <p:tavLst>
                                        <p:tav tm="0">
                                          <p:val>
                                            <p:clrVal>
                                              <a:schemeClr val="accent2"/>
                                            </p:clrVal>
                                          </p:val>
                                        </p:tav>
                                        <p:tav tm="50000">
                                          <p:val>
                                            <p:clrVal>
                                              <a:schemeClr val="hlink"/>
                                            </p:clrVal>
                                          </p:val>
                                        </p:tav>
                                      </p:tavLst>
                                    </p:anim>
                                    <p:set>
                                      <p:cBhvr>
                                        <p:cTn id="9" dur="80"/>
                                        <p:tgtEl>
                                          <p:spTgt spid="5"/>
                                        </p:tgtEl>
                                        <p:attrNameLst>
                                          <p:attrName>fill.type</p:attrName>
                                        </p:attrNameLst>
                                      </p:cBhvr>
                                      <p:to>
                                        <p:strVal val="solid"/>
                                      </p:to>
                                    </p:set>
                                  </p:childTnLst>
                                </p:cTn>
                              </p:par>
                            </p:childTnLst>
                          </p:cTn>
                        </p:par>
                        <p:par>
                          <p:cTn id="10" fill="hold">
                            <p:stCondLst>
                              <p:cond delay="320"/>
                            </p:stCondLst>
                            <p:childTnLst>
                              <p:par>
                                <p:cTn id="11" presetID="17" presetClass="entr" presetSubtype="1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nodeType="clickEffect">
                                  <p:stCondLst>
                                    <p:cond delay="0"/>
                                  </p:stCondLst>
                                  <p:childTnLst>
                                    <p:set>
                                      <p:cBhvr>
                                        <p:cTn id="18" dur="1" fill="hold">
                                          <p:stCondLst>
                                            <p:cond delay="0"/>
                                          </p:stCondLst>
                                        </p:cTn>
                                        <p:tgtEl>
                                          <p:spTgt spid="41986"/>
                                        </p:tgtEl>
                                        <p:attrNameLst>
                                          <p:attrName>style.visibility</p:attrName>
                                        </p:attrNameLst>
                                      </p:cBhvr>
                                      <p:to>
                                        <p:strVal val="visible"/>
                                      </p:to>
                                    </p:set>
                                    <p:anim calcmode="lin" valueType="num">
                                      <p:cBhvr>
                                        <p:cTn id="19" dur="1000" fill="hold"/>
                                        <p:tgtEl>
                                          <p:spTgt spid="41986"/>
                                        </p:tgtEl>
                                        <p:attrNameLst>
                                          <p:attrName>ppt_w</p:attrName>
                                        </p:attrNameLst>
                                      </p:cBhvr>
                                      <p:tavLst>
                                        <p:tav tm="0">
                                          <p:val>
                                            <p:strVal val="#ppt_w*0.70"/>
                                          </p:val>
                                        </p:tav>
                                        <p:tav tm="100000">
                                          <p:val>
                                            <p:strVal val="#ppt_w"/>
                                          </p:val>
                                        </p:tav>
                                      </p:tavLst>
                                    </p:anim>
                                    <p:anim calcmode="lin" valueType="num">
                                      <p:cBhvr>
                                        <p:cTn id="20" dur="1000" fill="hold"/>
                                        <p:tgtEl>
                                          <p:spTgt spid="41986"/>
                                        </p:tgtEl>
                                        <p:attrNameLst>
                                          <p:attrName>ppt_h</p:attrName>
                                        </p:attrNameLst>
                                      </p:cBhvr>
                                      <p:tavLst>
                                        <p:tav tm="0">
                                          <p:val>
                                            <p:strVal val="#ppt_h"/>
                                          </p:val>
                                        </p:tav>
                                        <p:tav tm="100000">
                                          <p:val>
                                            <p:strVal val="#ppt_h"/>
                                          </p:val>
                                        </p:tav>
                                      </p:tavLst>
                                    </p:anim>
                                    <p:animEffect transition="in" filter="fade">
                                      <p:cBhvr>
                                        <p:cTn id="21" dur="1000"/>
                                        <p:tgtEl>
                                          <p:spTgt spid="419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обои на рабочий стол - нежность - черно-белая ромашка на белом фоне"/>
          <p:cNvPicPr>
            <a:picLocks noChangeAspect="1" noChangeArrowheads="1"/>
          </p:cNvPicPr>
          <p:nvPr/>
        </p:nvPicPr>
        <p:blipFill>
          <a:blip r:embed="rId2" cstate="email"/>
          <a:srcRect/>
          <a:stretch>
            <a:fillRect/>
          </a:stretch>
        </p:blipFill>
        <p:spPr bwMode="auto">
          <a:xfrm>
            <a:off x="0" y="0"/>
            <a:ext cx="9144000" cy="6858000"/>
          </a:xfrm>
          <a:prstGeom prst="rect">
            <a:avLst/>
          </a:prstGeom>
          <a:noFill/>
        </p:spPr>
      </p:pic>
      <p:sp>
        <p:nvSpPr>
          <p:cNvPr id="5" name="Заголовок 4"/>
          <p:cNvSpPr>
            <a:spLocks noGrp="1"/>
          </p:cNvSpPr>
          <p:nvPr>
            <p:ph type="title"/>
          </p:nvPr>
        </p:nvSpPr>
        <p:spPr>
          <a:xfrm>
            <a:off x="457200" y="274638"/>
            <a:ext cx="4972056" cy="1143000"/>
          </a:xfrm>
        </p:spPr>
        <p:txBody>
          <a:bodyPr/>
          <a:lstStyle/>
          <a:p>
            <a:r>
              <a:rPr lang="ru-RU" b="1" dirty="0" smtClean="0">
                <a:solidFill>
                  <a:srgbClr val="002060"/>
                </a:solidFill>
              </a:rPr>
              <a:t>Загадка</a:t>
            </a:r>
            <a:endParaRPr lang="ru-RU" dirty="0"/>
          </a:p>
        </p:txBody>
      </p:sp>
      <p:sp>
        <p:nvSpPr>
          <p:cNvPr id="4" name="Прямоугольник 3"/>
          <p:cNvSpPr/>
          <p:nvPr/>
        </p:nvSpPr>
        <p:spPr>
          <a:xfrm>
            <a:off x="714348" y="1214422"/>
            <a:ext cx="6643734" cy="2308324"/>
          </a:xfrm>
          <a:prstGeom prst="rect">
            <a:avLst/>
          </a:prstGeom>
        </p:spPr>
        <p:txBody>
          <a:bodyPr wrap="square">
            <a:spAutoFit/>
          </a:bodyPr>
          <a:lstStyle/>
          <a:p>
            <a:r>
              <a:rPr lang="ru-RU" sz="3600" b="1" dirty="0" smtClean="0"/>
              <a:t>На дворе зима ли, осень,</a:t>
            </a:r>
          </a:p>
          <a:p>
            <a:r>
              <a:rPr lang="ru-RU" sz="3600" b="1" dirty="0" smtClean="0"/>
              <a:t>В глубине родной реки</a:t>
            </a:r>
          </a:p>
          <a:p>
            <a:r>
              <a:rPr lang="ru-RU" sz="3600" b="1" dirty="0" smtClean="0"/>
              <a:t>Мы тельняшки гордо носим,</a:t>
            </a:r>
          </a:p>
          <a:p>
            <a:r>
              <a:rPr lang="ru-RU" sz="3600" b="1" dirty="0" smtClean="0"/>
              <a:t>Как лихие моряки.</a:t>
            </a:r>
            <a:endParaRPr lang="ru-RU" b="1" dirty="0"/>
          </a:p>
        </p:txBody>
      </p:sp>
      <p:pic>
        <p:nvPicPr>
          <p:cNvPr id="40962" name="Picture 2" descr="Рыба окунь"/>
          <p:cNvPicPr>
            <a:picLocks noChangeAspect="1" noChangeArrowheads="1"/>
          </p:cNvPicPr>
          <p:nvPr/>
        </p:nvPicPr>
        <p:blipFill>
          <a:blip r:embed="rId3" cstate="email">
            <a:clrChange>
              <a:clrFrom>
                <a:srgbClr val="FFFFFF"/>
              </a:clrFrom>
              <a:clrTo>
                <a:srgbClr val="FFFFFF">
                  <a:alpha val="0"/>
                </a:srgbClr>
              </a:clrTo>
            </a:clrChange>
          </a:blip>
          <a:srcRect/>
          <a:stretch>
            <a:fillRect/>
          </a:stretch>
        </p:blipFill>
        <p:spPr bwMode="auto">
          <a:xfrm>
            <a:off x="1214414" y="3257549"/>
            <a:ext cx="6705600" cy="338616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5"/>
                                        </p:tgtEl>
                                        <p:attrNameLst>
                                          <p:attrName>style.visibility</p:attrName>
                                        </p:attrNameLst>
                                      </p:cBhvr>
                                      <p:to>
                                        <p:strVal val="visible"/>
                                      </p:to>
                                    </p:set>
                                    <p:anim calcmode="discrete" valueType="clr">
                                      <p:cBhvr override="childStyle">
                                        <p:cTn id="7"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
                                        </p:tgtEl>
                                        <p:attrNameLst>
                                          <p:attrName>fillcolor</p:attrName>
                                        </p:attrNameLst>
                                      </p:cBhvr>
                                      <p:tavLst>
                                        <p:tav tm="0">
                                          <p:val>
                                            <p:clrVal>
                                              <a:schemeClr val="accent2"/>
                                            </p:clrVal>
                                          </p:val>
                                        </p:tav>
                                        <p:tav tm="50000">
                                          <p:val>
                                            <p:clrVal>
                                              <a:schemeClr val="hlink"/>
                                            </p:clrVal>
                                          </p:val>
                                        </p:tav>
                                      </p:tavLst>
                                    </p:anim>
                                    <p:set>
                                      <p:cBhvr>
                                        <p:cTn id="9" dur="80"/>
                                        <p:tgtEl>
                                          <p:spTgt spid="5"/>
                                        </p:tgtEl>
                                        <p:attrNameLst>
                                          <p:attrName>fill.type</p:attrName>
                                        </p:attrNameLst>
                                      </p:cBhvr>
                                      <p:to>
                                        <p:strVal val="solid"/>
                                      </p:to>
                                    </p:set>
                                  </p:childTnLst>
                                </p:cTn>
                              </p:par>
                            </p:childTnLst>
                          </p:cTn>
                        </p:par>
                        <p:par>
                          <p:cTn id="10" fill="hold">
                            <p:stCondLst>
                              <p:cond delay="320"/>
                            </p:stCondLst>
                            <p:childTnLst>
                              <p:par>
                                <p:cTn id="11" presetID="17" presetClass="entr" presetSubtype="1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52" presetClass="entr" presetSubtype="0" fill="hold" nodeType="clickEffect">
                                  <p:stCondLst>
                                    <p:cond delay="0"/>
                                  </p:stCondLst>
                                  <p:childTnLst>
                                    <p:set>
                                      <p:cBhvr>
                                        <p:cTn id="18" dur="1" fill="hold">
                                          <p:stCondLst>
                                            <p:cond delay="0"/>
                                          </p:stCondLst>
                                        </p:cTn>
                                        <p:tgtEl>
                                          <p:spTgt spid="40962"/>
                                        </p:tgtEl>
                                        <p:attrNameLst>
                                          <p:attrName>style.visibility</p:attrName>
                                        </p:attrNameLst>
                                      </p:cBhvr>
                                      <p:to>
                                        <p:strVal val="visible"/>
                                      </p:to>
                                    </p:set>
                                    <p:animScale>
                                      <p:cBhvr>
                                        <p:cTn id="19" dur="1000" decel="50000" fill="hold">
                                          <p:stCondLst>
                                            <p:cond delay="0"/>
                                          </p:stCondLst>
                                        </p:cTn>
                                        <p:tgtEl>
                                          <p:spTgt spid="4096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40962"/>
                                        </p:tgtEl>
                                        <p:attrNameLst>
                                          <p:attrName>ppt_x</p:attrName>
                                          <p:attrName>ppt_y</p:attrName>
                                        </p:attrNameLst>
                                      </p:cBhvr>
                                    </p:animMotion>
                                    <p:animEffect transition="in" filter="fade">
                                      <p:cBhvr>
                                        <p:cTn id="21" dur="1000"/>
                                        <p:tgtEl>
                                          <p:spTgt spid="409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cstate="email"/>
          <a:srcRect/>
          <a:stretch>
            <a:fillRect/>
          </a:stretch>
        </p:blipFill>
        <p:spPr bwMode="auto">
          <a:xfrm>
            <a:off x="0" y="0"/>
            <a:ext cx="9144000" cy="6858000"/>
          </a:xfrm>
          <a:prstGeom prst="rect">
            <a:avLst/>
          </a:prstGeom>
          <a:noFill/>
          <a:ln w="9525">
            <a:noFill/>
            <a:miter lim="800000"/>
            <a:headEnd/>
            <a:tailEnd/>
          </a:ln>
          <a:effectLst/>
        </p:spPr>
      </p:pic>
      <p:pic>
        <p:nvPicPr>
          <p:cNvPr id="38915" name="Picture 3"/>
          <p:cNvPicPr>
            <a:picLocks noChangeAspect="1" noChangeArrowheads="1" noCrop="1"/>
          </p:cNvPicPr>
          <p:nvPr/>
        </p:nvPicPr>
        <p:blipFill>
          <a:blip r:embed="rId3" cstate="email"/>
          <a:srcRect/>
          <a:stretch>
            <a:fillRect/>
          </a:stretch>
        </p:blipFill>
        <p:spPr bwMode="auto">
          <a:xfrm>
            <a:off x="0" y="3524250"/>
            <a:ext cx="3333750" cy="3333750"/>
          </a:xfrm>
          <a:prstGeom prst="rect">
            <a:avLst/>
          </a:prstGeom>
          <a:noFill/>
          <a:ln w="9525">
            <a:noFill/>
            <a:miter lim="800000"/>
            <a:headEnd/>
            <a:tailEnd/>
          </a:ln>
        </p:spPr>
      </p:pic>
      <p:pic>
        <p:nvPicPr>
          <p:cNvPr id="38916" name="Picture 4"/>
          <p:cNvPicPr>
            <a:picLocks noChangeAspect="1" noChangeArrowheads="1" noCrop="1"/>
          </p:cNvPicPr>
          <p:nvPr/>
        </p:nvPicPr>
        <p:blipFill>
          <a:blip r:embed="rId4" cstate="email"/>
          <a:srcRect/>
          <a:stretch>
            <a:fillRect/>
          </a:stretch>
        </p:blipFill>
        <p:spPr bwMode="auto">
          <a:xfrm>
            <a:off x="144462" y="144463"/>
            <a:ext cx="7142181" cy="271303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1" descr="C:\Users\Пользователь\Desktop\артурик\2319416.jpg"/>
          <p:cNvPicPr>
            <a:picLocks noChangeAspect="1" noChangeArrowheads="1"/>
          </p:cNvPicPr>
          <p:nvPr/>
        </p:nvPicPr>
        <p:blipFill>
          <a:blip r:embed="rId2" cstate="email"/>
          <a:srcRect/>
          <a:stretch>
            <a:fillRect/>
          </a:stretch>
        </p:blipFill>
        <p:spPr bwMode="auto">
          <a:xfrm>
            <a:off x="0" y="0"/>
            <a:ext cx="9144000" cy="68580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6" name="Прямоугольник 5"/>
          <p:cNvSpPr/>
          <p:nvPr/>
        </p:nvSpPr>
        <p:spPr>
          <a:xfrm>
            <a:off x="571472" y="3500438"/>
            <a:ext cx="7643866" cy="3170099"/>
          </a:xfrm>
          <a:prstGeom prst="rect">
            <a:avLst/>
          </a:prstGeom>
        </p:spPr>
        <p:txBody>
          <a:bodyPr wrap="square">
            <a:spAutoFit/>
          </a:bodyPr>
          <a:lstStyle/>
          <a:p>
            <a:r>
              <a:rPr lang="ru-RU" b="1" dirty="0" smtClean="0"/>
              <a:t>	</a:t>
            </a:r>
            <a:r>
              <a:rPr lang="ru-RU" sz="2000" b="1" dirty="0" smtClean="0">
                <a:solidFill>
                  <a:srgbClr val="FFFF00"/>
                </a:solidFill>
              </a:rPr>
              <a:t>Территория республики имеет разветвленную речную сеть, которая относится к Волжско-Камскому бассейну. Общая длина всех рек около 22 тыс. км, а количество их более 3,5 тыс. Крупнейшие реки – Волга, Кама, Белая, Вятка, Ик. Кроме них, по территории республики протекают ещё около 500 малых рек длиной не менее 10 км и многочисленные ручьи. 	</a:t>
            </a:r>
          </a:p>
          <a:p>
            <a:r>
              <a:rPr lang="ru-RU" sz="2000" b="1" dirty="0" smtClean="0">
                <a:solidFill>
                  <a:srgbClr val="FFFF00"/>
                </a:solidFill>
              </a:rPr>
              <a:t>	Большие запасы водных ресурсов сосредоточены в двух крупнейших водохранилищах — Куйбышевском и Нижнекамском. В республике насчитывается также более 8 тыс. небольших озёр и прудов.</a:t>
            </a:r>
            <a:endParaRPr lang="ru-RU" sz="2000" b="1" dirty="0">
              <a:solidFill>
                <a:srgbClr val="FFFF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Пост"/>
          <p:cNvPicPr>
            <a:picLocks noChangeAspect="1" noChangeArrowheads="1"/>
          </p:cNvPicPr>
          <p:nvPr/>
        </p:nvPicPr>
        <p:blipFill>
          <a:blip r:embed="rId2" cstate="email"/>
          <a:srcRect/>
          <a:stretch>
            <a:fillRect/>
          </a:stretch>
        </p:blipFill>
        <p:spPr bwMode="auto">
          <a:xfrm>
            <a:off x="0" y="0"/>
            <a:ext cx="9144000" cy="68580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3" name="Прямоугольник 2"/>
          <p:cNvSpPr/>
          <p:nvPr/>
        </p:nvSpPr>
        <p:spPr>
          <a:xfrm>
            <a:off x="285720" y="117693"/>
            <a:ext cx="8858280" cy="6370975"/>
          </a:xfrm>
          <a:prstGeom prst="rect">
            <a:avLst/>
          </a:prstGeom>
        </p:spPr>
        <p:txBody>
          <a:bodyPr wrap="square">
            <a:spAutoFit/>
          </a:bodyPr>
          <a:lstStyle/>
          <a:p>
            <a:r>
              <a:rPr lang="ru-RU" sz="2400" b="1" dirty="0" smtClean="0"/>
              <a:t>	</a:t>
            </a:r>
            <a:r>
              <a:rPr lang="ru-RU" sz="2800" b="1" dirty="0" err="1" smtClean="0"/>
              <a:t>Ка́ма</a:t>
            </a:r>
            <a:r>
              <a:rPr lang="ru-RU" sz="2400" b="1" dirty="0" smtClean="0"/>
              <a:t> (</a:t>
            </a:r>
            <a:r>
              <a:rPr lang="ru-RU" sz="2400" b="1" dirty="0" err="1" smtClean="0"/>
              <a:t>удм</a:t>
            </a:r>
            <a:r>
              <a:rPr lang="ru-RU" sz="2400" b="1" dirty="0" smtClean="0"/>
              <a:t>. </a:t>
            </a:r>
            <a:r>
              <a:rPr lang="ru-RU" sz="2400" b="1" i="1" dirty="0" err="1" smtClean="0"/>
              <a:t>Кам</a:t>
            </a:r>
            <a:r>
              <a:rPr lang="ru-RU" sz="2400" b="1" dirty="0" smtClean="0"/>
              <a:t>, тат. </a:t>
            </a:r>
            <a:r>
              <a:rPr lang="ru-RU" sz="2400" b="1" i="1" dirty="0" err="1" smtClean="0"/>
              <a:t>Чулман</a:t>
            </a:r>
            <a:r>
              <a:rPr lang="ru-RU" sz="2400" b="1" dirty="0" smtClean="0"/>
              <a:t>) — река в европейской части России, левый и самый  приток реки Волги. Длина Камы - 1805 км. Бассейн - 507 000 км². </a:t>
            </a:r>
          </a:p>
          <a:p>
            <a:r>
              <a:rPr lang="ru-RU" sz="2400" b="1" dirty="0" smtClean="0"/>
              <a:t>	Берёт начало в центральной части Верхнекамской возвышенности из четырёх ключей у деревни  Кулига,  Удмуртской Республики. Течёт в основном между возвышенностями.  </a:t>
            </a:r>
          </a:p>
          <a:p>
            <a:r>
              <a:rPr lang="ru-RU" sz="2400" b="1" dirty="0" smtClean="0"/>
              <a:t>	После впадения реки Вишеры становится многоводной рекой; берега меняются: правый остаётся низменным и носит преимущественно луговой характер, левый почти везде становится возвышенным и местами обрывистым. На этом участке много островов, встречаются мели и перекаты. Ниже впадения реки Белой у Камы высоким становится правый берег и низким левый. В низовьях Кама течёт в широкой (до 15 км) долине, ширина русла 450—1200 м; разбивается на рукава. </a:t>
            </a:r>
          </a:p>
          <a:p>
            <a:r>
              <a:rPr lang="ru-RU" sz="2400" b="1" dirty="0" smtClean="0"/>
              <a:t>	Ниже устья Вятки река впадает в Камский залив Куйбышевского водохранилища.</a:t>
            </a:r>
            <a:endParaRPr lang="ru-RU" sz="2400"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ПОЛЬЗОВАТЕЛЬ\Desktop\заставки на презентации\фон\4c51d29f66f8046f60f3fa8fa711a544.jpg"/>
          <p:cNvPicPr>
            <a:picLocks noChangeAspect="1" noChangeArrowheads="1"/>
          </p:cNvPicPr>
          <p:nvPr/>
        </p:nvPicPr>
        <p:blipFill>
          <a:blip r:embed="rId2" cstate="email"/>
          <a:srcRect/>
          <a:stretch>
            <a:fillRect/>
          </a:stretch>
        </p:blipFill>
        <p:spPr bwMode="auto">
          <a:xfrm>
            <a:off x="0" y="-24"/>
            <a:ext cx="9144000" cy="68580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Заголовок 1"/>
          <p:cNvSpPr>
            <a:spLocks noGrp="1"/>
          </p:cNvSpPr>
          <p:nvPr>
            <p:ph type="title"/>
          </p:nvPr>
        </p:nvSpPr>
        <p:spPr>
          <a:xfrm>
            <a:off x="500034" y="2285992"/>
            <a:ext cx="8229600" cy="1143000"/>
          </a:xfrm>
        </p:spPr>
        <p:txBody>
          <a:bodyPr>
            <a:noAutofit/>
          </a:bodyPr>
          <a:lstStyle/>
          <a:p>
            <a:r>
              <a:rPr lang="ru-RU" sz="3600" b="1" dirty="0" smtClean="0"/>
              <a:t>В реке обитают стерлядь, осётр, лещ, сазан, карась, жерех, </a:t>
            </a:r>
            <a:r>
              <a:rPr lang="ru-RU" sz="3600" b="1" dirty="0" err="1" smtClean="0"/>
              <a:t>густера</a:t>
            </a:r>
            <a:r>
              <a:rPr lang="ru-RU" sz="3600" b="1" dirty="0" smtClean="0"/>
              <a:t>, язь, голавль, </a:t>
            </a:r>
            <a:r>
              <a:rPr lang="ru-RU" sz="3600" b="1" dirty="0" err="1" smtClean="0"/>
              <a:t>уклея</a:t>
            </a:r>
            <a:r>
              <a:rPr lang="ru-RU" sz="3600" b="1" dirty="0" smtClean="0"/>
              <a:t>, судак, окунь, ёрш, щука, налим, сом и др. В верховьях (и местами в притоках) встречаются таймень и хариус. Водная растительность развита неплохо, особенно в многочисленных заливах и затонах. </a:t>
            </a:r>
            <a:endParaRPr lang="ru-RU" sz="3600"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5" name="Picture 5" descr="C:\Users\ПОЛЬЗОВАТЕЛЬ\Desktop\заставки на презентации\фон\vector-art-33.jpg"/>
          <p:cNvPicPr>
            <a:picLocks noChangeAspect="1" noChangeArrowheads="1"/>
          </p:cNvPicPr>
          <p:nvPr/>
        </p:nvPicPr>
        <p:blipFill>
          <a:blip r:embed="rId2" cstate="email"/>
          <a:srcRect/>
          <a:stretch>
            <a:fillRect/>
          </a:stretch>
        </p:blipFill>
        <p:spPr bwMode="auto">
          <a:xfrm>
            <a:off x="0" y="0"/>
            <a:ext cx="9144000" cy="68580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10244" name="Picture 4" descr="Стерлядь, осетр, нельма, судак, щука - Продукты питания - Об…"/>
          <p:cNvPicPr>
            <a:picLocks noChangeAspect="1" noChangeArrowheads="1"/>
          </p:cNvPicPr>
          <p:nvPr/>
        </p:nvPicPr>
        <p:blipFill>
          <a:blip r:embed="rId3" cstate="email">
            <a:clrChange>
              <a:clrFrom>
                <a:srgbClr val="FFFFFF"/>
              </a:clrFrom>
              <a:clrTo>
                <a:srgbClr val="FFFFFF">
                  <a:alpha val="0"/>
                </a:srgbClr>
              </a:clrTo>
            </a:clrChange>
          </a:blip>
          <a:srcRect/>
          <a:stretch>
            <a:fillRect/>
          </a:stretch>
        </p:blipFill>
        <p:spPr bwMode="auto">
          <a:xfrm>
            <a:off x="0" y="2071678"/>
            <a:ext cx="5150494" cy="4786322"/>
          </a:xfrm>
          <a:prstGeom prst="rect">
            <a:avLst/>
          </a:prstGeom>
          <a:noFill/>
        </p:spPr>
      </p:pic>
      <p:sp>
        <p:nvSpPr>
          <p:cNvPr id="3" name="Прямоугольник 2"/>
          <p:cNvSpPr/>
          <p:nvPr/>
        </p:nvSpPr>
        <p:spPr>
          <a:xfrm>
            <a:off x="5429256" y="1142984"/>
            <a:ext cx="3357586" cy="5386090"/>
          </a:xfrm>
          <a:prstGeom prst="rect">
            <a:avLst/>
          </a:prstGeom>
        </p:spPr>
        <p:txBody>
          <a:bodyPr wrap="square">
            <a:spAutoFit/>
          </a:bodyPr>
          <a:lstStyle/>
          <a:p>
            <a:pPr algn="r"/>
            <a:r>
              <a:rPr lang="ru-RU" sz="3200" b="1" dirty="0" smtClean="0"/>
              <a:t>Стерлядь </a:t>
            </a:r>
            <a:r>
              <a:rPr lang="ru-RU" sz="2400" dirty="0" smtClean="0"/>
              <a:t>– рыбу, относящуюся к семейству осетровых. Во взрослом состоянии данные обитатели Камы могут достигать длины до 60 сантиметров и веса до 16 килограмм. Питается преимущественно донными беспозвоночными, охотно поедает икру рыб.</a:t>
            </a:r>
            <a:endParaRPr lang="ru-RU"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10244"/>
                                        </p:tgtEl>
                                        <p:attrNameLst>
                                          <p:attrName>style.visibility</p:attrName>
                                        </p:attrNameLst>
                                      </p:cBhvr>
                                      <p:to>
                                        <p:strVal val="visible"/>
                                      </p:to>
                                    </p:set>
                                    <p:animScale>
                                      <p:cBhvr>
                                        <p:cTn id="7" dur="1000" decel="50000" fill="hold">
                                          <p:stCondLst>
                                            <p:cond delay="0"/>
                                          </p:stCondLst>
                                        </p:cTn>
                                        <p:tgtEl>
                                          <p:spTgt spid="1024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0244"/>
                                        </p:tgtEl>
                                        <p:attrNameLst>
                                          <p:attrName>ppt_x</p:attrName>
                                          <p:attrName>ppt_y</p:attrName>
                                        </p:attrNameLst>
                                      </p:cBhvr>
                                    </p:animMotion>
                                    <p:animEffect transition="in" filter="fade">
                                      <p:cBhvr>
                                        <p:cTn id="9" dur="1000"/>
                                        <p:tgtEl>
                                          <p:spTgt spid="10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C:\Users\ПОЛЬЗОВАТЕЛЬ\Desktop\заставки на презентации\фон\vector-art-33.jpg"/>
          <p:cNvPicPr>
            <a:picLocks noChangeAspect="1" noChangeArrowheads="1"/>
          </p:cNvPicPr>
          <p:nvPr/>
        </p:nvPicPr>
        <p:blipFill>
          <a:blip r:embed="rId2" cstate="email"/>
          <a:srcRect/>
          <a:stretch>
            <a:fillRect/>
          </a:stretch>
        </p:blipFill>
        <p:spPr bwMode="auto">
          <a:xfrm>
            <a:off x="0" y="0"/>
            <a:ext cx="9144000" cy="68580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3" name="Прямоугольник 2"/>
          <p:cNvSpPr/>
          <p:nvPr/>
        </p:nvSpPr>
        <p:spPr>
          <a:xfrm>
            <a:off x="4429124" y="0"/>
            <a:ext cx="4714876" cy="6863417"/>
          </a:xfrm>
          <a:prstGeom prst="rect">
            <a:avLst/>
          </a:prstGeom>
        </p:spPr>
        <p:txBody>
          <a:bodyPr wrap="square">
            <a:spAutoFit/>
          </a:bodyPr>
          <a:lstStyle/>
          <a:p>
            <a:pPr algn="r"/>
            <a:r>
              <a:rPr lang="ru-RU" sz="3200" b="1" dirty="0" smtClean="0"/>
              <a:t>Леща </a:t>
            </a:r>
            <a:r>
              <a:rPr lang="ru-RU" sz="2400" dirty="0" smtClean="0"/>
              <a:t>– рыбу из семейства карповых. Во взрослом состоянии имеет длину до 40—70 сантиметров и вес около 5-6 килограмм, иногда могут попадаться экземпляры более 10 килограмм. Лещ держится группами, преимущественно в глубоких местах, поросших растениями. Выпуклая форма рта идеально подходит для поиска пищи в мягком иле. Мальки по достижении длины 30 мм переходят на питание бентосом. Питается личинками насекомых, трубочниками, ракушками и улитками, водорослями.</a:t>
            </a:r>
            <a:endParaRPr lang="ru-RU" sz="2400" dirty="0"/>
          </a:p>
        </p:txBody>
      </p:sp>
      <p:pic>
        <p:nvPicPr>
          <p:cNvPr id="9218" name="Picture 2" descr="Дедовские советы рыболову. Ловля рыбы в любое время года. Все о рыбалке"/>
          <p:cNvPicPr>
            <a:picLocks noChangeAspect="1" noChangeArrowheads="1"/>
          </p:cNvPicPr>
          <p:nvPr/>
        </p:nvPicPr>
        <p:blipFill>
          <a:blip r:embed="rId3" cstate="email">
            <a:clrChange>
              <a:clrFrom>
                <a:srgbClr val="FFFFFF"/>
              </a:clrFrom>
              <a:clrTo>
                <a:srgbClr val="FFFFFF">
                  <a:alpha val="0"/>
                </a:srgbClr>
              </a:clrTo>
            </a:clrChange>
          </a:blip>
          <a:srcRect/>
          <a:stretch>
            <a:fillRect/>
          </a:stretch>
        </p:blipFill>
        <p:spPr bwMode="auto">
          <a:xfrm rot="20225371">
            <a:off x="141996" y="3245854"/>
            <a:ext cx="4761567" cy="279559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9218"/>
                                        </p:tgtEl>
                                        <p:attrNameLst>
                                          <p:attrName>style.visibility</p:attrName>
                                        </p:attrNameLst>
                                      </p:cBhvr>
                                      <p:to>
                                        <p:strVal val="visible"/>
                                      </p:to>
                                    </p:set>
                                    <p:animScale>
                                      <p:cBhvr>
                                        <p:cTn id="7" dur="1000" decel="50000" fill="hold">
                                          <p:stCondLst>
                                            <p:cond delay="0"/>
                                          </p:stCondLst>
                                        </p:cTn>
                                        <p:tgtEl>
                                          <p:spTgt spid="92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9218"/>
                                        </p:tgtEl>
                                        <p:attrNameLst>
                                          <p:attrName>ppt_x</p:attrName>
                                          <p:attrName>ppt_y</p:attrName>
                                        </p:attrNameLst>
                                      </p:cBhvr>
                                    </p:animMotion>
                                    <p:animEffect transition="in" filter="fade">
                                      <p:cBhvr>
                                        <p:cTn id="9" dur="10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sers\ПОЛЬЗОВАТЕЛЬ\Desktop\заставки на презентации\фон\vector-art-33.jpg"/>
          <p:cNvPicPr>
            <a:picLocks noChangeAspect="1" noChangeArrowheads="1"/>
          </p:cNvPicPr>
          <p:nvPr/>
        </p:nvPicPr>
        <p:blipFill>
          <a:blip r:embed="rId2" cstate="email"/>
          <a:srcRect/>
          <a:stretch>
            <a:fillRect/>
          </a:stretch>
        </p:blipFill>
        <p:spPr bwMode="auto">
          <a:xfrm>
            <a:off x="0" y="0"/>
            <a:ext cx="9144000" cy="6858000"/>
          </a:xfrm>
          <a:prstGeom prst="rect">
            <a:avLst/>
          </a:prstGeom>
          <a:noFill/>
        </p:spPr>
      </p:pic>
      <p:pic>
        <p:nvPicPr>
          <p:cNvPr id="8194" name="Picture 2" descr="карась"/>
          <p:cNvPicPr>
            <a:picLocks noChangeAspect="1" noChangeArrowheads="1"/>
          </p:cNvPicPr>
          <p:nvPr/>
        </p:nvPicPr>
        <p:blipFill>
          <a:blip r:embed="rId3" cstate="email">
            <a:clrChange>
              <a:clrFrom>
                <a:srgbClr val="FEFEFE"/>
              </a:clrFrom>
              <a:clrTo>
                <a:srgbClr val="FEFEFE">
                  <a:alpha val="0"/>
                </a:srgbClr>
              </a:clrTo>
            </a:clrChange>
          </a:blip>
          <a:srcRect/>
          <a:stretch>
            <a:fillRect/>
          </a:stretch>
        </p:blipFill>
        <p:spPr bwMode="auto">
          <a:xfrm>
            <a:off x="214282" y="2714620"/>
            <a:ext cx="6286500" cy="4381501"/>
          </a:xfrm>
          <a:prstGeom prst="rect">
            <a:avLst/>
          </a:prstGeom>
          <a:noFill/>
        </p:spPr>
      </p:pic>
      <p:sp>
        <p:nvSpPr>
          <p:cNvPr id="3" name="Прямоугольник 2"/>
          <p:cNvSpPr/>
          <p:nvPr/>
        </p:nvSpPr>
        <p:spPr>
          <a:xfrm>
            <a:off x="4572000" y="285728"/>
            <a:ext cx="4572000" cy="4893647"/>
          </a:xfrm>
          <a:prstGeom prst="rect">
            <a:avLst/>
          </a:prstGeom>
        </p:spPr>
        <p:txBody>
          <a:bodyPr>
            <a:spAutoFit/>
          </a:bodyPr>
          <a:lstStyle/>
          <a:p>
            <a:pPr algn="r"/>
            <a:r>
              <a:rPr lang="ru-RU" sz="2400" b="1" dirty="0" smtClean="0"/>
              <a:t>Карася</a:t>
            </a:r>
            <a:r>
              <a:rPr lang="ru-RU" sz="2400" dirty="0" smtClean="0"/>
              <a:t> – рыбу, относящуюся к семейству карповых. Взрослые особи имеют длину до 40 – 50 сантиметров и вес до 2 – 3 килограмм, но в Каме чаще всего попадаются менее крупные караси, вес которых не превышает 1 килограмм. Питаются караси растительностью, мелкими беспозвоночными, зоопланктоном, зообентосом             и детритом. </a:t>
            </a:r>
            <a:endParaRPr lang="ru-RU"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8194"/>
                                        </p:tgtEl>
                                        <p:attrNameLst>
                                          <p:attrName>style.visibility</p:attrName>
                                        </p:attrNameLst>
                                      </p:cBhvr>
                                      <p:to>
                                        <p:strVal val="visible"/>
                                      </p:to>
                                    </p:set>
                                    <p:animScale>
                                      <p:cBhvr>
                                        <p:cTn id="7" dur="1000" decel="50000" fill="hold">
                                          <p:stCondLst>
                                            <p:cond delay="0"/>
                                          </p:stCondLst>
                                        </p:cTn>
                                        <p:tgtEl>
                                          <p:spTgt spid="819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8194"/>
                                        </p:tgtEl>
                                        <p:attrNameLst>
                                          <p:attrName>ppt_x</p:attrName>
                                          <p:attrName>ppt_y</p:attrName>
                                        </p:attrNameLst>
                                      </p:cBhvr>
                                    </p:animMotion>
                                    <p:animEffect transition="in" filter="fade">
                                      <p:cBhvr>
                                        <p:cTn id="9" dur="10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sers\ПОЛЬЗОВАТЕЛЬ\Desktop\заставки на презентации\фон\vector-art-33.jpg"/>
          <p:cNvPicPr>
            <a:picLocks noChangeAspect="1" noChangeArrowheads="1"/>
          </p:cNvPicPr>
          <p:nvPr/>
        </p:nvPicPr>
        <p:blipFill>
          <a:blip r:embed="rId2" cstate="email"/>
          <a:srcRect/>
          <a:stretch>
            <a:fillRect/>
          </a:stretch>
        </p:blipFill>
        <p:spPr bwMode="auto">
          <a:xfrm>
            <a:off x="0" y="0"/>
            <a:ext cx="9144000" cy="68580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7170" name="Picture 2" descr="Рыбы - Part 4"/>
          <p:cNvPicPr>
            <a:picLocks noChangeAspect="1" noChangeArrowheads="1"/>
          </p:cNvPicPr>
          <p:nvPr/>
        </p:nvPicPr>
        <p:blipFill>
          <a:blip r:embed="rId3" cstate="email">
            <a:clrChange>
              <a:clrFrom>
                <a:srgbClr val="FFFFFF"/>
              </a:clrFrom>
              <a:clrTo>
                <a:srgbClr val="FFFFFF">
                  <a:alpha val="0"/>
                </a:srgbClr>
              </a:clrTo>
            </a:clrChange>
          </a:blip>
          <a:srcRect/>
          <a:stretch>
            <a:fillRect/>
          </a:stretch>
        </p:blipFill>
        <p:spPr bwMode="auto">
          <a:xfrm>
            <a:off x="-285784" y="3857624"/>
            <a:ext cx="8001056" cy="3000376"/>
          </a:xfrm>
          <a:prstGeom prst="rect">
            <a:avLst/>
          </a:prstGeom>
          <a:noFill/>
        </p:spPr>
      </p:pic>
      <p:sp>
        <p:nvSpPr>
          <p:cNvPr id="3" name="Прямоугольник 2"/>
          <p:cNvSpPr/>
          <p:nvPr/>
        </p:nvSpPr>
        <p:spPr>
          <a:xfrm>
            <a:off x="3643306" y="0"/>
            <a:ext cx="5500694" cy="4955203"/>
          </a:xfrm>
          <a:prstGeom prst="rect">
            <a:avLst/>
          </a:prstGeom>
        </p:spPr>
        <p:txBody>
          <a:bodyPr wrap="square">
            <a:spAutoFit/>
          </a:bodyPr>
          <a:lstStyle/>
          <a:p>
            <a:pPr algn="r"/>
            <a:r>
              <a:rPr lang="ru-RU" sz="2800" b="1" dirty="0" smtClean="0"/>
              <a:t>Сазана</a:t>
            </a:r>
            <a:r>
              <a:rPr lang="ru-RU" sz="2800" dirty="0" smtClean="0"/>
              <a:t> </a:t>
            </a:r>
            <a:r>
              <a:rPr lang="ru-RU" sz="2400" dirty="0" smtClean="0"/>
              <a:t>– рыбу из семейства карповых. Длина взрослых особей в среднем составляет около 40 сантиметров при весе в 4 – 6 килограмм, изредка можно встретить добычу длиной до метра и весом в 15-20 килограмм. Живёт сазан долго — до 30—35 лет, но его рост прекращается в 7—8 лет Весной и в начале лета, сазан в основном питается молодыми побегами камыша, рогоза, кубышки, рдеста и других водных растений, охотно поедает икру рано нерестящихся рыб и лягушек.. </a:t>
            </a:r>
            <a:endParaRPr lang="ru-RU"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7170"/>
                                        </p:tgtEl>
                                        <p:attrNameLst>
                                          <p:attrName>style.visibility</p:attrName>
                                        </p:attrNameLst>
                                      </p:cBhvr>
                                      <p:to>
                                        <p:strVal val="visible"/>
                                      </p:to>
                                    </p:set>
                                    <p:animScale>
                                      <p:cBhvr>
                                        <p:cTn id="7" dur="1000" decel="50000" fill="hold">
                                          <p:stCondLst>
                                            <p:cond delay="0"/>
                                          </p:stCondLst>
                                        </p:cTn>
                                        <p:tgtEl>
                                          <p:spTgt spid="71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7170"/>
                                        </p:tgtEl>
                                        <p:attrNameLst>
                                          <p:attrName>ppt_x</p:attrName>
                                          <p:attrName>ppt_y</p:attrName>
                                        </p:attrNameLst>
                                      </p:cBhvr>
                                    </p:animMotion>
                                    <p:animEffect transition="in" filter="fade">
                                      <p:cBhvr>
                                        <p:cTn id="9" dur="10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285</TotalTime>
  <Words>203</Words>
  <Application>Microsoft Office PowerPoint</Application>
  <PresentationFormat>Экран (4:3)</PresentationFormat>
  <Paragraphs>45</Paragraphs>
  <Slides>23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23</vt:i4>
      </vt:variant>
    </vt:vector>
  </HeadingPairs>
  <TitlesOfParts>
    <vt:vector size="24" baseType="lpstr">
      <vt:lpstr>Тема Office</vt:lpstr>
      <vt:lpstr> «Речные обитатели  Татарстана»</vt:lpstr>
      <vt:lpstr>На зеленых просторах России, Есть Республика Татарстан. Помимо Куйбышевского водохранилища, Много рек протекают там.</vt:lpstr>
      <vt:lpstr>Слайд 3</vt:lpstr>
      <vt:lpstr>Слайд 4</vt:lpstr>
      <vt:lpstr>В реке обитают стерлядь, осётр, лещ, сазан, карась, жерех, густера, язь, голавль, уклея, судак, окунь, ёрш, щука, налим, сом и др. В верховьях (и местами в притоках) встречаются таймень и хариус. Водная растительность развита неплохо, особенно в многочисленных заливах и затонах. </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Загадка</vt:lpstr>
      <vt:lpstr>Загадка</vt:lpstr>
      <vt:lpstr>Загадка</vt:lpstr>
      <vt:lpstr>Загадка</vt:lpstr>
      <vt:lpstr>Слайд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Шагитова Елена Дмитриевна</dc:creator>
  <cp:lastModifiedBy>Шагитова</cp:lastModifiedBy>
  <cp:revision>21</cp:revision>
  <dcterms:created xsi:type="dcterms:W3CDTF">2015-05-07T17:50:04Z</dcterms:created>
  <dcterms:modified xsi:type="dcterms:W3CDTF">2015-11-20T05:26:50Z</dcterms:modified>
</cp:coreProperties>
</file>