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61" r:id="rId2"/>
    <p:sldId id="256" r:id="rId3"/>
    <p:sldId id="264" r:id="rId4"/>
    <p:sldId id="265" r:id="rId5"/>
    <p:sldId id="266" r:id="rId6"/>
    <p:sldId id="257" r:id="rId7"/>
    <p:sldId id="260" r:id="rId8"/>
    <p:sldId id="269" r:id="rId9"/>
    <p:sldId id="258" r:id="rId10"/>
    <p:sldId id="262" r:id="rId11"/>
    <p:sldId id="268" r:id="rId12"/>
    <p:sldId id="270" r:id="rId13"/>
    <p:sldId id="26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E69B8-8900-4BB4-B3E1-74E064739349}" type="datetimeFigureOut">
              <a:rPr lang="ru-RU" smtClean="0"/>
              <a:t>06.11.2014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90854-27C3-4D02-8F74-668EB97C46EA}"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F90854-27C3-4D02-8F74-668EB97C46EA}" type="slidenum">
              <a:rPr lang="ru-RU" smtClean="0"/>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DBA813-2035-4104-8B74-3CFB0AFC643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1CE76-209C-41E7-B5A1-D8E01DDBDD72}"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DBA813-2035-4104-8B74-3CFB0AFC6437}"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8C1CE76-209C-41E7-B5A1-D8E01DDBDD72}" type="datetimeFigureOut">
              <a:rPr lang="ru-RU" smtClean="0"/>
              <a:pPr/>
              <a:t>06.11.2014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DBA813-2035-4104-8B74-3CFB0AFC643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C:\Users\&#1088;&#1080;&#1084;&#1084;&#1072;\Desktop\&#1092;&#1086;&#1090;&#1086;%202\MOV06185.MPG"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1088;&#1080;&#1084;&#1084;&#1072;\Desktop\&#1092;&#1086;&#1090;&#1086;%202\MOV06255.MPG"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7586" y="332656"/>
            <a:ext cx="4267515" cy="923330"/>
          </a:xfrm>
          <a:prstGeom prst="rect">
            <a:avLst/>
          </a:prstGeom>
          <a:noFill/>
        </p:spPr>
        <p:txBody>
          <a:bodyPr wrap="none" lIns="91440" tIns="45720" rIns="91440" bIns="45720">
            <a:spAutoFit/>
          </a:bodyPr>
          <a:lstStyle/>
          <a:p>
            <a:pPr algn="ctr"/>
            <a:r>
              <a:rPr lang="tt-RU" sz="54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“Якты һөнәр”</a:t>
            </a:r>
            <a:endParaRPr lang="ru-RU" sz="54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
        <p:nvSpPr>
          <p:cNvPr id="3" name="Прямоугольник 2"/>
          <p:cNvSpPr/>
          <p:nvPr/>
        </p:nvSpPr>
        <p:spPr>
          <a:xfrm>
            <a:off x="1615496" y="2967335"/>
            <a:ext cx="591302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t-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22 декабр</a:t>
            </a: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ь</a:t>
            </a:r>
            <a:r>
              <a:rPr lang="tt-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tt-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Энергетиклар көне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6" descr="C:\Users\римма\Desktop\Б.Римма\школьные картинки\10.jpg"/>
          <p:cNvPicPr>
            <a:picLocks noChangeAspect="1" noChangeArrowheads="1"/>
          </p:cNvPicPr>
          <p:nvPr/>
        </p:nvPicPr>
        <p:blipFill>
          <a:blip r:embed="rId2" cstate="print"/>
          <a:srcRect/>
          <a:stretch>
            <a:fillRect/>
          </a:stretch>
        </p:blipFill>
        <p:spPr bwMode="auto">
          <a:xfrm rot="9630811">
            <a:off x="3173065" y="1309986"/>
            <a:ext cx="1862069" cy="1862069"/>
          </a:xfrm>
          <a:prstGeom prst="ellipse">
            <a:avLst/>
          </a:prstGeom>
          <a:ln>
            <a:noFill/>
          </a:ln>
          <a:effectLst>
            <a:softEdge rad="112500"/>
          </a:effectLst>
        </p:spPr>
      </p:pic>
      <p:sp>
        <p:nvSpPr>
          <p:cNvPr id="5" name="TextBox 4"/>
          <p:cNvSpPr txBox="1"/>
          <p:nvPr/>
        </p:nvSpPr>
        <p:spPr>
          <a:xfrm>
            <a:off x="2195736" y="5229200"/>
            <a:ext cx="6696744" cy="923330"/>
          </a:xfrm>
          <a:prstGeom prst="rect">
            <a:avLst/>
          </a:prstGeom>
          <a:noFill/>
        </p:spPr>
        <p:txBody>
          <a:bodyPr wrap="square" rtlCol="0">
            <a:spAutoFit/>
          </a:bodyPr>
          <a:lstStyle/>
          <a:p>
            <a:r>
              <a:rPr lang="tt-RU" b="1" dirty="0" smtClean="0">
                <a:solidFill>
                  <a:srgbClr val="7030A0"/>
                </a:solidFill>
                <a:latin typeface="Times New Roman" pitchFamily="18" charset="0"/>
                <a:cs typeface="Times New Roman" pitchFamily="18" charset="0"/>
              </a:rPr>
              <a:t>Әтнә районы Күәм урта гомуми белем бирү </a:t>
            </a:r>
            <a:r>
              <a:rPr lang="tt-RU" b="1" dirty="0" smtClean="0">
                <a:solidFill>
                  <a:srgbClr val="7030A0"/>
                </a:solidFill>
                <a:latin typeface="Times New Roman" pitchFamily="18" charset="0"/>
                <a:cs typeface="Times New Roman" pitchFamily="18" charset="0"/>
              </a:rPr>
              <a:t>мәктәбенең</a:t>
            </a:r>
          </a:p>
          <a:p>
            <a:r>
              <a:rPr lang="tt-RU" b="1" dirty="0" smtClean="0">
                <a:solidFill>
                  <a:srgbClr val="7030A0"/>
                </a:solidFill>
                <a:latin typeface="Times New Roman" pitchFamily="18" charset="0"/>
                <a:cs typeface="Times New Roman" pitchFamily="18" charset="0"/>
              </a:rPr>
              <a:t> 4 сыйныф укучылары </a:t>
            </a:r>
            <a:r>
              <a:rPr lang="ru-RU" b="1" dirty="0" err="1" smtClean="0">
                <a:solidFill>
                  <a:srgbClr val="7030A0"/>
                </a:solidFill>
                <a:latin typeface="Times New Roman" pitchFamily="18" charset="0"/>
                <a:cs typeface="Times New Roman" pitchFamily="18" charset="0"/>
              </a:rPr>
              <a:t>презентациясе</a:t>
            </a:r>
            <a:endParaRPr lang="tt-RU" b="1" dirty="0" smtClean="0">
              <a:solidFill>
                <a:srgbClr val="7030A0"/>
              </a:solidFill>
              <a:latin typeface="Times New Roman" pitchFamily="18" charset="0"/>
              <a:cs typeface="Times New Roman" pitchFamily="18" charset="0"/>
            </a:endParaRPr>
          </a:p>
          <a:p>
            <a:r>
              <a:rPr lang="tt-RU" b="1" dirty="0" smtClean="0">
                <a:solidFill>
                  <a:srgbClr val="7030A0"/>
                </a:solidFill>
                <a:latin typeface="Times New Roman" pitchFamily="18" charset="0"/>
                <a:cs typeface="Times New Roman" pitchFamily="18" charset="0"/>
              </a:rPr>
              <a:t> </a:t>
            </a:r>
            <a:r>
              <a:rPr lang="tt-RU" b="1" dirty="0" smtClean="0">
                <a:solidFill>
                  <a:srgbClr val="7030A0"/>
                </a:solidFill>
                <a:latin typeface="Times New Roman" pitchFamily="18" charset="0"/>
                <a:cs typeface="Times New Roman" pitchFamily="18" charset="0"/>
              </a:rPr>
              <a:t>У</a:t>
            </a:r>
            <a:r>
              <a:rPr lang="tt-RU" b="1" dirty="0" smtClean="0">
                <a:solidFill>
                  <a:srgbClr val="7030A0"/>
                </a:solidFill>
                <a:latin typeface="Times New Roman" pitchFamily="18" charset="0"/>
                <a:cs typeface="Times New Roman" pitchFamily="18" charset="0"/>
              </a:rPr>
              <a:t>кытучы: </a:t>
            </a:r>
            <a:r>
              <a:rPr lang="tt-RU" b="1" dirty="0" smtClean="0">
                <a:solidFill>
                  <a:srgbClr val="7030A0"/>
                </a:solidFill>
                <a:latin typeface="Times New Roman" pitchFamily="18" charset="0"/>
                <a:cs typeface="Times New Roman" pitchFamily="18" charset="0"/>
              </a:rPr>
              <a:t>Борһанова Римма Нурмөхәмәт кызы.</a:t>
            </a:r>
            <a:endParaRPr lang="ru-RU"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2359"/>
            <a:ext cx="9144000" cy="6555641"/>
          </a:xfrm>
          <a:prstGeom prst="rect">
            <a:avLst/>
          </a:prstGeom>
          <a:noFill/>
        </p:spPr>
        <p:txBody>
          <a:bodyPr wrap="square" rtlCol="0">
            <a:spAutoFit/>
          </a:bodyPr>
          <a:lstStyle/>
          <a:p>
            <a:r>
              <a:rPr lang="tt-RU" sz="2800" dirty="0" smtClean="0">
                <a:solidFill>
                  <a:srgbClr val="FF0000"/>
                </a:solidFill>
                <a:latin typeface="Times New Roman" pitchFamily="18" charset="0"/>
                <a:cs typeface="Times New Roman" pitchFamily="18" charset="0"/>
              </a:rPr>
              <a:t>1.Электр энергиясе кайдан кузгала</a:t>
            </a:r>
          </a:p>
          <a:p>
            <a:r>
              <a:rPr lang="tt-RU" sz="2800" dirty="0">
                <a:solidFill>
                  <a:srgbClr val="FF0000"/>
                </a:solidFill>
                <a:latin typeface="Times New Roman" pitchFamily="18" charset="0"/>
                <a:cs typeface="Times New Roman" pitchFamily="18" charset="0"/>
              </a:rPr>
              <a:t> </a:t>
            </a:r>
            <a:r>
              <a:rPr lang="tt-RU" sz="2800" dirty="0" smtClean="0">
                <a:solidFill>
                  <a:srgbClr val="FF0000"/>
                </a:solidFill>
                <a:latin typeface="Times New Roman" pitchFamily="18" charset="0"/>
                <a:cs typeface="Times New Roman" pitchFamily="18" charset="0"/>
              </a:rPr>
              <a:t>                                        </a:t>
            </a:r>
            <a:r>
              <a:rPr lang="tt-RU" sz="2800" dirty="0" smtClean="0">
                <a:solidFill>
                  <a:srgbClr val="002060"/>
                </a:solidFill>
                <a:latin typeface="Times New Roman" pitchFamily="18" charset="0"/>
                <a:cs typeface="Times New Roman" pitchFamily="18" charset="0"/>
              </a:rPr>
              <a:t>электр станцияләреннән</a:t>
            </a:r>
          </a:p>
          <a:p>
            <a:r>
              <a:rPr lang="tt-RU" sz="2800" dirty="0" smtClean="0">
                <a:solidFill>
                  <a:srgbClr val="FF0000"/>
                </a:solidFill>
                <a:latin typeface="Times New Roman" pitchFamily="18" charset="0"/>
                <a:cs typeface="Times New Roman" pitchFamily="18" charset="0"/>
              </a:rPr>
              <a:t>2.Электр энергиясе  килеп туктаган иң соңгы нокта</a:t>
            </a:r>
          </a:p>
          <a:p>
            <a:r>
              <a:rPr lang="tt-RU" sz="2800" dirty="0">
                <a:solidFill>
                  <a:srgbClr val="FF0000"/>
                </a:solidFill>
                <a:latin typeface="Times New Roman" pitchFamily="18" charset="0"/>
                <a:cs typeface="Times New Roman" pitchFamily="18" charset="0"/>
              </a:rPr>
              <a:t> </a:t>
            </a:r>
            <a:r>
              <a:rPr lang="tt-RU" sz="2800" dirty="0" smtClean="0">
                <a:solidFill>
                  <a:srgbClr val="FF0000"/>
                </a:solidFill>
                <a:latin typeface="Times New Roman" pitchFamily="18" charset="0"/>
                <a:cs typeface="Times New Roman" pitchFamily="18" charset="0"/>
              </a:rPr>
              <a:t>                                          </a:t>
            </a:r>
            <a:r>
              <a:rPr lang="tt-RU" sz="2800" dirty="0" smtClean="0">
                <a:solidFill>
                  <a:srgbClr val="002060"/>
                </a:solidFill>
                <a:latin typeface="Times New Roman" pitchFamily="18" charset="0"/>
                <a:cs typeface="Times New Roman" pitchFamily="18" charset="0"/>
              </a:rPr>
              <a:t>розетка</a:t>
            </a:r>
          </a:p>
          <a:p>
            <a:r>
              <a:rPr lang="tt-RU" sz="2800" dirty="0" smtClean="0">
                <a:solidFill>
                  <a:srgbClr val="FF0000"/>
                </a:solidFill>
                <a:latin typeface="Times New Roman" pitchFamily="18" charset="0"/>
                <a:cs typeface="Times New Roman" pitchFamily="18" charset="0"/>
              </a:rPr>
              <a:t>3.Электротравма нәрсә ул?</a:t>
            </a:r>
          </a:p>
          <a:p>
            <a:r>
              <a:rPr lang="tt-RU" sz="2800" dirty="0">
                <a:solidFill>
                  <a:srgbClr val="002060"/>
                </a:solidFill>
                <a:latin typeface="Times New Roman" pitchFamily="18" charset="0"/>
                <a:cs typeface="Times New Roman" pitchFamily="18" charset="0"/>
              </a:rPr>
              <a:t> </a:t>
            </a:r>
            <a:r>
              <a:rPr lang="tt-RU" sz="2800" dirty="0" smtClean="0">
                <a:solidFill>
                  <a:srgbClr val="002060"/>
                </a:solidFill>
                <a:latin typeface="Times New Roman" pitchFamily="18" charset="0"/>
                <a:cs typeface="Times New Roman" pitchFamily="18" charset="0"/>
              </a:rPr>
              <a:t>                                          электрдан зыян күрү</a:t>
            </a:r>
          </a:p>
          <a:p>
            <a:r>
              <a:rPr lang="tt-RU" sz="2800" dirty="0" smtClean="0">
                <a:solidFill>
                  <a:srgbClr val="FF0000"/>
                </a:solidFill>
                <a:latin typeface="Times New Roman" pitchFamily="18" charset="0"/>
                <a:cs typeface="Times New Roman" pitchFamily="18" charset="0"/>
              </a:rPr>
              <a:t>4.Электр белән идарә итүче кем?</a:t>
            </a:r>
          </a:p>
          <a:p>
            <a:r>
              <a:rPr lang="tt-RU" sz="2800" dirty="0">
                <a:solidFill>
                  <a:srgbClr val="FF0000"/>
                </a:solidFill>
                <a:latin typeface="Times New Roman" pitchFamily="18" charset="0"/>
                <a:cs typeface="Times New Roman" pitchFamily="18" charset="0"/>
              </a:rPr>
              <a:t> </a:t>
            </a:r>
            <a:r>
              <a:rPr lang="tt-RU" sz="2800" dirty="0" smtClean="0">
                <a:solidFill>
                  <a:srgbClr val="FF0000"/>
                </a:solidFill>
                <a:latin typeface="Times New Roman" pitchFamily="18" charset="0"/>
                <a:cs typeface="Times New Roman" pitchFamily="18" charset="0"/>
              </a:rPr>
              <a:t>                                         </a:t>
            </a:r>
            <a:r>
              <a:rPr lang="tt-RU" sz="2800" dirty="0" smtClean="0">
                <a:solidFill>
                  <a:srgbClr val="002060"/>
                </a:solidFill>
                <a:latin typeface="Times New Roman" pitchFamily="18" charset="0"/>
                <a:cs typeface="Times New Roman" pitchFamily="18" charset="0"/>
              </a:rPr>
              <a:t>электромантёр</a:t>
            </a:r>
          </a:p>
          <a:p>
            <a:r>
              <a:rPr lang="tt-RU" sz="2800" dirty="0" smtClean="0">
                <a:solidFill>
                  <a:srgbClr val="FF0000"/>
                </a:solidFill>
                <a:latin typeface="Times New Roman" pitchFamily="18" charset="0"/>
                <a:cs typeface="Times New Roman" pitchFamily="18" charset="0"/>
              </a:rPr>
              <a:t>5.Электр энергиясе безгә нинди юллар белән килә?</a:t>
            </a:r>
          </a:p>
          <a:p>
            <a:r>
              <a:rPr lang="tt-RU" sz="2800" dirty="0">
                <a:solidFill>
                  <a:srgbClr val="FF0000"/>
                </a:solidFill>
                <a:latin typeface="Times New Roman" pitchFamily="18" charset="0"/>
                <a:cs typeface="Times New Roman" pitchFamily="18" charset="0"/>
              </a:rPr>
              <a:t> </a:t>
            </a:r>
            <a:r>
              <a:rPr lang="tt-RU" sz="2800" dirty="0" smtClean="0">
                <a:solidFill>
                  <a:srgbClr val="002060"/>
                </a:solidFill>
                <a:latin typeface="Times New Roman" pitchFamily="18" charset="0"/>
                <a:cs typeface="Times New Roman" pitchFamily="18" charset="0"/>
              </a:rPr>
              <a:t>багана башындагы, җир астындагы кабельләр аша килә</a:t>
            </a:r>
          </a:p>
          <a:p>
            <a:r>
              <a:rPr lang="tt-RU" sz="2800" dirty="0" smtClean="0">
                <a:solidFill>
                  <a:srgbClr val="FF0000"/>
                </a:solidFill>
                <a:latin typeface="Times New Roman" pitchFamily="18" charset="0"/>
                <a:cs typeface="Times New Roman" pitchFamily="18" charset="0"/>
              </a:rPr>
              <a:t>6.Электр тогының көче никадәр?</a:t>
            </a:r>
          </a:p>
          <a:p>
            <a:r>
              <a:rPr lang="tt-RU" sz="2800" dirty="0">
                <a:solidFill>
                  <a:srgbClr val="FF0000"/>
                </a:solidFill>
                <a:latin typeface="Times New Roman" pitchFamily="18" charset="0"/>
                <a:cs typeface="Times New Roman" pitchFamily="18" charset="0"/>
              </a:rPr>
              <a:t> </a:t>
            </a:r>
            <a:r>
              <a:rPr lang="tt-RU" sz="2800" dirty="0" smtClean="0">
                <a:solidFill>
                  <a:srgbClr val="002060"/>
                </a:solidFill>
                <a:latin typeface="Times New Roman" pitchFamily="18" charset="0"/>
                <a:cs typeface="Times New Roman" pitchFamily="18" charset="0"/>
              </a:rPr>
              <a:t>ул уенчыкларны хәрәкәткә китерә, магнитафон, компьютерны кабыза, трамвайны да йөртә</a:t>
            </a:r>
          </a:p>
          <a:p>
            <a:r>
              <a:rPr lang="tt-RU" sz="2800" dirty="0" smtClean="0">
                <a:solidFill>
                  <a:srgbClr val="FF0000"/>
                </a:solidFill>
                <a:latin typeface="Times New Roman" pitchFamily="18" charset="0"/>
                <a:cs typeface="Times New Roman" pitchFamily="18" charset="0"/>
              </a:rPr>
              <a:t>7.Электр белән бәйле сүзләр әйтегез әле.</a:t>
            </a:r>
          </a:p>
          <a:p>
            <a:r>
              <a:rPr lang="tt-RU" sz="2800" dirty="0">
                <a:solidFill>
                  <a:srgbClr val="002060"/>
                </a:solidFill>
                <a:latin typeface="Times New Roman" pitchFamily="18" charset="0"/>
                <a:cs typeface="Times New Roman" pitchFamily="18" charset="0"/>
              </a:rPr>
              <a:t>р</a:t>
            </a:r>
            <a:r>
              <a:rPr lang="tt-RU" sz="2800" dirty="0" smtClean="0">
                <a:solidFill>
                  <a:srgbClr val="002060"/>
                </a:solidFill>
                <a:latin typeface="Times New Roman" pitchFamily="18" charset="0"/>
                <a:cs typeface="Times New Roman" pitchFamily="18" charset="0"/>
              </a:rPr>
              <a:t>озетка, шнур, лампочка, яна, сүнә, выключатель....</a:t>
            </a: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 calcmode="lin" valueType="num">
                                      <p:cBhvr additive="base">
                                        <p:cTn id="3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 calcmode="lin" valueType="num">
                                      <p:cBhvr additive="base">
                                        <p:cTn id="4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римма\Desktop\Б.Римма\школьные картинки\5.jpg"/>
          <p:cNvPicPr>
            <a:picLocks noChangeAspect="1" noChangeArrowheads="1"/>
          </p:cNvPicPr>
          <p:nvPr/>
        </p:nvPicPr>
        <p:blipFill>
          <a:blip r:embed="rId2" cstate="print"/>
          <a:srcRect/>
          <a:stretch>
            <a:fillRect/>
          </a:stretch>
        </p:blipFill>
        <p:spPr bwMode="auto">
          <a:xfrm>
            <a:off x="2267744" y="692696"/>
            <a:ext cx="2736304" cy="2736304"/>
          </a:xfrm>
          <a:prstGeom prst="rect">
            <a:avLst/>
          </a:prstGeom>
          <a:ln>
            <a:noFill/>
          </a:ln>
          <a:effectLst>
            <a:softEdge rad="112500"/>
          </a:effectLst>
        </p:spPr>
      </p:pic>
      <p:pic>
        <p:nvPicPr>
          <p:cNvPr id="9219" name="Picture 3" descr="C:\Users\римма\Desktop\Б.Римма\школьные картинки\9.gif"/>
          <p:cNvPicPr>
            <a:picLocks noChangeAspect="1" noChangeArrowheads="1"/>
          </p:cNvPicPr>
          <p:nvPr/>
        </p:nvPicPr>
        <p:blipFill>
          <a:blip r:embed="rId3" cstate="print"/>
          <a:srcRect/>
          <a:stretch>
            <a:fillRect/>
          </a:stretch>
        </p:blipFill>
        <p:spPr bwMode="auto">
          <a:xfrm>
            <a:off x="179512" y="2924944"/>
            <a:ext cx="2695575" cy="3609975"/>
          </a:xfrm>
          <a:prstGeom prst="rect">
            <a:avLst/>
          </a:prstGeom>
          <a:noFill/>
        </p:spPr>
      </p:pic>
      <p:pic>
        <p:nvPicPr>
          <p:cNvPr id="9220" name="Picture 4" descr="C:\Users\римма\Desktop\Б.Римма\школьные картинки\8.jpg"/>
          <p:cNvPicPr>
            <a:picLocks noChangeAspect="1" noChangeArrowheads="1"/>
          </p:cNvPicPr>
          <p:nvPr/>
        </p:nvPicPr>
        <p:blipFill>
          <a:blip r:embed="rId4" cstate="print"/>
          <a:srcRect/>
          <a:stretch>
            <a:fillRect/>
          </a:stretch>
        </p:blipFill>
        <p:spPr bwMode="auto">
          <a:xfrm>
            <a:off x="5508104" y="620688"/>
            <a:ext cx="2880320" cy="2880320"/>
          </a:xfrm>
          <a:prstGeom prst="rect">
            <a:avLst/>
          </a:prstGeom>
          <a:ln>
            <a:noFill/>
          </a:ln>
          <a:effectLst>
            <a:softEdge rad="112500"/>
          </a:effectLst>
        </p:spPr>
      </p:pic>
      <p:sp>
        <p:nvSpPr>
          <p:cNvPr id="5" name="TextBox 4"/>
          <p:cNvSpPr txBox="1"/>
          <p:nvPr/>
        </p:nvSpPr>
        <p:spPr>
          <a:xfrm>
            <a:off x="2771800" y="3933056"/>
            <a:ext cx="5904656" cy="1569660"/>
          </a:xfrm>
          <a:prstGeom prst="rect">
            <a:avLst/>
          </a:prstGeom>
          <a:noFill/>
        </p:spPr>
        <p:txBody>
          <a:bodyPr wrap="square" rtlCol="0">
            <a:spAutoFit/>
          </a:bodyPr>
          <a:lstStyle/>
          <a:p>
            <a:r>
              <a:rPr lang="tt-RU" sz="4800" b="1" dirty="0" smtClean="0">
                <a:solidFill>
                  <a:srgbClr val="FF0000"/>
                </a:solidFill>
                <a:latin typeface="Times New Roman" pitchFamily="18" charset="0"/>
                <a:cs typeface="Times New Roman" pitchFamily="18" charset="0"/>
              </a:rPr>
              <a:t>Электр белән сак булыйк!</a:t>
            </a:r>
            <a:endParaRPr lang="ru-RU" sz="4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имма\Desktop\101_SONY\фото 2\101_SONY\DSC06182.JPG"/>
          <p:cNvPicPr>
            <a:picLocks noChangeAspect="1" noChangeArrowheads="1"/>
          </p:cNvPicPr>
          <p:nvPr/>
        </p:nvPicPr>
        <p:blipFill>
          <a:blip r:embed="rId3" cstate="print"/>
          <a:srcRect/>
          <a:stretch>
            <a:fillRect/>
          </a:stretch>
        </p:blipFill>
        <p:spPr bwMode="auto">
          <a:xfrm>
            <a:off x="323528" y="332656"/>
            <a:ext cx="4572000" cy="6096000"/>
          </a:xfrm>
          <a:prstGeom prst="rect">
            <a:avLst/>
          </a:prstGeom>
          <a:noFill/>
        </p:spPr>
      </p:pic>
      <p:pic>
        <p:nvPicPr>
          <p:cNvPr id="1027" name="Picture 3" descr="C:\Users\римма\Desktop\101_SONY\фото 2\DSC06174.JPG"/>
          <p:cNvPicPr>
            <a:picLocks noChangeAspect="1" noChangeArrowheads="1"/>
          </p:cNvPicPr>
          <p:nvPr/>
        </p:nvPicPr>
        <p:blipFill>
          <a:blip r:embed="rId4" cstate="print"/>
          <a:srcRect/>
          <a:stretch>
            <a:fillRect/>
          </a:stretch>
        </p:blipFill>
        <p:spPr bwMode="auto">
          <a:xfrm>
            <a:off x="4860032" y="3645024"/>
            <a:ext cx="3960440" cy="2831976"/>
          </a:xfrm>
          <a:prstGeom prst="rect">
            <a:avLst/>
          </a:prstGeom>
          <a:ln>
            <a:noFill/>
          </a:ln>
          <a:effectLst>
            <a:softEdge rad="112500"/>
          </a:effectLst>
        </p:spPr>
      </p:pic>
      <p:pic>
        <p:nvPicPr>
          <p:cNvPr id="1028" name="Picture 4" descr="C:\Users\римма\Desktop\101_SONY\фото 2\DSC06180.JPG"/>
          <p:cNvPicPr>
            <a:picLocks noChangeAspect="1" noChangeArrowheads="1"/>
          </p:cNvPicPr>
          <p:nvPr/>
        </p:nvPicPr>
        <p:blipFill>
          <a:blip r:embed="rId5" cstate="print"/>
          <a:srcRect/>
          <a:stretch>
            <a:fillRect/>
          </a:stretch>
        </p:blipFill>
        <p:spPr bwMode="auto">
          <a:xfrm>
            <a:off x="4844030" y="404664"/>
            <a:ext cx="4048450" cy="3312368"/>
          </a:xfrm>
          <a:prstGeom prst="rect">
            <a:avLst/>
          </a:prstGeom>
          <a:ln>
            <a:noFill/>
          </a:ln>
          <a:effectLst>
            <a:softEdge rad="112500"/>
          </a:effectLst>
        </p:spPr>
      </p:pic>
      <p:sp>
        <p:nvSpPr>
          <p:cNvPr id="5" name="TextBox 4"/>
          <p:cNvSpPr txBox="1"/>
          <p:nvPr/>
        </p:nvSpPr>
        <p:spPr>
          <a:xfrm>
            <a:off x="3203848" y="332656"/>
            <a:ext cx="4896544" cy="646331"/>
          </a:xfrm>
          <a:prstGeom prst="rect">
            <a:avLst/>
          </a:prstGeom>
          <a:noFill/>
        </p:spPr>
        <p:txBody>
          <a:bodyPr wrap="square" rtlCol="0">
            <a:spAutoFit/>
          </a:bodyPr>
          <a:lstStyle/>
          <a:p>
            <a:r>
              <a:rPr lang="tt-RU" sz="3600" b="1" dirty="0" smtClean="0">
                <a:solidFill>
                  <a:srgbClr val="FF0000"/>
                </a:solidFill>
                <a:latin typeface="Times New Roman" pitchFamily="18" charset="0"/>
                <a:cs typeface="Times New Roman" pitchFamily="18" charset="0"/>
              </a:rPr>
              <a:t>Сез кабызган утлар.</a:t>
            </a:r>
            <a:endParaRPr lang="ru-RU"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римма\Desktop\фото 2\101_SONY\DSC06261.JPG"/>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p:spPr>
      </p:pic>
      <p:sp>
        <p:nvSpPr>
          <p:cNvPr id="3" name="TextBox 2"/>
          <p:cNvSpPr txBox="1"/>
          <p:nvPr/>
        </p:nvSpPr>
        <p:spPr>
          <a:xfrm>
            <a:off x="2915816" y="6453336"/>
            <a:ext cx="5904656" cy="369332"/>
          </a:xfrm>
          <a:prstGeom prst="rect">
            <a:avLst/>
          </a:prstGeom>
          <a:noFill/>
        </p:spPr>
        <p:txBody>
          <a:bodyPr wrap="square" rtlCol="0">
            <a:spAutoFit/>
          </a:bodyPr>
          <a:lstStyle/>
          <a:p>
            <a:r>
              <a:rPr lang="ru-RU" dirty="0" err="1" smtClean="0"/>
              <a:t>Фәйзиева</a:t>
            </a:r>
            <a:r>
              <a:rPr lang="ru-RU" dirty="0" smtClean="0"/>
              <a:t> </a:t>
            </a:r>
            <a:r>
              <a:rPr lang="tt-RU" dirty="0" smtClean="0"/>
              <a:t>Әдиләнең эше.</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имма\Desktop\фото 2\101_SONY\DSC06170.JPG"/>
          <p:cNvPicPr>
            <a:picLocks noChangeAspect="1" noChangeArrowheads="1"/>
          </p:cNvPicPr>
          <p:nvPr/>
        </p:nvPicPr>
        <p:blipFill>
          <a:blip r:embed="rId2" cstate="print">
            <a:lum contrast="10000"/>
          </a:blip>
          <a:srcRect/>
          <a:stretch>
            <a:fillRect/>
          </a:stretch>
        </p:blipFill>
        <p:spPr bwMode="auto">
          <a:xfrm>
            <a:off x="1331640" y="1988840"/>
            <a:ext cx="6492213" cy="4869160"/>
          </a:xfrm>
          <a:prstGeom prst="star10">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467544" y="260648"/>
            <a:ext cx="8352928" cy="2246769"/>
          </a:xfrm>
          <a:prstGeom prst="rect">
            <a:avLst/>
          </a:prstGeom>
          <a:noFill/>
        </p:spPr>
        <p:txBody>
          <a:bodyPr wrap="square" rtlCol="0">
            <a:spAutoFit/>
          </a:bodyPr>
          <a:lstStyle/>
          <a:p>
            <a:pPr algn="just"/>
            <a:r>
              <a:rPr lang="tt-RU" sz="2000" b="1" dirty="0" smtClean="0">
                <a:solidFill>
                  <a:srgbClr val="FF0000"/>
                </a:solidFill>
                <a:latin typeface="Times New Roman" pitchFamily="18" charset="0"/>
                <a:cs typeface="Times New Roman" pitchFamily="18" charset="0"/>
              </a:rPr>
              <a:t>Хөрмәтле энергетика тармагы хезмәткәрләре! Сезне Энергетиклар көне белән ихлас котлыйбыз! Көн саен  йортларны җылыту, яктырту,сәнәгать гигантларын һәм социаль учреждениеләрне электр энергиясе белән тәэмин итү бурычын үтәүче көчле рухлы кешеләрнең бәйрәме бу! Иң мөһиме – үзегезгә йөкләнгән бурычларны намус </a:t>
            </a:r>
            <a:r>
              <a:rPr lang="tt-RU" sz="2000" b="1" smtClean="0">
                <a:solidFill>
                  <a:srgbClr val="FF0000"/>
                </a:solidFill>
                <a:latin typeface="Times New Roman" pitchFamily="18" charset="0"/>
                <a:cs typeface="Times New Roman" pitchFamily="18" charset="0"/>
              </a:rPr>
              <a:t>белән </a:t>
            </a:r>
            <a:r>
              <a:rPr lang="tt-RU" sz="2000" b="1" smtClean="0">
                <a:solidFill>
                  <a:srgbClr val="FF0000"/>
                </a:solidFill>
                <a:latin typeface="Times New Roman" pitchFamily="18" charset="0"/>
                <a:cs typeface="Times New Roman" pitchFamily="18" charset="0"/>
              </a:rPr>
              <a:t>үтисез.Сезгә </a:t>
            </a:r>
            <a:r>
              <a:rPr lang="tt-RU" sz="2000" b="1" dirty="0" smtClean="0">
                <a:solidFill>
                  <a:srgbClr val="FF0000"/>
                </a:solidFill>
                <a:latin typeface="Times New Roman" pitchFamily="18" charset="0"/>
                <a:cs typeface="Times New Roman" pitchFamily="18" charset="0"/>
              </a:rPr>
              <a:t>сәламәтлек һәм гаиләләрегезгә ныклы сәламәтлек һәм тынычлык </a:t>
            </a:r>
            <a:r>
              <a:rPr lang="tt-RU" sz="2000" b="1" dirty="0" smtClean="0">
                <a:solidFill>
                  <a:srgbClr val="FF0000"/>
                </a:solidFill>
                <a:latin typeface="Times New Roman" pitchFamily="18" charset="0"/>
                <a:cs typeface="Times New Roman" pitchFamily="18" charset="0"/>
              </a:rPr>
              <a:t>телибез.</a:t>
            </a:r>
            <a:endParaRPr lang="ru-RU" sz="2000" b="1" dirty="0">
              <a:solidFill>
                <a:srgbClr val="FF0000"/>
              </a:solidFill>
              <a:latin typeface="Times New Roman" pitchFamily="18" charset="0"/>
              <a:cs typeface="Times New Roman" pitchFamily="18" charset="0"/>
            </a:endParaRPr>
          </a:p>
        </p:txBody>
      </p:sp>
      <p:pic>
        <p:nvPicPr>
          <p:cNvPr id="7" name="Picture 6" descr="C:\Users\римма\Desktop\Б.Римма\школьные картинки\10.jpg"/>
          <p:cNvPicPr>
            <a:picLocks noChangeAspect="1" noChangeArrowheads="1"/>
          </p:cNvPicPr>
          <p:nvPr/>
        </p:nvPicPr>
        <p:blipFill>
          <a:blip r:embed="rId3" cstate="print"/>
          <a:srcRect/>
          <a:stretch>
            <a:fillRect/>
          </a:stretch>
        </p:blipFill>
        <p:spPr bwMode="auto">
          <a:xfrm rot="7705287">
            <a:off x="588371" y="2541714"/>
            <a:ext cx="952500" cy="952500"/>
          </a:xfrm>
          <a:prstGeom prst="ellipse">
            <a:avLst/>
          </a:prstGeom>
          <a:ln>
            <a:noFill/>
          </a:ln>
          <a:effectLst>
            <a:softEdge rad="112500"/>
          </a:effectLst>
        </p:spPr>
      </p:pic>
      <p:pic>
        <p:nvPicPr>
          <p:cNvPr id="8" name="Picture 6" descr="C:\Users\римма\Desktop\Б.Римма\школьные картинки\10.jpg"/>
          <p:cNvPicPr>
            <a:picLocks noChangeAspect="1" noChangeArrowheads="1"/>
          </p:cNvPicPr>
          <p:nvPr/>
        </p:nvPicPr>
        <p:blipFill>
          <a:blip r:embed="rId3" cstate="print"/>
          <a:srcRect/>
          <a:stretch>
            <a:fillRect/>
          </a:stretch>
        </p:blipFill>
        <p:spPr bwMode="auto">
          <a:xfrm rot="11133143">
            <a:off x="7568173" y="2536741"/>
            <a:ext cx="952500" cy="952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римма\Desktop\фото 2\101_SONY\DSC06169.JPG"/>
          <p:cNvPicPr>
            <a:picLocks noChangeAspect="1" noChangeArrowheads="1"/>
          </p:cNvPicPr>
          <p:nvPr/>
        </p:nvPicPr>
        <p:blipFill>
          <a:blip r:embed="rId2" cstate="print"/>
          <a:srcRect/>
          <a:stretch>
            <a:fillRect/>
          </a:stretch>
        </p:blipFill>
        <p:spPr bwMode="auto">
          <a:xfrm>
            <a:off x="4644008" y="188640"/>
            <a:ext cx="4283968" cy="3212976"/>
          </a:xfrm>
          <a:prstGeom prst="rect">
            <a:avLst/>
          </a:prstGeom>
          <a:noFill/>
        </p:spPr>
      </p:pic>
      <p:pic>
        <p:nvPicPr>
          <p:cNvPr id="6148" name="Picture 4" descr="C:\Users\римма\Desktop\фото 2\101_SONY\DSC06184.JPG"/>
          <p:cNvPicPr>
            <a:picLocks noChangeAspect="1" noChangeArrowheads="1"/>
          </p:cNvPicPr>
          <p:nvPr/>
        </p:nvPicPr>
        <p:blipFill>
          <a:blip r:embed="rId3" cstate="print"/>
          <a:srcRect/>
          <a:stretch>
            <a:fillRect/>
          </a:stretch>
        </p:blipFill>
        <p:spPr bwMode="auto">
          <a:xfrm>
            <a:off x="0" y="0"/>
            <a:ext cx="4499992" cy="3374994"/>
          </a:xfrm>
          <a:prstGeom prst="rect">
            <a:avLst/>
          </a:prstGeom>
          <a:noFill/>
        </p:spPr>
      </p:pic>
      <p:sp>
        <p:nvSpPr>
          <p:cNvPr id="9" name="TextBox 8"/>
          <p:cNvSpPr txBox="1"/>
          <p:nvPr/>
        </p:nvSpPr>
        <p:spPr>
          <a:xfrm>
            <a:off x="0" y="3645024"/>
            <a:ext cx="9144000" cy="2123658"/>
          </a:xfrm>
          <a:prstGeom prst="rect">
            <a:avLst/>
          </a:prstGeom>
          <a:noFill/>
        </p:spPr>
        <p:txBody>
          <a:bodyPr wrap="square" rtlCol="0">
            <a:spAutoFit/>
          </a:bodyPr>
          <a:lstStyle/>
          <a:p>
            <a:r>
              <a:rPr lang="tt-RU" sz="2800" dirty="0" smtClean="0">
                <a:latin typeface="Times New Roman" pitchFamily="18" charset="0"/>
                <a:cs typeface="Times New Roman" pitchFamily="18" charset="0"/>
              </a:rPr>
              <a:t>                 </a:t>
            </a:r>
            <a:r>
              <a:rPr lang="tt-RU" sz="2800" b="1" dirty="0" smtClean="0">
                <a:solidFill>
                  <a:srgbClr val="FF0000"/>
                </a:solidFill>
                <a:latin typeface="Times New Roman" pitchFamily="18" charset="0"/>
                <a:cs typeface="Times New Roman" pitchFamily="18" charset="0"/>
              </a:rPr>
              <a:t>Әтнә район электр челтәре кисәтә:</a:t>
            </a:r>
          </a:p>
          <a:p>
            <a:r>
              <a:rPr lang="tt-RU" sz="3600" b="1" dirty="0" smtClean="0">
                <a:solidFill>
                  <a:srgbClr val="002060"/>
                </a:solidFill>
                <a:latin typeface="Times New Roman" pitchFamily="18" charset="0"/>
                <a:cs typeface="Times New Roman" pitchFamily="18" charset="0"/>
              </a:rPr>
              <a:t>Электрүткәргеч линияләре янында уйнау </a:t>
            </a:r>
          </a:p>
          <a:p>
            <a:r>
              <a:rPr lang="tt-RU" sz="2800" b="1" dirty="0" smtClean="0">
                <a:solidFill>
                  <a:srgbClr val="002060"/>
                </a:solidFill>
                <a:latin typeface="Times New Roman" pitchFamily="18" charset="0"/>
                <a:cs typeface="Times New Roman" pitchFamily="18" charset="0"/>
              </a:rPr>
              <a:t>             </a:t>
            </a:r>
          </a:p>
          <a:p>
            <a:r>
              <a:rPr lang="tt-RU" sz="2800" b="1" dirty="0">
                <a:solidFill>
                  <a:srgbClr val="FF0000"/>
                </a:solidFill>
                <a:latin typeface="Times New Roman" pitchFamily="18" charset="0"/>
                <a:cs typeface="Times New Roman" pitchFamily="18" charset="0"/>
              </a:rPr>
              <a:t> </a:t>
            </a:r>
            <a:r>
              <a:rPr lang="tt-RU" sz="2800" b="1" dirty="0" smtClean="0">
                <a:solidFill>
                  <a:srgbClr val="FF0000"/>
                </a:solidFill>
                <a:latin typeface="Times New Roman" pitchFamily="18" charset="0"/>
                <a:cs typeface="Times New Roman" pitchFamily="18" charset="0"/>
              </a:rPr>
              <a:t>          </a:t>
            </a:r>
            <a:r>
              <a:rPr lang="tt-RU" sz="4000" b="1" dirty="0" smtClean="0">
                <a:solidFill>
                  <a:srgbClr val="FF0000"/>
                </a:solidFill>
                <a:latin typeface="Times New Roman" pitchFamily="18" charset="0"/>
                <a:cs typeface="Times New Roman" pitchFamily="18" charset="0"/>
              </a:rPr>
              <a:t>ТОРМЫШ ӨЧЕН КУРКЫНЫЧ!</a:t>
            </a:r>
            <a:endParaRPr lang="ru-RU"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V06185.MPG">
            <a:hlinkClick r:id="" action="ppaction://media"/>
          </p:cNvPr>
          <p:cNvPicPr>
            <a:picLocks noRot="1" noChangeAspect="1"/>
          </p:cNvPicPr>
          <p:nvPr>
            <a:videoFile r:link="rId1"/>
          </p:nvPr>
        </p:nvPicPr>
        <p:blipFill>
          <a:blip r:embed="rId3" cstate="print"/>
          <a:stretch>
            <a:fillRect/>
          </a:stretch>
        </p:blipFill>
        <p:spPr>
          <a:xfrm>
            <a:off x="635563" y="512676"/>
            <a:ext cx="7824869" cy="5868652"/>
          </a:xfrm>
          <a:prstGeom prst="rect">
            <a:avLst/>
          </a:prstGeom>
        </p:spPr>
      </p:pic>
      <p:pic>
        <p:nvPicPr>
          <p:cNvPr id="4" name="Picture 6" descr="C:\Users\римма\Desktop\Б.Римма\школьные картинки\10.jpg"/>
          <p:cNvPicPr>
            <a:picLocks noChangeAspect="1" noChangeArrowheads="1"/>
          </p:cNvPicPr>
          <p:nvPr/>
        </p:nvPicPr>
        <p:blipFill>
          <a:blip r:embed="rId4" cstate="print"/>
          <a:srcRect/>
          <a:stretch>
            <a:fillRect/>
          </a:stretch>
        </p:blipFill>
        <p:spPr bwMode="auto">
          <a:xfrm rot="7705287">
            <a:off x="755576" y="548680"/>
            <a:ext cx="952500" cy="9525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350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V06255.MPG">
            <a:hlinkClick r:id="" action="ppaction://media"/>
          </p:cNvPr>
          <p:cNvPicPr>
            <a:picLocks noRot="1" noChangeAspect="1"/>
          </p:cNvPicPr>
          <p:nvPr>
            <a:videoFile r:link="rId1"/>
          </p:nvPr>
        </p:nvPicPr>
        <p:blipFill>
          <a:blip r:embed="rId3" cstate="print"/>
          <a:stretch>
            <a:fillRect/>
          </a:stretch>
        </p:blipFill>
        <p:spPr>
          <a:xfrm>
            <a:off x="539552" y="350658"/>
            <a:ext cx="8136904" cy="6102678"/>
          </a:xfrm>
          <a:prstGeom prst="rect">
            <a:avLst/>
          </a:prstGeom>
        </p:spPr>
      </p:pic>
      <p:pic>
        <p:nvPicPr>
          <p:cNvPr id="3" name="Picture 6" descr="C:\Users\римма\Desktop\Б.Римма\школьные картинки\10.jpg"/>
          <p:cNvPicPr>
            <a:picLocks noChangeAspect="1" noChangeArrowheads="1"/>
          </p:cNvPicPr>
          <p:nvPr/>
        </p:nvPicPr>
        <p:blipFill>
          <a:blip r:embed="rId4" cstate="print"/>
          <a:srcRect/>
          <a:stretch>
            <a:fillRect/>
          </a:stretch>
        </p:blipFill>
        <p:spPr bwMode="auto">
          <a:xfrm rot="7705287">
            <a:off x="755576" y="548680"/>
            <a:ext cx="952500" cy="9525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имма\Desktop\фото 2\101_SONY\DSC06176.JPG"/>
          <p:cNvPicPr>
            <a:picLocks noChangeAspect="1" noChangeArrowheads="1"/>
          </p:cNvPicPr>
          <p:nvPr/>
        </p:nvPicPr>
        <p:blipFill>
          <a:blip r:embed="rId2" cstate="print">
            <a:lum contrast="10000"/>
          </a:blip>
          <a:srcRect/>
          <a:stretch>
            <a:fillRect/>
          </a:stretch>
        </p:blipFill>
        <p:spPr bwMode="auto">
          <a:xfrm>
            <a:off x="755576" y="548680"/>
            <a:ext cx="7488832" cy="5616624"/>
          </a:xfrm>
          <a:prstGeom prst="rect">
            <a:avLst/>
          </a:prstGeom>
          <a:ln>
            <a:noFill/>
          </a:ln>
          <a:effectLst>
            <a:softEdge rad="112500"/>
          </a:effectLst>
        </p:spPr>
      </p:pic>
      <p:sp>
        <p:nvSpPr>
          <p:cNvPr id="3" name="Прямоугольник 2"/>
          <p:cNvSpPr/>
          <p:nvPr/>
        </p:nvSpPr>
        <p:spPr>
          <a:xfrm>
            <a:off x="1547664" y="5445224"/>
            <a:ext cx="5953939" cy="923330"/>
          </a:xfrm>
          <a:prstGeom prst="rect">
            <a:avLst/>
          </a:prstGeom>
          <a:noFill/>
        </p:spPr>
        <p:txBody>
          <a:bodyPr wrap="none" lIns="91440" tIns="45720" rIns="91440" bIns="45720">
            <a:spAutoFit/>
          </a:bodyPr>
          <a:lstStyle/>
          <a:p>
            <a:pPr algn="ctr"/>
            <a:r>
              <a:rPr lang="tt-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Сез кабызган утлар</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pic>
        <p:nvPicPr>
          <p:cNvPr id="4" name="Picture 6" descr="C:\Users\римма\Desktop\Б.Римма\школьные картинки\10.jpg"/>
          <p:cNvPicPr>
            <a:picLocks noChangeAspect="1" noChangeArrowheads="1"/>
          </p:cNvPicPr>
          <p:nvPr/>
        </p:nvPicPr>
        <p:blipFill>
          <a:blip r:embed="rId3" cstate="print"/>
          <a:srcRect/>
          <a:stretch>
            <a:fillRect/>
          </a:stretch>
        </p:blipFill>
        <p:spPr bwMode="auto">
          <a:xfrm rot="8561440">
            <a:off x="802772" y="739891"/>
            <a:ext cx="952500" cy="952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римма\Desktop\фото 2\101_SONY\DSC06262.JPG"/>
          <p:cNvPicPr>
            <a:picLocks noChangeAspect="1" noChangeArrowheads="1"/>
          </p:cNvPicPr>
          <p:nvPr/>
        </p:nvPicPr>
        <p:blipFill>
          <a:blip r:embed="rId2" cstate="print"/>
          <a:srcRect/>
          <a:stretch>
            <a:fillRect/>
          </a:stretch>
        </p:blipFill>
        <p:spPr bwMode="auto">
          <a:xfrm>
            <a:off x="611560" y="404664"/>
            <a:ext cx="7680853" cy="5976664"/>
          </a:xfrm>
          <a:prstGeom prst="rect">
            <a:avLst/>
          </a:prstGeom>
          <a:ln>
            <a:noFill/>
          </a:ln>
          <a:effectLst>
            <a:softEdge rad="112500"/>
          </a:effectLst>
        </p:spPr>
      </p:pic>
      <p:sp>
        <p:nvSpPr>
          <p:cNvPr id="3" name="TextBox 2"/>
          <p:cNvSpPr txBox="1"/>
          <p:nvPr/>
        </p:nvSpPr>
        <p:spPr>
          <a:xfrm>
            <a:off x="1187624" y="4581128"/>
            <a:ext cx="5976664" cy="2062103"/>
          </a:xfrm>
          <a:prstGeom prst="rect">
            <a:avLst/>
          </a:prstGeom>
          <a:noFill/>
        </p:spPr>
        <p:txBody>
          <a:bodyPr wrap="square" rtlCol="0">
            <a:spAutoFit/>
          </a:bodyPr>
          <a:lstStyle/>
          <a:p>
            <a:r>
              <a:rPr lang="tt-RU" sz="3200" b="1" dirty="0" smtClean="0">
                <a:solidFill>
                  <a:srgbClr val="C00000"/>
                </a:solidFill>
                <a:latin typeface="Times New Roman" pitchFamily="18" charset="0"/>
                <a:cs typeface="Times New Roman" pitchFamily="18" charset="0"/>
              </a:rPr>
              <a:t>Очрамасын токлы чыбык</a:t>
            </a:r>
          </a:p>
          <a:p>
            <a:r>
              <a:rPr lang="tt-RU" sz="3200" b="1" dirty="0" smtClean="0">
                <a:solidFill>
                  <a:srgbClr val="C00000"/>
                </a:solidFill>
                <a:latin typeface="Times New Roman" pitchFamily="18" charset="0"/>
                <a:cs typeface="Times New Roman" pitchFamily="18" charset="0"/>
              </a:rPr>
              <a:t>Барасы юлыгызда.</a:t>
            </a:r>
          </a:p>
          <a:p>
            <a:r>
              <a:rPr lang="tt-RU" sz="3200" b="1" dirty="0" smtClean="0">
                <a:solidFill>
                  <a:srgbClr val="C00000"/>
                </a:solidFill>
                <a:latin typeface="Times New Roman" pitchFamily="18" charset="0"/>
                <a:cs typeface="Times New Roman" pitchFamily="18" charset="0"/>
              </a:rPr>
              <a:t>Тик якты ут янып торсын</a:t>
            </a:r>
          </a:p>
          <a:p>
            <a:r>
              <a:rPr lang="tt-RU" sz="3200" b="1" dirty="0" smtClean="0">
                <a:solidFill>
                  <a:srgbClr val="C00000"/>
                </a:solidFill>
                <a:latin typeface="Times New Roman" pitchFamily="18" charset="0"/>
                <a:cs typeface="Times New Roman" pitchFamily="18" charset="0"/>
              </a:rPr>
              <a:t>Һәрвакыт алдыгызда.</a:t>
            </a:r>
            <a:endParaRPr lang="ru-RU" sz="3200" b="1" dirty="0">
              <a:solidFill>
                <a:srgbClr val="C00000"/>
              </a:solidFill>
              <a:latin typeface="Times New Roman" pitchFamily="18" charset="0"/>
              <a:cs typeface="Times New Roman" pitchFamily="18" charset="0"/>
            </a:endParaRPr>
          </a:p>
        </p:txBody>
      </p:sp>
      <p:pic>
        <p:nvPicPr>
          <p:cNvPr id="5" name="Picture 6" descr="C:\Users\римма\Desktop\Б.Римма\школьные картинки\10.jpg"/>
          <p:cNvPicPr>
            <a:picLocks noChangeAspect="1" noChangeArrowheads="1"/>
          </p:cNvPicPr>
          <p:nvPr/>
        </p:nvPicPr>
        <p:blipFill>
          <a:blip r:embed="rId3" cstate="print"/>
          <a:srcRect/>
          <a:stretch>
            <a:fillRect/>
          </a:stretch>
        </p:blipFill>
        <p:spPr bwMode="auto">
          <a:xfrm rot="7365201">
            <a:off x="3946510" y="643271"/>
            <a:ext cx="1249147" cy="124914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римма\Desktop\Б.Римма\школьные картинки\Анимация\BD19582_.GIF"/>
          <p:cNvPicPr>
            <a:picLocks noChangeAspect="1" noChangeArrowheads="1" noCrop="1"/>
          </p:cNvPicPr>
          <p:nvPr/>
        </p:nvPicPr>
        <p:blipFill>
          <a:blip r:embed="rId2" cstate="print"/>
          <a:srcRect/>
          <a:stretch>
            <a:fillRect/>
          </a:stretch>
        </p:blipFill>
        <p:spPr bwMode="auto">
          <a:xfrm>
            <a:off x="827584" y="836712"/>
            <a:ext cx="2232248" cy="2808312"/>
          </a:xfrm>
          <a:prstGeom prst="rect">
            <a:avLst/>
          </a:prstGeom>
          <a:noFill/>
        </p:spPr>
      </p:pic>
      <p:pic>
        <p:nvPicPr>
          <p:cNvPr id="8196" name="Picture 4" descr="C:\Users\римма\Desktop\Б.Римма\школьные картинки\9.jpg"/>
          <p:cNvPicPr>
            <a:picLocks noChangeAspect="1" noChangeArrowheads="1"/>
          </p:cNvPicPr>
          <p:nvPr/>
        </p:nvPicPr>
        <p:blipFill>
          <a:blip r:embed="rId3" cstate="print"/>
          <a:srcRect/>
          <a:stretch>
            <a:fillRect/>
          </a:stretch>
        </p:blipFill>
        <p:spPr bwMode="auto">
          <a:xfrm>
            <a:off x="5724128" y="620688"/>
            <a:ext cx="2664296" cy="2664296"/>
          </a:xfrm>
          <a:prstGeom prst="rect">
            <a:avLst/>
          </a:prstGeom>
          <a:noFill/>
        </p:spPr>
      </p:pic>
      <p:pic>
        <p:nvPicPr>
          <p:cNvPr id="8199" name="Picture 7" descr="C:\Users\римма\Desktop\Б.Римма\школьные картинки\14.jpg"/>
          <p:cNvPicPr>
            <a:picLocks noChangeAspect="1" noChangeArrowheads="1"/>
          </p:cNvPicPr>
          <p:nvPr/>
        </p:nvPicPr>
        <p:blipFill>
          <a:blip r:embed="rId4" cstate="print"/>
          <a:srcRect/>
          <a:stretch>
            <a:fillRect/>
          </a:stretch>
        </p:blipFill>
        <p:spPr bwMode="auto">
          <a:xfrm>
            <a:off x="827584" y="3933056"/>
            <a:ext cx="2232248" cy="2232248"/>
          </a:xfrm>
          <a:prstGeom prst="rect">
            <a:avLst/>
          </a:prstGeom>
          <a:noFill/>
        </p:spPr>
      </p:pic>
      <p:pic>
        <p:nvPicPr>
          <p:cNvPr id="8200" name="Picture 8" descr="C:\Users\римма\Desktop\Б.Римма\школьные картинки\11.jpg"/>
          <p:cNvPicPr>
            <a:picLocks noChangeAspect="1" noChangeArrowheads="1"/>
          </p:cNvPicPr>
          <p:nvPr/>
        </p:nvPicPr>
        <p:blipFill>
          <a:blip r:embed="rId5" cstate="print"/>
          <a:srcRect/>
          <a:stretch>
            <a:fillRect/>
          </a:stretch>
        </p:blipFill>
        <p:spPr bwMode="auto">
          <a:xfrm>
            <a:off x="5580112" y="3789040"/>
            <a:ext cx="2808312" cy="2448272"/>
          </a:xfrm>
          <a:prstGeom prst="rect">
            <a:avLst/>
          </a:prstGeom>
          <a:noFill/>
        </p:spPr>
      </p:pic>
      <p:pic>
        <p:nvPicPr>
          <p:cNvPr id="8201" name="Picture 9" descr="C:\Users\римма\Desktop\Б.Римма\школьные картинки\Мультяшки\045.gif"/>
          <p:cNvPicPr>
            <a:picLocks noChangeAspect="1" noChangeArrowheads="1" noCrop="1"/>
          </p:cNvPicPr>
          <p:nvPr/>
        </p:nvPicPr>
        <p:blipFill>
          <a:blip r:embed="rId6" cstate="print"/>
          <a:srcRect/>
          <a:stretch>
            <a:fillRect/>
          </a:stretch>
        </p:blipFill>
        <p:spPr bwMode="auto">
          <a:xfrm>
            <a:off x="3117439" y="2564904"/>
            <a:ext cx="2545483" cy="20162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имма\Desktop\фото 2\101_SONY\DSC06182.JPG"/>
          <p:cNvPicPr>
            <a:picLocks noChangeAspect="1" noChangeArrowheads="1"/>
          </p:cNvPicPr>
          <p:nvPr/>
        </p:nvPicPr>
        <p:blipFill>
          <a:blip r:embed="rId2" cstate="print"/>
          <a:srcRect/>
          <a:stretch>
            <a:fillRect/>
          </a:stretch>
        </p:blipFill>
        <p:spPr bwMode="auto">
          <a:xfrm rot="16200000">
            <a:off x="-301485" y="1173693"/>
            <a:ext cx="5576168" cy="4182126"/>
          </a:xfrm>
          <a:prstGeom prst="rect">
            <a:avLst/>
          </a:prstGeom>
          <a:ln>
            <a:noFill/>
          </a:ln>
          <a:effectLst>
            <a:softEdge rad="112500"/>
          </a:effectLst>
        </p:spPr>
      </p:pic>
      <p:pic>
        <p:nvPicPr>
          <p:cNvPr id="3075" name="Picture 3" descr="C:\Users\римма\Desktop\фото 2\101_SONY\DSC06183.JPG"/>
          <p:cNvPicPr>
            <a:picLocks noChangeAspect="1" noChangeArrowheads="1"/>
          </p:cNvPicPr>
          <p:nvPr/>
        </p:nvPicPr>
        <p:blipFill>
          <a:blip r:embed="rId3" cstate="print"/>
          <a:srcRect/>
          <a:stretch>
            <a:fillRect/>
          </a:stretch>
        </p:blipFill>
        <p:spPr bwMode="auto">
          <a:xfrm>
            <a:off x="4644008" y="476672"/>
            <a:ext cx="3985810" cy="5585976"/>
          </a:xfrm>
          <a:prstGeom prst="rect">
            <a:avLst/>
          </a:prstGeom>
          <a:ln>
            <a:noFill/>
          </a:ln>
          <a:effectLst>
            <a:softEdge rad="112500"/>
          </a:effectLst>
        </p:spPr>
      </p:pic>
      <p:pic>
        <p:nvPicPr>
          <p:cNvPr id="4" name="Picture 6" descr="C:\Users\римма\Desktop\Б.Римма\школьные картинки\10.jpg"/>
          <p:cNvPicPr>
            <a:picLocks noChangeAspect="1" noChangeArrowheads="1"/>
          </p:cNvPicPr>
          <p:nvPr/>
        </p:nvPicPr>
        <p:blipFill>
          <a:blip r:embed="rId4" cstate="print"/>
          <a:srcRect/>
          <a:stretch>
            <a:fillRect/>
          </a:stretch>
        </p:blipFill>
        <p:spPr bwMode="auto">
          <a:xfrm rot="8561440">
            <a:off x="3539075" y="739890"/>
            <a:ext cx="952500" cy="952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144</TotalTime>
  <Words>219</Words>
  <Application>Microsoft Office PowerPoint</Application>
  <PresentationFormat>Экран (4:3)</PresentationFormat>
  <Paragraphs>34</Paragraphs>
  <Slides>13</Slides>
  <Notes>1</Notes>
  <HiddenSlides>0</HiddenSlides>
  <MMClips>2</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римма</dc:creator>
  <cp:lastModifiedBy>римма</cp:lastModifiedBy>
  <cp:revision>17</cp:revision>
  <dcterms:created xsi:type="dcterms:W3CDTF">2012-12-16T15:10:32Z</dcterms:created>
  <dcterms:modified xsi:type="dcterms:W3CDTF">2014-11-06T16:51:39Z</dcterms:modified>
</cp:coreProperties>
</file>