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1"/>
  </p:notesMasterIdLst>
  <p:handoutMasterIdLst>
    <p:handoutMasterId r:id="rId22"/>
  </p:handoutMasterIdLst>
  <p:sldIdLst>
    <p:sldId id="263" r:id="rId2"/>
    <p:sldId id="279" r:id="rId3"/>
    <p:sldId id="262" r:id="rId4"/>
    <p:sldId id="264" r:id="rId5"/>
    <p:sldId id="265" r:id="rId6"/>
    <p:sldId id="266" r:id="rId7"/>
    <p:sldId id="267" r:id="rId8"/>
    <p:sldId id="270" r:id="rId9"/>
    <p:sldId id="282" r:id="rId10"/>
    <p:sldId id="268" r:id="rId11"/>
    <p:sldId id="269" r:id="rId12"/>
    <p:sldId id="276" r:id="rId13"/>
    <p:sldId id="277" r:id="rId14"/>
    <p:sldId id="278" r:id="rId15"/>
    <p:sldId id="271" r:id="rId16"/>
    <p:sldId id="280" r:id="rId17"/>
    <p:sldId id="283" r:id="rId18"/>
    <p:sldId id="281" r:id="rId19"/>
    <p:sldId id="284" r:id="rId20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8" autoAdjust="0"/>
    <p:restoredTop sz="94660"/>
  </p:normalViewPr>
  <p:slideViewPr>
    <p:cSldViewPr>
      <p:cViewPr varScale="1">
        <p:scale>
          <a:sx n="99" d="100"/>
          <a:sy n="99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056" y="-84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6DF662-A81F-40ED-8280-40D1A5BA3FE7}" type="doc">
      <dgm:prSet loTypeId="urn:microsoft.com/office/officeart/2005/8/layout/hierarchy5" loCatId="hierarchy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946612C-B759-4AA1-B36E-52618D5DE278}">
      <dgm:prSet phldrT="[Текст]" custT="1"/>
      <dgm:spPr>
        <a:ln w="38100">
          <a:solidFill>
            <a:schemeClr val="tx2"/>
          </a:solidFill>
        </a:ln>
      </dgm:spPr>
      <dgm:t>
        <a:bodyPr/>
        <a:lstStyle/>
        <a:p>
          <a:r>
            <a:rPr lang="ru-RU" sz="6000" b="1" dirty="0" smtClean="0"/>
            <a:t>Виды </a:t>
          </a:r>
          <a:r>
            <a:rPr lang="ru-RU" sz="6000" b="1" dirty="0" err="1" smtClean="0"/>
            <a:t>тепло-вых</a:t>
          </a:r>
          <a:r>
            <a:rPr lang="ru-RU" sz="6000" b="1" dirty="0" smtClean="0"/>
            <a:t> </a:t>
          </a:r>
          <a:r>
            <a:rPr lang="ru-RU" sz="6000" b="1" dirty="0" err="1" smtClean="0"/>
            <a:t>двига-телей</a:t>
          </a:r>
          <a:endParaRPr lang="ru-RU" sz="6000" b="1" dirty="0"/>
        </a:p>
      </dgm:t>
    </dgm:pt>
    <dgm:pt modelId="{A42C7A77-C26A-408C-89FD-EEC13BD1807E}" type="parTrans" cxnId="{C05E79C7-C1DF-43C2-B2B1-E190CA993A6E}">
      <dgm:prSet/>
      <dgm:spPr/>
      <dgm:t>
        <a:bodyPr/>
        <a:lstStyle/>
        <a:p>
          <a:endParaRPr lang="ru-RU"/>
        </a:p>
      </dgm:t>
    </dgm:pt>
    <dgm:pt modelId="{0541FBE6-BA14-4654-A2B0-67B38B7C8646}" type="sibTrans" cxnId="{C05E79C7-C1DF-43C2-B2B1-E190CA993A6E}">
      <dgm:prSet/>
      <dgm:spPr/>
      <dgm:t>
        <a:bodyPr/>
        <a:lstStyle/>
        <a:p>
          <a:endParaRPr lang="ru-RU"/>
        </a:p>
      </dgm:t>
    </dgm:pt>
    <dgm:pt modelId="{0D6C0BEA-B2BD-4114-A21C-6650149142EB}">
      <dgm:prSet phldrT="[Текст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4400" b="1" dirty="0" smtClean="0"/>
            <a:t>Паровая машина</a:t>
          </a:r>
          <a:endParaRPr lang="ru-RU" sz="4400" b="1" dirty="0"/>
        </a:p>
      </dgm:t>
    </dgm:pt>
    <dgm:pt modelId="{8BAEC85A-0C67-45F7-AE3D-83C870EED05B}" type="parTrans" cxnId="{8277C019-7AFE-4A25-B52A-8B2213C63B7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938C1512-C596-409B-B9D6-25261C809FC6}" type="sibTrans" cxnId="{8277C019-7AFE-4A25-B52A-8B2213C63B72}">
      <dgm:prSet/>
      <dgm:spPr/>
      <dgm:t>
        <a:bodyPr/>
        <a:lstStyle/>
        <a:p>
          <a:endParaRPr lang="ru-RU"/>
        </a:p>
      </dgm:t>
    </dgm:pt>
    <dgm:pt modelId="{9DEE874F-877F-4483-8DB7-426010B1EDC9}">
      <dgm:prSet phldrT="[Текст]" custT="1"/>
      <dgm:spPr>
        <a:ln w="38100">
          <a:solidFill>
            <a:schemeClr val="tx2"/>
          </a:solidFill>
        </a:ln>
      </dgm:spPr>
      <dgm:t>
        <a:bodyPr/>
        <a:lstStyle/>
        <a:p>
          <a:r>
            <a:rPr lang="ru-RU" sz="4400" b="1" dirty="0" smtClean="0"/>
            <a:t>Двигатель внутреннего сгорания</a:t>
          </a:r>
          <a:endParaRPr lang="ru-RU" sz="4400" b="1" dirty="0"/>
        </a:p>
      </dgm:t>
    </dgm:pt>
    <dgm:pt modelId="{7F5EED45-D646-46F4-977F-3607CA0EDA5E}" type="parTrans" cxnId="{657E4C03-5FEC-4585-9565-B434629A74E9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36651998-1044-4015-94B8-38EAD5A5AF07}" type="sibTrans" cxnId="{657E4C03-5FEC-4585-9565-B434629A74E9}">
      <dgm:prSet/>
      <dgm:spPr/>
      <dgm:t>
        <a:bodyPr/>
        <a:lstStyle/>
        <a:p>
          <a:endParaRPr lang="ru-RU"/>
        </a:p>
      </dgm:t>
    </dgm:pt>
    <dgm:pt modelId="{6C3BA124-3A7B-4125-BD7B-63A2330C34B3}">
      <dgm:prSet phldrT="[Текст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ru-RU" sz="4400" b="1" dirty="0" smtClean="0"/>
            <a:t>Паровая и газовая турбина</a:t>
          </a:r>
          <a:endParaRPr lang="ru-RU" sz="4400" b="1" dirty="0"/>
        </a:p>
      </dgm:t>
    </dgm:pt>
    <dgm:pt modelId="{8982991D-56A5-4897-9E82-3BBE4849F166}" type="parTrans" cxnId="{C4F88405-392C-412F-A435-7AC45EBF3E9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AF82A4B3-03BD-4A54-8823-ECC8A32C3198}" type="sibTrans" cxnId="{C4F88405-392C-412F-A435-7AC45EBF3E96}">
      <dgm:prSet/>
      <dgm:spPr/>
      <dgm:t>
        <a:bodyPr/>
        <a:lstStyle/>
        <a:p>
          <a:endParaRPr lang="ru-RU"/>
        </a:p>
      </dgm:t>
    </dgm:pt>
    <dgm:pt modelId="{3A5EC3F9-B1C7-416B-AD43-65819241E5B1}">
      <dgm:prSet phldrT="[Текст]" custT="1"/>
      <dgm:spPr>
        <a:ln w="38100">
          <a:solidFill>
            <a:schemeClr val="tx2"/>
          </a:solidFill>
        </a:ln>
      </dgm:spPr>
      <dgm:t>
        <a:bodyPr/>
        <a:lstStyle/>
        <a:p>
          <a:r>
            <a:rPr lang="ru-RU" sz="4400" b="1" dirty="0" smtClean="0"/>
            <a:t>Реактивный двигатель</a:t>
          </a:r>
          <a:endParaRPr lang="ru-RU" sz="4400" b="1" dirty="0"/>
        </a:p>
      </dgm:t>
    </dgm:pt>
    <dgm:pt modelId="{44D01EE6-BEA7-4CB3-857E-282864D87BD3}" type="parTrans" cxnId="{E209E5D9-2F2C-4255-88F4-D9664B2FDAA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A50972EE-9F90-417C-80D8-A14498DF9A7C}" type="sibTrans" cxnId="{E209E5D9-2F2C-4255-88F4-D9664B2FDAA6}">
      <dgm:prSet/>
      <dgm:spPr/>
      <dgm:t>
        <a:bodyPr/>
        <a:lstStyle/>
        <a:p>
          <a:endParaRPr lang="ru-RU"/>
        </a:p>
      </dgm:t>
    </dgm:pt>
    <dgm:pt modelId="{19906E5C-2D69-45DB-9EB0-AD1B5AC874D5}" type="pres">
      <dgm:prSet presAssocID="{8B6DF662-A81F-40ED-8280-40D1A5BA3FE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D6A9C9-16EB-412A-B418-E7B274D0765B}" type="pres">
      <dgm:prSet presAssocID="{8B6DF662-A81F-40ED-8280-40D1A5BA3FE7}" presName="hierFlow" presStyleCnt="0"/>
      <dgm:spPr/>
    </dgm:pt>
    <dgm:pt modelId="{8C15C576-2048-43E3-B510-699679EA9CD5}" type="pres">
      <dgm:prSet presAssocID="{8B6DF662-A81F-40ED-8280-40D1A5BA3FE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AD1D711-8EFE-4B48-A5DE-CDDCB9C01F4F}" type="pres">
      <dgm:prSet presAssocID="{7946612C-B759-4AA1-B36E-52618D5DE278}" presName="Name17" presStyleCnt="0"/>
      <dgm:spPr/>
    </dgm:pt>
    <dgm:pt modelId="{B18E4FE0-EE57-41CA-903A-15015F836B59}" type="pres">
      <dgm:prSet presAssocID="{7946612C-B759-4AA1-B36E-52618D5DE278}" presName="level1Shape" presStyleLbl="node0" presStyleIdx="0" presStyleCnt="1" custScaleX="145106" custScaleY="415299" custLinFactNeighborX="-8207" custLinFactNeighborY="-10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C70B62-8C1B-41F8-9CE2-CCB76ECAAADE}" type="pres">
      <dgm:prSet presAssocID="{7946612C-B759-4AA1-B36E-52618D5DE278}" presName="hierChild2" presStyleCnt="0"/>
      <dgm:spPr/>
    </dgm:pt>
    <dgm:pt modelId="{C521F72A-6DF5-4EDA-AB42-116589EE1F30}" type="pres">
      <dgm:prSet presAssocID="{8BAEC85A-0C67-45F7-AE3D-83C870EED05B}" presName="Name25" presStyleLbl="parChTrans1D2" presStyleIdx="0" presStyleCnt="4"/>
      <dgm:spPr/>
      <dgm:t>
        <a:bodyPr/>
        <a:lstStyle/>
        <a:p>
          <a:endParaRPr lang="ru-RU"/>
        </a:p>
      </dgm:t>
    </dgm:pt>
    <dgm:pt modelId="{F3B1D4B6-24A8-4773-9489-21D3BABF544F}" type="pres">
      <dgm:prSet presAssocID="{8BAEC85A-0C67-45F7-AE3D-83C870EED05B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4E47CB0-9CC0-4050-AD89-D5FFA6FDAEA9}" type="pres">
      <dgm:prSet presAssocID="{0D6C0BEA-B2BD-4114-A21C-6650149142EB}" presName="Name30" presStyleCnt="0"/>
      <dgm:spPr/>
    </dgm:pt>
    <dgm:pt modelId="{B385E941-FFDA-4186-A9F2-19B010EC7509}" type="pres">
      <dgm:prSet presAssocID="{0D6C0BEA-B2BD-4114-A21C-6650149142EB}" presName="level2Shape" presStyleLbl="node2" presStyleIdx="0" presStyleCnt="4" custScaleX="189607" custLinFactNeighborX="1967" custLinFactNeighborY="-61188"/>
      <dgm:spPr/>
      <dgm:t>
        <a:bodyPr/>
        <a:lstStyle/>
        <a:p>
          <a:endParaRPr lang="ru-RU"/>
        </a:p>
      </dgm:t>
    </dgm:pt>
    <dgm:pt modelId="{D078B2FF-8FBF-455E-BF2A-51F495C6B136}" type="pres">
      <dgm:prSet presAssocID="{0D6C0BEA-B2BD-4114-A21C-6650149142EB}" presName="hierChild3" presStyleCnt="0"/>
      <dgm:spPr/>
    </dgm:pt>
    <dgm:pt modelId="{59EB7468-1D40-4B23-A37E-AFE59D7F4462}" type="pres">
      <dgm:prSet presAssocID="{7F5EED45-D646-46F4-977F-3607CA0EDA5E}" presName="Name25" presStyleLbl="parChTrans1D2" presStyleIdx="1" presStyleCnt="4"/>
      <dgm:spPr/>
      <dgm:t>
        <a:bodyPr/>
        <a:lstStyle/>
        <a:p>
          <a:endParaRPr lang="ru-RU"/>
        </a:p>
      </dgm:t>
    </dgm:pt>
    <dgm:pt modelId="{C5BFE8B7-E432-48D3-8B71-0176DA189D91}" type="pres">
      <dgm:prSet presAssocID="{7F5EED45-D646-46F4-977F-3607CA0EDA5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81110F5-6C80-46E9-8EA6-41CFB4C07DE5}" type="pres">
      <dgm:prSet presAssocID="{9DEE874F-877F-4483-8DB7-426010B1EDC9}" presName="Name30" presStyleCnt="0"/>
      <dgm:spPr/>
    </dgm:pt>
    <dgm:pt modelId="{0B352A2E-F005-44B5-BE30-C1B9A9208AA8}" type="pres">
      <dgm:prSet presAssocID="{9DEE874F-877F-4483-8DB7-426010B1EDC9}" presName="level2Shape" presStyleLbl="node2" presStyleIdx="1" presStyleCnt="4" custScaleX="191010" custScaleY="153501" custLinFactNeighborX="57874" custLinFactNeighborY="-1331"/>
      <dgm:spPr/>
      <dgm:t>
        <a:bodyPr/>
        <a:lstStyle/>
        <a:p>
          <a:endParaRPr lang="ru-RU"/>
        </a:p>
      </dgm:t>
    </dgm:pt>
    <dgm:pt modelId="{0BBAEACE-9B4A-428E-9006-763E9A742A02}" type="pres">
      <dgm:prSet presAssocID="{9DEE874F-877F-4483-8DB7-426010B1EDC9}" presName="hierChild3" presStyleCnt="0"/>
      <dgm:spPr/>
    </dgm:pt>
    <dgm:pt modelId="{DAE56945-7CD8-4291-9BB4-E9D617791018}" type="pres">
      <dgm:prSet presAssocID="{8982991D-56A5-4897-9E82-3BBE4849F166}" presName="Name25" presStyleLbl="parChTrans1D2" presStyleIdx="2" presStyleCnt="4"/>
      <dgm:spPr/>
      <dgm:t>
        <a:bodyPr/>
        <a:lstStyle/>
        <a:p>
          <a:endParaRPr lang="ru-RU"/>
        </a:p>
      </dgm:t>
    </dgm:pt>
    <dgm:pt modelId="{615DD655-1225-4A4E-940C-FA1B33D86BCD}" type="pres">
      <dgm:prSet presAssocID="{8982991D-56A5-4897-9E82-3BBE4849F16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2824204-26ED-4DB7-AA6E-CE2C7929BF12}" type="pres">
      <dgm:prSet presAssocID="{6C3BA124-3A7B-4125-BD7B-63A2330C34B3}" presName="Name30" presStyleCnt="0"/>
      <dgm:spPr/>
    </dgm:pt>
    <dgm:pt modelId="{6A7C881F-1128-4D1A-A691-A16C01F8A0C1}" type="pres">
      <dgm:prSet presAssocID="{6C3BA124-3A7B-4125-BD7B-63A2330C34B3}" presName="level2Shape" presStyleLbl="node2" presStyleIdx="2" presStyleCnt="4" custScaleX="170848" custScaleY="167462" custLinFactNeighborX="17042" custLinFactNeighborY="5020"/>
      <dgm:spPr/>
      <dgm:t>
        <a:bodyPr/>
        <a:lstStyle/>
        <a:p>
          <a:endParaRPr lang="ru-RU"/>
        </a:p>
      </dgm:t>
    </dgm:pt>
    <dgm:pt modelId="{8E7E6924-3DFE-4229-A060-AF7946AF692D}" type="pres">
      <dgm:prSet presAssocID="{6C3BA124-3A7B-4125-BD7B-63A2330C34B3}" presName="hierChild3" presStyleCnt="0"/>
      <dgm:spPr/>
    </dgm:pt>
    <dgm:pt modelId="{69AD816F-9BE7-4785-B574-21A376A086B6}" type="pres">
      <dgm:prSet presAssocID="{44D01EE6-BEA7-4CB3-857E-282864D87BD3}" presName="Name25" presStyleLbl="parChTrans1D2" presStyleIdx="3" presStyleCnt="4"/>
      <dgm:spPr/>
      <dgm:t>
        <a:bodyPr/>
        <a:lstStyle/>
        <a:p>
          <a:endParaRPr lang="ru-RU"/>
        </a:p>
      </dgm:t>
    </dgm:pt>
    <dgm:pt modelId="{52D1533D-4847-49FF-8D3E-D11B7EFA448E}" type="pres">
      <dgm:prSet presAssocID="{44D01EE6-BEA7-4CB3-857E-282864D87BD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86C3D64-4D97-470C-A945-93E0AD59AEE0}" type="pres">
      <dgm:prSet presAssocID="{3A5EC3F9-B1C7-416B-AD43-65819241E5B1}" presName="Name30" presStyleCnt="0"/>
      <dgm:spPr/>
    </dgm:pt>
    <dgm:pt modelId="{8BDA686D-C67D-4A14-B704-54437515B108}" type="pres">
      <dgm:prSet presAssocID="{3A5EC3F9-B1C7-416B-AD43-65819241E5B1}" presName="level2Shape" presStyleLbl="node2" presStyleIdx="3" presStyleCnt="4" custScaleX="180293" custLinFactNeighborX="17042" custLinFactNeighborY="23196"/>
      <dgm:spPr/>
      <dgm:t>
        <a:bodyPr/>
        <a:lstStyle/>
        <a:p>
          <a:endParaRPr lang="ru-RU"/>
        </a:p>
      </dgm:t>
    </dgm:pt>
    <dgm:pt modelId="{5739456C-47BC-4FBC-864E-01F6228F1B36}" type="pres">
      <dgm:prSet presAssocID="{3A5EC3F9-B1C7-416B-AD43-65819241E5B1}" presName="hierChild3" presStyleCnt="0"/>
      <dgm:spPr/>
    </dgm:pt>
    <dgm:pt modelId="{55597B01-A9B9-4CD2-B741-B764384ACB2A}" type="pres">
      <dgm:prSet presAssocID="{8B6DF662-A81F-40ED-8280-40D1A5BA3FE7}" presName="bgShapesFlow" presStyleCnt="0"/>
      <dgm:spPr/>
    </dgm:pt>
  </dgm:ptLst>
  <dgm:cxnLst>
    <dgm:cxn modelId="{55EB3CB5-3178-4330-9D71-DEAB8CD10097}" type="presOf" srcId="{8BAEC85A-0C67-45F7-AE3D-83C870EED05B}" destId="{F3B1D4B6-24A8-4773-9489-21D3BABF544F}" srcOrd="1" destOrd="0" presId="urn:microsoft.com/office/officeart/2005/8/layout/hierarchy5"/>
    <dgm:cxn modelId="{8D26A328-6A01-4D39-B767-26D97206EEC5}" type="presOf" srcId="{44D01EE6-BEA7-4CB3-857E-282864D87BD3}" destId="{52D1533D-4847-49FF-8D3E-D11B7EFA448E}" srcOrd="1" destOrd="0" presId="urn:microsoft.com/office/officeart/2005/8/layout/hierarchy5"/>
    <dgm:cxn modelId="{3043E486-B694-4EDF-B488-2AB74DFBDD39}" type="presOf" srcId="{8B6DF662-A81F-40ED-8280-40D1A5BA3FE7}" destId="{19906E5C-2D69-45DB-9EB0-AD1B5AC874D5}" srcOrd="0" destOrd="0" presId="urn:microsoft.com/office/officeart/2005/8/layout/hierarchy5"/>
    <dgm:cxn modelId="{6F653BDC-A886-420B-B2CC-04C509309589}" type="presOf" srcId="{8982991D-56A5-4897-9E82-3BBE4849F166}" destId="{615DD655-1225-4A4E-940C-FA1B33D86BCD}" srcOrd="1" destOrd="0" presId="urn:microsoft.com/office/officeart/2005/8/layout/hierarchy5"/>
    <dgm:cxn modelId="{21681DA9-7A30-4B9F-8EFE-2836051C0528}" type="presOf" srcId="{7946612C-B759-4AA1-B36E-52618D5DE278}" destId="{B18E4FE0-EE57-41CA-903A-15015F836B59}" srcOrd="0" destOrd="0" presId="urn:microsoft.com/office/officeart/2005/8/layout/hierarchy5"/>
    <dgm:cxn modelId="{E209E5D9-2F2C-4255-88F4-D9664B2FDAA6}" srcId="{7946612C-B759-4AA1-B36E-52618D5DE278}" destId="{3A5EC3F9-B1C7-416B-AD43-65819241E5B1}" srcOrd="3" destOrd="0" parTransId="{44D01EE6-BEA7-4CB3-857E-282864D87BD3}" sibTransId="{A50972EE-9F90-417C-80D8-A14498DF9A7C}"/>
    <dgm:cxn modelId="{8277C019-7AFE-4A25-B52A-8B2213C63B72}" srcId="{7946612C-B759-4AA1-B36E-52618D5DE278}" destId="{0D6C0BEA-B2BD-4114-A21C-6650149142EB}" srcOrd="0" destOrd="0" parTransId="{8BAEC85A-0C67-45F7-AE3D-83C870EED05B}" sibTransId="{938C1512-C596-409B-B9D6-25261C809FC6}"/>
    <dgm:cxn modelId="{F5AD1EB4-BDE3-42A6-8087-AF26C3383231}" type="presOf" srcId="{7F5EED45-D646-46F4-977F-3607CA0EDA5E}" destId="{C5BFE8B7-E432-48D3-8B71-0176DA189D91}" srcOrd="1" destOrd="0" presId="urn:microsoft.com/office/officeart/2005/8/layout/hierarchy5"/>
    <dgm:cxn modelId="{C763BF1C-E8D8-4E5F-B666-D54BC529B2F5}" type="presOf" srcId="{7F5EED45-D646-46F4-977F-3607CA0EDA5E}" destId="{59EB7468-1D40-4B23-A37E-AFE59D7F4462}" srcOrd="0" destOrd="0" presId="urn:microsoft.com/office/officeart/2005/8/layout/hierarchy5"/>
    <dgm:cxn modelId="{C4F88405-392C-412F-A435-7AC45EBF3E96}" srcId="{7946612C-B759-4AA1-B36E-52618D5DE278}" destId="{6C3BA124-3A7B-4125-BD7B-63A2330C34B3}" srcOrd="2" destOrd="0" parTransId="{8982991D-56A5-4897-9E82-3BBE4849F166}" sibTransId="{AF82A4B3-03BD-4A54-8823-ECC8A32C3198}"/>
    <dgm:cxn modelId="{9EC16CD9-6819-4488-AB36-0D2FE945FA46}" type="presOf" srcId="{9DEE874F-877F-4483-8DB7-426010B1EDC9}" destId="{0B352A2E-F005-44B5-BE30-C1B9A9208AA8}" srcOrd="0" destOrd="0" presId="urn:microsoft.com/office/officeart/2005/8/layout/hierarchy5"/>
    <dgm:cxn modelId="{3A4C4643-6017-41A1-82E2-AD4C8EAF8E7F}" type="presOf" srcId="{6C3BA124-3A7B-4125-BD7B-63A2330C34B3}" destId="{6A7C881F-1128-4D1A-A691-A16C01F8A0C1}" srcOrd="0" destOrd="0" presId="urn:microsoft.com/office/officeart/2005/8/layout/hierarchy5"/>
    <dgm:cxn modelId="{C05E79C7-C1DF-43C2-B2B1-E190CA993A6E}" srcId="{8B6DF662-A81F-40ED-8280-40D1A5BA3FE7}" destId="{7946612C-B759-4AA1-B36E-52618D5DE278}" srcOrd="0" destOrd="0" parTransId="{A42C7A77-C26A-408C-89FD-EEC13BD1807E}" sibTransId="{0541FBE6-BA14-4654-A2B0-67B38B7C8646}"/>
    <dgm:cxn modelId="{CB0D44EB-FD0C-48BD-A532-FD11569B2005}" type="presOf" srcId="{0D6C0BEA-B2BD-4114-A21C-6650149142EB}" destId="{B385E941-FFDA-4186-A9F2-19B010EC7509}" srcOrd="0" destOrd="0" presId="urn:microsoft.com/office/officeart/2005/8/layout/hierarchy5"/>
    <dgm:cxn modelId="{61A9872B-A5D7-41EA-A19E-02987D7847E2}" type="presOf" srcId="{44D01EE6-BEA7-4CB3-857E-282864D87BD3}" destId="{69AD816F-9BE7-4785-B574-21A376A086B6}" srcOrd="0" destOrd="0" presId="urn:microsoft.com/office/officeart/2005/8/layout/hierarchy5"/>
    <dgm:cxn modelId="{BF19FC99-1C63-437D-B0C5-ACF6319C8F1B}" type="presOf" srcId="{8982991D-56A5-4897-9E82-3BBE4849F166}" destId="{DAE56945-7CD8-4291-9BB4-E9D617791018}" srcOrd="0" destOrd="0" presId="urn:microsoft.com/office/officeart/2005/8/layout/hierarchy5"/>
    <dgm:cxn modelId="{F80ABFBB-04A6-449A-8773-77389F81BFD3}" type="presOf" srcId="{3A5EC3F9-B1C7-416B-AD43-65819241E5B1}" destId="{8BDA686D-C67D-4A14-B704-54437515B108}" srcOrd="0" destOrd="0" presId="urn:microsoft.com/office/officeart/2005/8/layout/hierarchy5"/>
    <dgm:cxn modelId="{1B58892F-7AEC-45C4-B2A6-D3BFD5F117AA}" type="presOf" srcId="{8BAEC85A-0C67-45F7-AE3D-83C870EED05B}" destId="{C521F72A-6DF5-4EDA-AB42-116589EE1F30}" srcOrd="0" destOrd="0" presId="urn:microsoft.com/office/officeart/2005/8/layout/hierarchy5"/>
    <dgm:cxn modelId="{657E4C03-5FEC-4585-9565-B434629A74E9}" srcId="{7946612C-B759-4AA1-B36E-52618D5DE278}" destId="{9DEE874F-877F-4483-8DB7-426010B1EDC9}" srcOrd="1" destOrd="0" parTransId="{7F5EED45-D646-46F4-977F-3607CA0EDA5E}" sibTransId="{36651998-1044-4015-94B8-38EAD5A5AF07}"/>
    <dgm:cxn modelId="{BD322F11-641E-4AC8-999E-2ED52F568CC4}" type="presParOf" srcId="{19906E5C-2D69-45DB-9EB0-AD1B5AC874D5}" destId="{E1D6A9C9-16EB-412A-B418-E7B274D0765B}" srcOrd="0" destOrd="0" presId="urn:microsoft.com/office/officeart/2005/8/layout/hierarchy5"/>
    <dgm:cxn modelId="{157B5903-DBED-4BC1-96AA-265B9CE64FF6}" type="presParOf" srcId="{E1D6A9C9-16EB-412A-B418-E7B274D0765B}" destId="{8C15C576-2048-43E3-B510-699679EA9CD5}" srcOrd="0" destOrd="0" presId="urn:microsoft.com/office/officeart/2005/8/layout/hierarchy5"/>
    <dgm:cxn modelId="{82A7120C-45A5-4C86-9D6B-AD7ED97963B6}" type="presParOf" srcId="{8C15C576-2048-43E3-B510-699679EA9CD5}" destId="{7AD1D711-8EFE-4B48-A5DE-CDDCB9C01F4F}" srcOrd="0" destOrd="0" presId="urn:microsoft.com/office/officeart/2005/8/layout/hierarchy5"/>
    <dgm:cxn modelId="{9C201595-7FBF-4324-81A6-B9F28B364644}" type="presParOf" srcId="{7AD1D711-8EFE-4B48-A5DE-CDDCB9C01F4F}" destId="{B18E4FE0-EE57-41CA-903A-15015F836B59}" srcOrd="0" destOrd="0" presId="urn:microsoft.com/office/officeart/2005/8/layout/hierarchy5"/>
    <dgm:cxn modelId="{20EECB2E-D96C-41C3-86DC-95AB3B97C15F}" type="presParOf" srcId="{7AD1D711-8EFE-4B48-A5DE-CDDCB9C01F4F}" destId="{7CC70B62-8C1B-41F8-9CE2-CCB76ECAAADE}" srcOrd="1" destOrd="0" presId="urn:microsoft.com/office/officeart/2005/8/layout/hierarchy5"/>
    <dgm:cxn modelId="{1C9477E9-F0E7-4F5E-B862-408E24BEEB5E}" type="presParOf" srcId="{7CC70B62-8C1B-41F8-9CE2-CCB76ECAAADE}" destId="{C521F72A-6DF5-4EDA-AB42-116589EE1F30}" srcOrd="0" destOrd="0" presId="urn:microsoft.com/office/officeart/2005/8/layout/hierarchy5"/>
    <dgm:cxn modelId="{5FC284EB-32F3-435C-A39B-C108D3604F36}" type="presParOf" srcId="{C521F72A-6DF5-4EDA-AB42-116589EE1F30}" destId="{F3B1D4B6-24A8-4773-9489-21D3BABF544F}" srcOrd="0" destOrd="0" presId="urn:microsoft.com/office/officeart/2005/8/layout/hierarchy5"/>
    <dgm:cxn modelId="{3B039547-2A69-4284-A497-C4A9999B3DEE}" type="presParOf" srcId="{7CC70B62-8C1B-41F8-9CE2-CCB76ECAAADE}" destId="{34E47CB0-9CC0-4050-AD89-D5FFA6FDAEA9}" srcOrd="1" destOrd="0" presId="urn:microsoft.com/office/officeart/2005/8/layout/hierarchy5"/>
    <dgm:cxn modelId="{2D839D23-35D2-421B-A07C-C0BD6B24C2AC}" type="presParOf" srcId="{34E47CB0-9CC0-4050-AD89-D5FFA6FDAEA9}" destId="{B385E941-FFDA-4186-A9F2-19B010EC7509}" srcOrd="0" destOrd="0" presId="urn:microsoft.com/office/officeart/2005/8/layout/hierarchy5"/>
    <dgm:cxn modelId="{6413C16D-D79A-4CC1-AF30-603E8685ED07}" type="presParOf" srcId="{34E47CB0-9CC0-4050-AD89-D5FFA6FDAEA9}" destId="{D078B2FF-8FBF-455E-BF2A-51F495C6B136}" srcOrd="1" destOrd="0" presId="urn:microsoft.com/office/officeart/2005/8/layout/hierarchy5"/>
    <dgm:cxn modelId="{67D09DA3-49C6-43BB-9612-A06D46952050}" type="presParOf" srcId="{7CC70B62-8C1B-41F8-9CE2-CCB76ECAAADE}" destId="{59EB7468-1D40-4B23-A37E-AFE59D7F4462}" srcOrd="2" destOrd="0" presId="urn:microsoft.com/office/officeart/2005/8/layout/hierarchy5"/>
    <dgm:cxn modelId="{896E61D1-9C35-4EBF-9959-C1749643C387}" type="presParOf" srcId="{59EB7468-1D40-4B23-A37E-AFE59D7F4462}" destId="{C5BFE8B7-E432-48D3-8B71-0176DA189D91}" srcOrd="0" destOrd="0" presId="urn:microsoft.com/office/officeart/2005/8/layout/hierarchy5"/>
    <dgm:cxn modelId="{6FA8D317-7259-47FC-B3CA-DEC83BAD53B3}" type="presParOf" srcId="{7CC70B62-8C1B-41F8-9CE2-CCB76ECAAADE}" destId="{381110F5-6C80-46E9-8EA6-41CFB4C07DE5}" srcOrd="3" destOrd="0" presId="urn:microsoft.com/office/officeart/2005/8/layout/hierarchy5"/>
    <dgm:cxn modelId="{DA5E334F-884B-476F-893D-6C616280EFF7}" type="presParOf" srcId="{381110F5-6C80-46E9-8EA6-41CFB4C07DE5}" destId="{0B352A2E-F005-44B5-BE30-C1B9A9208AA8}" srcOrd="0" destOrd="0" presId="urn:microsoft.com/office/officeart/2005/8/layout/hierarchy5"/>
    <dgm:cxn modelId="{36F6017C-FB33-41DB-84EA-1B9B7852DE5B}" type="presParOf" srcId="{381110F5-6C80-46E9-8EA6-41CFB4C07DE5}" destId="{0BBAEACE-9B4A-428E-9006-763E9A742A02}" srcOrd="1" destOrd="0" presId="urn:microsoft.com/office/officeart/2005/8/layout/hierarchy5"/>
    <dgm:cxn modelId="{C884CDBC-B2CE-4CED-A460-601169C93609}" type="presParOf" srcId="{7CC70B62-8C1B-41F8-9CE2-CCB76ECAAADE}" destId="{DAE56945-7CD8-4291-9BB4-E9D617791018}" srcOrd="4" destOrd="0" presId="urn:microsoft.com/office/officeart/2005/8/layout/hierarchy5"/>
    <dgm:cxn modelId="{3EDB9657-2359-4D24-89F5-A6A270495035}" type="presParOf" srcId="{DAE56945-7CD8-4291-9BB4-E9D617791018}" destId="{615DD655-1225-4A4E-940C-FA1B33D86BCD}" srcOrd="0" destOrd="0" presId="urn:microsoft.com/office/officeart/2005/8/layout/hierarchy5"/>
    <dgm:cxn modelId="{1F47A1E0-5EF4-4157-95A5-A5A74928E3FC}" type="presParOf" srcId="{7CC70B62-8C1B-41F8-9CE2-CCB76ECAAADE}" destId="{92824204-26ED-4DB7-AA6E-CE2C7929BF12}" srcOrd="5" destOrd="0" presId="urn:microsoft.com/office/officeart/2005/8/layout/hierarchy5"/>
    <dgm:cxn modelId="{61F857D4-F1CF-49D6-ADC8-F233ECE30AA2}" type="presParOf" srcId="{92824204-26ED-4DB7-AA6E-CE2C7929BF12}" destId="{6A7C881F-1128-4D1A-A691-A16C01F8A0C1}" srcOrd="0" destOrd="0" presId="urn:microsoft.com/office/officeart/2005/8/layout/hierarchy5"/>
    <dgm:cxn modelId="{350F03E6-BEB1-4BA3-AC2B-9C6151B03D97}" type="presParOf" srcId="{92824204-26ED-4DB7-AA6E-CE2C7929BF12}" destId="{8E7E6924-3DFE-4229-A060-AF7946AF692D}" srcOrd="1" destOrd="0" presId="urn:microsoft.com/office/officeart/2005/8/layout/hierarchy5"/>
    <dgm:cxn modelId="{91898F14-BCAD-48C8-9965-0B5A030D8949}" type="presParOf" srcId="{7CC70B62-8C1B-41F8-9CE2-CCB76ECAAADE}" destId="{69AD816F-9BE7-4785-B574-21A376A086B6}" srcOrd="6" destOrd="0" presId="urn:microsoft.com/office/officeart/2005/8/layout/hierarchy5"/>
    <dgm:cxn modelId="{CDBB4945-6821-41D2-9B04-31D059361E76}" type="presParOf" srcId="{69AD816F-9BE7-4785-B574-21A376A086B6}" destId="{52D1533D-4847-49FF-8D3E-D11B7EFA448E}" srcOrd="0" destOrd="0" presId="urn:microsoft.com/office/officeart/2005/8/layout/hierarchy5"/>
    <dgm:cxn modelId="{9182DABB-3B72-4EF0-AAA1-17B6185A9A40}" type="presParOf" srcId="{7CC70B62-8C1B-41F8-9CE2-CCB76ECAAADE}" destId="{386C3D64-4D97-470C-A945-93E0AD59AEE0}" srcOrd="7" destOrd="0" presId="urn:microsoft.com/office/officeart/2005/8/layout/hierarchy5"/>
    <dgm:cxn modelId="{CDDE952A-B361-48D1-8032-9F8E16476B97}" type="presParOf" srcId="{386C3D64-4D97-470C-A945-93E0AD59AEE0}" destId="{8BDA686D-C67D-4A14-B704-54437515B108}" srcOrd="0" destOrd="0" presId="urn:microsoft.com/office/officeart/2005/8/layout/hierarchy5"/>
    <dgm:cxn modelId="{19BD740D-1805-4085-9E9A-98D993D14189}" type="presParOf" srcId="{386C3D64-4D97-470C-A945-93E0AD59AEE0}" destId="{5739456C-47BC-4FBC-864E-01F6228F1B36}" srcOrd="1" destOrd="0" presId="urn:microsoft.com/office/officeart/2005/8/layout/hierarchy5"/>
    <dgm:cxn modelId="{32E6A4DC-38A8-41B0-A7BD-077870446DDF}" type="presParOf" srcId="{19906E5C-2D69-45DB-9EB0-AD1B5AC874D5}" destId="{55597B01-A9B9-4CD2-B741-B764384ACB2A}" srcOrd="1" destOrd="0" presId="urn:microsoft.com/office/officeart/2005/8/layout/hierarchy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41B10C6C-40ED-4B73-A990-9BDF0A521D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E9CB01F7-8CF6-4220-8866-3B35015CCF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CDA87-2128-4EBA-891A-391FF0A9F399}" type="slidenum">
              <a:rPr lang="ru-RU"/>
              <a:pPr/>
              <a:t>3</a:t>
            </a:fld>
            <a:endParaRPr lang="ru-R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090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880897-4403-4774-ACD3-917AFA7C0C5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DD586-A023-4111-8591-75A965C764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42CD0-5749-493E-A3D6-47127565F0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F8D25-8632-4805-8D7E-B6191C1E0A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50788-9230-4305-BFC6-140AABBD8C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95DA3-F783-4464-8602-107F5E609B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2D81D-2759-4454-993F-F6CA5E2587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FE2C3-4086-4517-9246-B44A78F3C8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D732-052A-4EBE-B650-1A2B37D544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BE62C-AA95-40C4-83DB-62E847CD7A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BDE7C-48FB-449F-87B4-5759955B8A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D7E2843-7D28-4C85-A23A-C6090F7B36A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5357850"/>
          </a:xfrm>
        </p:spPr>
        <p:txBody>
          <a:bodyPr/>
          <a:lstStyle/>
          <a:p>
            <a:pPr algn="ctr"/>
            <a:r>
              <a:rPr lang="ru-RU" sz="7200" b="1" dirty="0" smtClean="0"/>
              <a:t>Работа газа и пара при расширении. Двигатель внутреннего сгорания</a:t>
            </a:r>
            <a:br>
              <a:rPr lang="ru-RU" sz="7200" b="1" dirty="0" smtClean="0"/>
            </a:br>
            <a:r>
              <a:rPr lang="ru-RU" sz="7200" b="1" dirty="0" smtClean="0"/>
              <a:t>		</a:t>
            </a:r>
            <a:r>
              <a:rPr lang="ru-RU" sz="3200" b="1" dirty="0" smtClean="0"/>
              <a:t>			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9144000" cy="1500198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  <a:effectLst/>
              </a:rPr>
              <a:t>Схема работы двигателя</a:t>
            </a:r>
            <a:endParaRPr lang="ru-RU" sz="6000" b="1" dirty="0">
              <a:effectLst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12"/>
            <a:ext cx="9001156" cy="5000660"/>
          </a:xfrm>
        </p:spPr>
        <p:txBody>
          <a:bodyPr/>
          <a:lstStyle/>
          <a:p>
            <a:pPr marL="0" indent="354013" algn="just">
              <a:buNone/>
            </a:pPr>
            <a:r>
              <a:rPr lang="ru-RU" sz="4400" b="1" dirty="0" smtClean="0"/>
              <a:t>Крайние положения поршня в цилиндре называют </a:t>
            </a:r>
            <a:r>
              <a:rPr lang="ru-RU" sz="4400" b="1" i="1" dirty="0" smtClean="0"/>
              <a:t>мертвыми точками. </a:t>
            </a:r>
            <a:r>
              <a:rPr lang="ru-RU" sz="4400" b="1" dirty="0" smtClean="0"/>
              <a:t>Расстояние, проходимое поршнем от одной мертвой точки до другой, называют </a:t>
            </a:r>
            <a:r>
              <a:rPr lang="ru-RU" sz="4400" b="1" i="1" dirty="0" smtClean="0"/>
              <a:t>ходом поршня.</a:t>
            </a:r>
            <a:endParaRPr lang="ru-RU" sz="4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80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2852"/>
            <a:ext cx="8643998" cy="2143140"/>
          </a:xfrm>
        </p:spPr>
        <p:txBody>
          <a:bodyPr/>
          <a:lstStyle/>
          <a:p>
            <a:pPr marL="0" indent="354013" algn="just">
              <a:buFontTx/>
              <a:buNone/>
            </a:pPr>
            <a:r>
              <a:rPr lang="ru-RU" sz="4000" b="1" dirty="0" smtClean="0">
                <a:effectLst/>
              </a:rPr>
              <a:t>Один рабочий цикл в двигателе происходит за четыре хода (такта) поршня.</a:t>
            </a:r>
          </a:p>
          <a:p>
            <a:pPr marL="0" indent="354013" algn="just">
              <a:buFontTx/>
              <a:buNone/>
            </a:pPr>
            <a:endParaRPr lang="ru-RU" sz="4000" dirty="0">
              <a:effectLst/>
            </a:endParaRPr>
          </a:p>
        </p:txBody>
      </p:sp>
      <p:sp>
        <p:nvSpPr>
          <p:cNvPr id="89092" name="AutoShape 4">
            <a:hlinkClick r:id="rId2" action="ppaction://hlinksldjump" highlightClick="1">
              <a:snd r:embed="rId3" name="push.wav" builtIn="1"/>
            </a:hlinkClick>
          </p:cNvPr>
          <p:cNvSpPr>
            <a:spLocks noChangeArrowheads="1"/>
          </p:cNvSpPr>
          <p:nvPr/>
        </p:nvSpPr>
        <p:spPr bwMode="auto">
          <a:xfrm>
            <a:off x="7812088" y="6092825"/>
            <a:ext cx="936625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94855" y="2143140"/>
            <a:ext cx="9829692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43042" y="2143116"/>
            <a:ext cx="7715304" cy="4524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sz="4800" u="sng" dirty="0" smtClean="0">
                <a:solidFill>
                  <a:schemeClr val="accent4">
                    <a:lumMod val="10000"/>
                  </a:schemeClr>
                </a:solidFill>
              </a:rPr>
              <a:t>Такт 1 (впуск). </a:t>
            </a:r>
            <a:r>
              <a:rPr lang="ru-RU" sz="4800" dirty="0" smtClean="0">
                <a:solidFill>
                  <a:schemeClr val="accent4">
                    <a:lumMod val="10000"/>
                  </a:schemeClr>
                </a:solidFill>
              </a:rPr>
              <a:t>Поршень движется вниз. Открывается клапан 1, в цилиндр входит горючая смесь, клапан 1 закрывается.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AutoShape 4">
            <a:hlinkClick r:id="rId2" action="ppaction://hlinksldjump" highlightClick="1">
              <a:snd r:embed="rId3" name="push.wav" builtIn="1"/>
            </a:hlinkClick>
          </p:cNvPr>
          <p:cNvSpPr>
            <a:spLocks noChangeArrowheads="1"/>
          </p:cNvSpPr>
          <p:nvPr/>
        </p:nvSpPr>
        <p:spPr bwMode="auto">
          <a:xfrm>
            <a:off x="7812088" y="6092825"/>
            <a:ext cx="936625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786114" y="857232"/>
            <a:ext cx="9829692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43042" y="714357"/>
            <a:ext cx="7500958" cy="60016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sz="4800" u="sng" dirty="0" smtClean="0">
                <a:solidFill>
                  <a:schemeClr val="accent4">
                    <a:lumMod val="10000"/>
                  </a:schemeClr>
                </a:solidFill>
              </a:rPr>
              <a:t>Такт 2 (сжатие).</a:t>
            </a:r>
            <a:r>
              <a:rPr lang="ru-RU" sz="4800" dirty="0" smtClean="0">
                <a:solidFill>
                  <a:schemeClr val="accent4">
                    <a:lumMod val="10000"/>
                  </a:schemeClr>
                </a:solidFill>
              </a:rPr>
              <a:t> Поршень движется вверх, сжимает горючую смесь. Горючая смесь воспламеняется (от электрической искры) и быстро сгорает.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AutoShape 4">
            <a:hlinkClick r:id="rId2" action="ppaction://hlinksldjump" highlightClick="1">
              <a:snd r:embed="rId3" name="push.wav" builtIn="1"/>
            </a:hlinkClick>
          </p:cNvPr>
          <p:cNvSpPr>
            <a:spLocks noChangeArrowheads="1"/>
          </p:cNvSpPr>
          <p:nvPr/>
        </p:nvSpPr>
        <p:spPr bwMode="auto">
          <a:xfrm>
            <a:off x="7812088" y="6092825"/>
            <a:ext cx="936625" cy="360363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286444" y="785794"/>
            <a:ext cx="9829692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43042" y="117693"/>
            <a:ext cx="7500958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sz="4800" u="sng" dirty="0" smtClean="0">
                <a:solidFill>
                  <a:schemeClr val="accent4">
                    <a:lumMod val="10000"/>
                  </a:schemeClr>
                </a:solidFill>
              </a:rPr>
              <a:t>Такт 3(рабочий ход). </a:t>
            </a:r>
            <a:r>
              <a:rPr lang="ru-RU" sz="4800" dirty="0" smtClean="0">
                <a:solidFill>
                  <a:schemeClr val="accent4">
                    <a:lumMod val="10000"/>
                  </a:schemeClr>
                </a:solidFill>
              </a:rPr>
              <a:t>Образовавшиеся газы толкают поршень вниз. Двигатель совершает работу. Открывается клапан 2, продукты сгорания выходят из цилиндра в атмосферу.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86114" y="857232"/>
            <a:ext cx="9829692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43042" y="714357"/>
            <a:ext cx="7500958" cy="526297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sz="4800" u="sng" dirty="0" smtClean="0">
                <a:solidFill>
                  <a:schemeClr val="accent4">
                    <a:lumMod val="10000"/>
                  </a:schemeClr>
                </a:solidFill>
              </a:rPr>
              <a:t>Такт 4 (выпуск).</a:t>
            </a:r>
            <a:r>
              <a:rPr lang="ru-RU" sz="4800" dirty="0" smtClean="0">
                <a:solidFill>
                  <a:schemeClr val="accent4">
                    <a:lumMod val="10000"/>
                  </a:schemeClr>
                </a:solidFill>
              </a:rPr>
              <a:t> Продолжается выпуск продуктов сгорания, поршень движется вверх, клапан 2</a:t>
            </a:r>
            <a:r>
              <a:rPr lang="ru-RU" sz="4800" i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accent4">
                    <a:lumMod val="10000"/>
                  </a:schemeClr>
                </a:solidFill>
              </a:rPr>
              <a:t>закрывается.</a:t>
            </a:r>
          </a:p>
          <a:p>
            <a:endParaRPr lang="ru-RU" sz="48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pPr marL="0" indent="354013">
              <a:buNone/>
            </a:pPr>
            <a:r>
              <a:rPr lang="ru-RU" sz="4000" b="1" dirty="0" smtClean="0"/>
              <a:t>В автомобилях используют чаще 4-цилиндровые ДВС. Работа цилиндров согласуется так, что в каждом из них поочередно происходит рабочий ход. </a:t>
            </a:r>
          </a:p>
          <a:p>
            <a:pPr marL="0" indent="354013">
              <a:buNone/>
            </a:pPr>
            <a:r>
              <a:rPr lang="ru-RU" sz="4000" b="1" dirty="0" smtClean="0"/>
              <a:t>Применение ДВС разнообразно: </a:t>
            </a:r>
          </a:p>
          <a:p>
            <a:pPr marL="0" indent="0">
              <a:buNone/>
            </a:pPr>
            <a:r>
              <a:rPr lang="ru-RU" sz="4000" b="1" dirty="0" smtClean="0"/>
              <a:t>самолеты, теплоходы,  автомобили, речные и </a:t>
            </a:r>
            <a:r>
              <a:rPr lang="ru-RU" sz="4000" b="1" smtClean="0"/>
              <a:t>морские суда и т.д.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384300"/>
          </a:xfrm>
        </p:spPr>
        <p:txBody>
          <a:bodyPr/>
          <a:lstStyle/>
          <a:p>
            <a:r>
              <a:rPr lang="ru-RU" b="1" dirty="0" smtClean="0"/>
              <a:t>Но нельзя забывать и о вреде, который оказывают ДВС окружающей среде: выхлопные газы загрязняют атмосферу, разъедают озоновый слой, влияют на дыхательную систему человека. </a:t>
            </a:r>
            <a:r>
              <a:rPr lang="ru-RU" b="1" smtClean="0"/>
              <a:t>К тому же КПД ДВС всего 20-40%.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84300"/>
          </a:xfrm>
        </p:spPr>
        <p:txBody>
          <a:bodyPr/>
          <a:lstStyle/>
          <a:p>
            <a:pPr algn="ctr"/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229600" cy="4114800"/>
          </a:xfrm>
        </p:spPr>
        <p:txBody>
          <a:bodyPr/>
          <a:lstStyle/>
          <a:p>
            <a:r>
              <a:rPr lang="ru-RU" sz="2800" b="1" dirty="0" smtClean="0"/>
              <a:t>Приведите примеры превращения внутренней энергии пара в механическую</a:t>
            </a:r>
          </a:p>
          <a:p>
            <a:r>
              <a:rPr lang="ru-RU" sz="2800" b="1" dirty="0" smtClean="0"/>
              <a:t>Какие двигатели называют тепловыми?</a:t>
            </a:r>
          </a:p>
          <a:p>
            <a:r>
              <a:rPr lang="ru-RU" sz="2800" b="1" dirty="0" smtClean="0"/>
              <a:t>Какие виды тепловых двигателей вам известны?</a:t>
            </a:r>
          </a:p>
          <a:p>
            <a:r>
              <a:rPr lang="ru-RU" sz="2800" b="1" dirty="0" smtClean="0"/>
              <a:t>Какой двигатель называют ДВС?</a:t>
            </a:r>
          </a:p>
          <a:p>
            <a:r>
              <a:rPr lang="ru-RU" sz="2800" b="1" dirty="0" smtClean="0"/>
              <a:t>Из каких основных частей состоит простейший ДВС?</a:t>
            </a:r>
          </a:p>
          <a:p>
            <a:r>
              <a:rPr lang="ru-RU" sz="2800" b="1" dirty="0" smtClean="0"/>
              <a:t>За сколько тактов происходит один рабочий цикл двигателя?</a:t>
            </a:r>
          </a:p>
          <a:p>
            <a:r>
              <a:rPr lang="ru-RU" sz="2800" b="1" dirty="0" smtClean="0"/>
              <a:t> Дайте им характеристику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Д/</a:t>
            </a:r>
            <a:r>
              <a:rPr lang="ru-RU" sz="5400" b="1" dirty="0" err="1" smtClean="0">
                <a:solidFill>
                  <a:srgbClr val="FF0000"/>
                </a:solidFill>
              </a:rPr>
              <a:t>з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§ 21, 22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N</a:t>
            </a:r>
            <a:r>
              <a:rPr lang="ru-RU" sz="3600" b="1" dirty="0" smtClean="0">
                <a:solidFill>
                  <a:srgbClr val="FF0000"/>
                </a:solidFill>
              </a:rPr>
              <a:t> 907, 909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(Сборник задач по физике. </a:t>
            </a:r>
            <a:r>
              <a:rPr lang="ru-RU" sz="3600" b="1" dirty="0" err="1" smtClean="0">
                <a:solidFill>
                  <a:srgbClr val="FF0000"/>
                </a:solidFill>
              </a:rPr>
              <a:t>А.В.Пёрышкин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А.В. </a:t>
            </a:r>
            <a:r>
              <a:rPr lang="ru-RU" dirty="0" err="1" smtClean="0"/>
              <a:t>Пёрышкин</a:t>
            </a:r>
            <a:r>
              <a:rPr lang="ru-RU" dirty="0" smtClean="0"/>
              <a:t>. Физика. 8 класс: </a:t>
            </a:r>
            <a:r>
              <a:rPr lang="ru-RU" dirty="0" err="1" smtClean="0"/>
              <a:t>учеб.для</a:t>
            </a:r>
            <a:r>
              <a:rPr lang="ru-RU" dirty="0" smtClean="0"/>
              <a:t> </a:t>
            </a:r>
            <a:r>
              <a:rPr lang="ru-RU" dirty="0" err="1" smtClean="0"/>
              <a:t>общеобразоват.учеб.заведений</a:t>
            </a:r>
            <a:r>
              <a:rPr lang="ru-RU" dirty="0" smtClean="0"/>
              <a:t>. – М.: Дрофа, 2000.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57214"/>
            <a:ext cx="9144000" cy="13843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715436" cy="509113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Обучающая – изучить что такое тепловой двигатель, виды тепловых двигателей, устройство и принцип работы четырехтактного ДВС.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Воспитательная – воспитать ответственное отношение к учебному процессу, сознательную дисциплину, бережное отношение к природе.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Развивающая – развить познавательную активность, логическое мышление, память.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0"/>
            <a:ext cx="8786874" cy="6858000"/>
          </a:xfrm>
        </p:spPr>
        <p:txBody>
          <a:bodyPr/>
          <a:lstStyle/>
          <a:p>
            <a:pPr marL="0" indent="354013" algn="just">
              <a:buNone/>
            </a:pPr>
            <a:r>
              <a:rPr lang="ru-RU" sz="4400" dirty="0" smtClean="0"/>
              <a:t>Развитие техники зависит от умения использовать громадные запасы внутренней энергии, содержащиеся в топливе.</a:t>
            </a:r>
          </a:p>
          <a:p>
            <a:pPr marL="0" indent="354013" algn="just">
              <a:buFontTx/>
              <a:buNone/>
            </a:pPr>
            <a:r>
              <a:rPr lang="ru-RU" sz="4400" b="1" dirty="0" smtClean="0">
                <a:solidFill>
                  <a:srgbClr val="FF3300"/>
                </a:solidFill>
              </a:rPr>
              <a:t>Использовать внутреннюю энергию – значит совершить за счёт неё полезную работу </a:t>
            </a:r>
            <a:r>
              <a:rPr lang="ru-RU" sz="4400" dirty="0" smtClean="0"/>
              <a:t>(например поднять груз, перевезти вагоны и т. п.)</a:t>
            </a:r>
            <a:r>
              <a:rPr lang="ru-RU" sz="4400" dirty="0" smtClean="0">
                <a:solidFill>
                  <a:srgbClr val="FF3300"/>
                </a:solidFill>
              </a:rPr>
              <a:t>.</a:t>
            </a:r>
            <a:endParaRPr lang="ru-RU" sz="4400" dirty="0"/>
          </a:p>
          <a:p>
            <a:pPr marL="609600" indent="-609600">
              <a:buFontTx/>
              <a:buNone/>
            </a:pPr>
            <a:endParaRPr lang="ru-RU" sz="4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8604"/>
            <a:ext cx="8229600" cy="5591196"/>
          </a:xfrm>
        </p:spPr>
        <p:txBody>
          <a:bodyPr/>
          <a:lstStyle/>
          <a:p>
            <a:pPr marL="0" indent="354013" algn="just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rgbClr val="FF3300"/>
                </a:solidFill>
                <a:latin typeface="+mj-lt"/>
                <a:cs typeface="Times New Roman" pitchFamily="18" charset="0"/>
              </a:rPr>
              <a:t>Тепловые двигатели - это машины, в которых внутренняя энергия  топлива    превращается в механическую энергию.</a:t>
            </a:r>
          </a:p>
          <a:p>
            <a:pPr>
              <a:buFontTx/>
              <a:buNone/>
            </a:pPr>
            <a:endParaRPr lang="ru-RU" sz="4400" dirty="0"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14356"/>
            <a:ext cx="8462992" cy="5822969"/>
          </a:xfrm>
        </p:spPr>
        <p:txBody>
          <a:bodyPr/>
          <a:lstStyle/>
          <a:p>
            <a:pPr marL="0" indent="354013" algn="just">
              <a:buFontTx/>
              <a:buNone/>
            </a:pPr>
            <a:r>
              <a:rPr lang="ru-RU" sz="5400" dirty="0" smtClean="0"/>
              <a:t>Первый тепловой двигатель был изобретен в конце XVII в. </a:t>
            </a:r>
            <a:r>
              <a:rPr lang="ru-RU" sz="5400" b="1" dirty="0" smtClean="0"/>
              <a:t>Джеймсом </a:t>
            </a:r>
            <a:r>
              <a:rPr lang="ru-RU" sz="5400" b="1" dirty="0" err="1" smtClean="0"/>
              <a:t>Уоттом</a:t>
            </a:r>
            <a:r>
              <a:rPr lang="ru-RU" sz="5400" b="1" dirty="0" smtClean="0"/>
              <a:t> </a:t>
            </a:r>
            <a:endParaRPr lang="ru-RU" sz="4000" b="1" dirty="0"/>
          </a:p>
        </p:txBody>
      </p:sp>
      <p:pic>
        <p:nvPicPr>
          <p:cNvPr id="1026" name="Picture 2" descr="C:\Users\Mitry\Desktop\ua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2204" y="3929066"/>
            <a:ext cx="2631796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0" y="142852"/>
          <a:ext cx="885828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357430"/>
          </a:xfrm>
        </p:spPr>
        <p:txBody>
          <a:bodyPr/>
          <a:lstStyle/>
          <a:p>
            <a:pPr algn="ctr"/>
            <a:r>
              <a:rPr lang="ru-RU" sz="5400" b="1" dirty="0">
                <a:effectLst/>
              </a:rPr>
              <a:t>   </a:t>
            </a:r>
            <a:r>
              <a:rPr lang="ru-RU" sz="5400" b="1" dirty="0" smtClean="0">
                <a:effectLst/>
              </a:rPr>
              <a:t>Двигатель внутреннего сгорания (ДВС)</a:t>
            </a:r>
            <a:endParaRPr lang="ru-RU" sz="5400" b="1" dirty="0">
              <a:effectLst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5992"/>
            <a:ext cx="9144000" cy="4071966"/>
          </a:xfrm>
        </p:spPr>
        <p:txBody>
          <a:bodyPr/>
          <a:lstStyle/>
          <a:p>
            <a:pPr algn="just">
              <a:buNone/>
            </a:pPr>
            <a:r>
              <a:rPr lang="ru-RU" sz="5400" b="1" dirty="0" smtClean="0"/>
              <a:t>  - это тепловой двигатель, в котором топливо сгорает прямо в цилиндре внутри самого двигателя.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48" y="1714488"/>
            <a:ext cx="4857752" cy="4572032"/>
          </a:xfrm>
        </p:spPr>
        <p:txBody>
          <a:bodyPr/>
          <a:lstStyle/>
          <a:p>
            <a:pPr marL="265113" indent="0">
              <a:buFontTx/>
              <a:buNone/>
            </a:pPr>
            <a:r>
              <a:rPr lang="ru-RU" sz="4400" b="1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1, 2 </a:t>
            </a:r>
            <a:r>
              <a:rPr lang="ru-RU" sz="4400" dirty="0" smtClean="0">
                <a:solidFill>
                  <a:schemeClr val="accent4">
                    <a:lumMod val="10000"/>
                  </a:schemeClr>
                </a:solidFill>
                <a:effectLst/>
              </a:rPr>
              <a:t>– клапаны,</a:t>
            </a:r>
            <a:endParaRPr lang="ru-RU" sz="44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2036" y="1"/>
            <a:ext cx="4409722" cy="68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0"/>
            <a:ext cx="6643702" cy="1285860"/>
          </a:xfrm>
        </p:spPr>
        <p:txBody>
          <a:bodyPr/>
          <a:lstStyle/>
          <a:p>
            <a:pPr algn="ctr"/>
            <a:r>
              <a:rPr lang="ru-RU" sz="6600" dirty="0"/>
              <a:t> </a:t>
            </a:r>
            <a:r>
              <a:rPr lang="ru-RU" sz="5400" b="1" dirty="0">
                <a:solidFill>
                  <a:srgbClr val="FFFF00"/>
                </a:solidFill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</a:rPr>
              <a:t>Устройство ДВС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286248" y="1071546"/>
            <a:ext cx="4857752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tabLst/>
              <a:defRPr/>
            </a:pP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143372" y="1285860"/>
            <a:ext cx="478634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42913" algn="just">
              <a:spcBef>
                <a:spcPct val="20000"/>
              </a:spcBef>
              <a:buClr>
                <a:schemeClr val="hlink"/>
              </a:buClr>
              <a:buSzPct val="120000"/>
            </a:pPr>
            <a:endParaRPr kumimoji="0" lang="ru-RU" sz="360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lvl="0" indent="442913" algn="just">
              <a:spcBef>
                <a:spcPct val="20000"/>
              </a:spcBef>
              <a:buClr>
                <a:schemeClr val="hlink"/>
              </a:buClr>
              <a:buSzPct val="120000"/>
            </a:pPr>
            <a:endParaRPr kumimoji="0" lang="ru-RU" sz="360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lvl="0" indent="442913" algn="just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kumimoji="0" lang="ru-RU" sz="440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lang="ru-RU" sz="4400" b="0" kern="0" dirty="0" smtClean="0">
                <a:solidFill>
                  <a:schemeClr val="accent4">
                    <a:lumMod val="10000"/>
                  </a:schemeClr>
                </a:solidFill>
              </a:rPr>
              <a:t>–</a:t>
            </a:r>
            <a:r>
              <a:rPr kumimoji="0" lang="ru-RU" sz="4400" b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400" b="0" kern="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поршень</a:t>
            </a:r>
            <a:r>
              <a:rPr kumimoji="0" lang="ru-RU" sz="4400" b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lvl="0" indent="442913" algn="just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kumimoji="0" lang="ru-RU" sz="440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4400" b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ru-RU" sz="4400" b="0" kern="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шатун,</a:t>
            </a:r>
          </a:p>
          <a:p>
            <a:pPr lvl="0" indent="442913" algn="just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4400" kern="0" dirty="0" smtClean="0">
                <a:solidFill>
                  <a:schemeClr val="accent4">
                    <a:lumMod val="10000"/>
                  </a:schemeClr>
                </a:solidFill>
                <a:latin typeface="+mn-lt"/>
              </a:rPr>
              <a:t>5 </a:t>
            </a:r>
            <a:r>
              <a:rPr lang="ru-RU" sz="4400" b="0" kern="0" dirty="0" smtClean="0">
                <a:solidFill>
                  <a:schemeClr val="accent4">
                    <a:lumMod val="10000"/>
                  </a:schemeClr>
                </a:solidFill>
              </a:rPr>
              <a:t>–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коленчатый вал,</a:t>
            </a:r>
          </a:p>
          <a:p>
            <a:pPr lvl="0" indent="442913" algn="just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kumimoji="0" lang="ru-RU" sz="440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400" b="0" kern="0" dirty="0" smtClean="0">
                <a:solidFill>
                  <a:schemeClr val="accent4">
                    <a:lumMod val="10000"/>
                  </a:schemeClr>
                </a:solidFill>
              </a:rPr>
              <a:t>– свеча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442913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R="0" lvl="0" indent="442913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tabLst/>
              <a:defRPr/>
            </a:pPr>
            <a:endParaRPr kumimoji="0" lang="ru-RU" sz="9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843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Физкультминутка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76816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Пальчиковая гимнастика (разминаем каждый пальчик, при этом стимулируем работу внутренних органов):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мизинец-сердце,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безымянный - желудок,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средний - кишечник,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указательный - печень,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большой - головной мозг.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476</TotalTime>
  <Words>475</Words>
  <Application>Microsoft Office PowerPoint</Application>
  <PresentationFormat>Экран (4:3)</PresentationFormat>
  <Paragraphs>58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Океан</vt:lpstr>
      <vt:lpstr>Работа газа и пара при расширении. Двигатель внутреннего сгорания      </vt:lpstr>
      <vt:lpstr>Цели урока:</vt:lpstr>
      <vt:lpstr>Слайд 3</vt:lpstr>
      <vt:lpstr>Слайд 4</vt:lpstr>
      <vt:lpstr>Слайд 5</vt:lpstr>
      <vt:lpstr>Слайд 6</vt:lpstr>
      <vt:lpstr>   Двигатель внутреннего сгорания (ДВС)</vt:lpstr>
      <vt:lpstr>  Устройство ДВС</vt:lpstr>
      <vt:lpstr>Физкультминутка</vt:lpstr>
      <vt:lpstr>Схема работы двигателя</vt:lpstr>
      <vt:lpstr>Слайд 11</vt:lpstr>
      <vt:lpstr>Слайд 12</vt:lpstr>
      <vt:lpstr>Слайд 13</vt:lpstr>
      <vt:lpstr>Слайд 14</vt:lpstr>
      <vt:lpstr>Слайд 15</vt:lpstr>
      <vt:lpstr>Но нельзя забывать и о вреде, который оказывают ДВС окружающей среде: выхлопные газы загрязняют атмосферу, разъедают озоновый слой, влияют на дыхательную систему человека. К тому же КПД ДВС всего 20-40%. </vt:lpstr>
      <vt:lpstr>Контрольные вопросы:</vt:lpstr>
      <vt:lpstr>Д/з</vt:lpstr>
      <vt:lpstr>Литература: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ДВС</dc:title>
  <dc:creator>Илеанора</dc:creator>
  <cp:lastModifiedBy>Mitry</cp:lastModifiedBy>
  <cp:revision>53</cp:revision>
  <dcterms:created xsi:type="dcterms:W3CDTF">2006-11-20T23:30:05Z</dcterms:created>
  <dcterms:modified xsi:type="dcterms:W3CDTF">2015-11-22T19:09:35Z</dcterms:modified>
</cp:coreProperties>
</file>