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CFFD"/>
    <a:srgbClr val="FBA7F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1B57B-3768-4542-9371-DD2BBB0C9E93}" type="datetimeFigureOut">
              <a:rPr lang="ru-RU" smtClean="0"/>
              <a:pPr/>
              <a:t>09.04.2012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BB178-7EB0-4773-BAFD-DABDE19B405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1B57B-3768-4542-9371-DD2BBB0C9E93}" type="datetimeFigureOut">
              <a:rPr lang="ru-RU" smtClean="0"/>
              <a:pPr/>
              <a:t>09.04.2012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BB178-7EB0-4773-BAFD-DABDE19B405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1B57B-3768-4542-9371-DD2BBB0C9E93}" type="datetimeFigureOut">
              <a:rPr lang="ru-RU" smtClean="0"/>
              <a:pPr/>
              <a:t>09.04.2012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BB178-7EB0-4773-BAFD-DABDE19B405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1B57B-3768-4542-9371-DD2BBB0C9E93}" type="datetimeFigureOut">
              <a:rPr lang="ru-RU" smtClean="0"/>
              <a:pPr/>
              <a:t>09.04.2012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BB178-7EB0-4773-BAFD-DABDE19B405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1B57B-3768-4542-9371-DD2BBB0C9E93}" type="datetimeFigureOut">
              <a:rPr lang="ru-RU" smtClean="0"/>
              <a:pPr/>
              <a:t>09.04.2012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BB178-7EB0-4773-BAFD-DABDE19B405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1B57B-3768-4542-9371-DD2BBB0C9E93}" type="datetimeFigureOut">
              <a:rPr lang="ru-RU" smtClean="0"/>
              <a:pPr/>
              <a:t>09.04.2012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BB178-7EB0-4773-BAFD-DABDE19B405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1B57B-3768-4542-9371-DD2BBB0C9E93}" type="datetimeFigureOut">
              <a:rPr lang="ru-RU" smtClean="0"/>
              <a:pPr/>
              <a:t>09.04.2012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BB178-7EB0-4773-BAFD-DABDE19B405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1B57B-3768-4542-9371-DD2BBB0C9E93}" type="datetimeFigureOut">
              <a:rPr lang="ru-RU" smtClean="0"/>
              <a:pPr/>
              <a:t>09.04.2012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BB178-7EB0-4773-BAFD-DABDE19B405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1B57B-3768-4542-9371-DD2BBB0C9E93}" type="datetimeFigureOut">
              <a:rPr lang="ru-RU" smtClean="0"/>
              <a:pPr/>
              <a:t>09.04.2012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BB178-7EB0-4773-BAFD-DABDE19B405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1B57B-3768-4542-9371-DD2BBB0C9E93}" type="datetimeFigureOut">
              <a:rPr lang="ru-RU" smtClean="0"/>
              <a:pPr/>
              <a:t>09.04.2012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BB178-7EB0-4773-BAFD-DABDE19B405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1B57B-3768-4542-9371-DD2BBB0C9E93}" type="datetimeFigureOut">
              <a:rPr lang="ru-RU" smtClean="0"/>
              <a:pPr/>
              <a:t>09.04.2012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BB178-7EB0-4773-BAFD-DABDE19B405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E1B57B-3768-4542-9371-DD2BBB0C9E93}" type="datetimeFigureOut">
              <a:rPr lang="ru-RU" smtClean="0"/>
              <a:pPr/>
              <a:t>09.04.2012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CBB178-7EB0-4773-BAFD-DABDE19B405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5_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0"/>
            <a:ext cx="2381251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Горизонтальный свиток 4"/>
          <p:cNvSpPr/>
          <p:nvPr/>
        </p:nvSpPr>
        <p:spPr>
          <a:xfrm>
            <a:off x="1500166" y="4786322"/>
            <a:ext cx="6572296" cy="1285884"/>
          </a:xfrm>
          <a:prstGeom prst="horizontalScroll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По роману А.С.Пушкина</a:t>
            </a:r>
          </a:p>
          <a:p>
            <a:pPr algn="ctr"/>
            <a:r>
              <a:rPr lang="ru-RU" sz="3200" dirty="0" smtClean="0"/>
              <a:t> «Евгений </a:t>
            </a:r>
            <a:r>
              <a:rPr lang="ru-RU" sz="3200" dirty="0"/>
              <a:t>О</a:t>
            </a:r>
            <a:r>
              <a:rPr lang="ru-RU" sz="3200" dirty="0" smtClean="0"/>
              <a:t>негин»</a:t>
            </a:r>
            <a:endParaRPr lang="ru-RU" sz="3200" dirty="0"/>
          </a:p>
        </p:txBody>
      </p:sp>
      <p:sp>
        <p:nvSpPr>
          <p:cNvPr id="6" name="Круглая лента лицом вверх 5"/>
          <p:cNvSpPr/>
          <p:nvPr/>
        </p:nvSpPr>
        <p:spPr>
          <a:xfrm>
            <a:off x="0" y="3357562"/>
            <a:ext cx="9144000" cy="1500198"/>
          </a:xfrm>
          <a:prstGeom prst="ellipseRibbon2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О перифразе</a:t>
            </a:r>
            <a:endParaRPr lang="ru-RU" sz="4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6000768"/>
            <a:ext cx="78581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ru-RU" dirty="0" smtClean="0"/>
              <a:t>Автор : Радюшкина Галина Владимировна, учитель русского языка и литературы МБОУ СОШ №22 Темрюкского района Краснодарского края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DC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273050"/>
            <a:ext cx="3108355" cy="441306"/>
          </a:xfrm>
        </p:spPr>
        <p:txBody>
          <a:bodyPr/>
          <a:lstStyle/>
          <a:p>
            <a:pPr algn="ctr"/>
            <a:r>
              <a:rPr lang="ru-RU" dirty="0" smtClean="0"/>
              <a:t>О перифразе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214282" y="785794"/>
            <a:ext cx="4214842" cy="571504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Роман А.С.Пушкина «Евгений Онегин» поражает читателя лёгкостью и изяществом повествовательного стиля. Образность языка романа в стихах достигается автором, в частности, благодаря использованию разнообразных тропов.</a:t>
            </a:r>
          </a:p>
          <a:p>
            <a:r>
              <a:rPr lang="ru-RU" sz="1800" dirty="0" smtClean="0"/>
              <a:t>Одним из таких тропов является </a:t>
            </a:r>
            <a:r>
              <a:rPr lang="ru-RU" sz="1900" dirty="0" smtClean="0">
                <a:solidFill>
                  <a:srgbClr val="FF0000"/>
                </a:solidFill>
                <a:latin typeface="Comic Sans MS" pitchFamily="66" charset="0"/>
              </a:rPr>
              <a:t>перифраза – приём, состоящий в замене обычного, прямого названия какого-либо предмета описательным оборотом. При этом подчёркивается его существенная сторона, характерные признаки.</a:t>
            </a:r>
          </a:p>
          <a:p>
            <a:r>
              <a:rPr lang="ru-RU" sz="1800" dirty="0" smtClean="0"/>
              <a:t>Перифразы позволяют разнообразить речь, избегая повторений, и в то же время придают изложению различные стилистические оттенки.</a:t>
            </a:r>
            <a:endParaRPr lang="ru-RU" sz="1800" dirty="0"/>
          </a:p>
        </p:txBody>
      </p:sp>
      <p:pic>
        <p:nvPicPr>
          <p:cNvPr id="7" name="Picture 9" descr="Татьяна и Онегин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956334" y="714356"/>
            <a:ext cx="3830508" cy="571504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Comic Sans MS" pitchFamily="66" charset="0"/>
              </a:rPr>
              <a:t>А.С.Пушкин широко использует возможности перифразы для усиления выразительности повествования.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8" name="Выноска-облако 7"/>
          <p:cNvSpPr/>
          <p:nvPr/>
        </p:nvSpPr>
        <p:spPr>
          <a:xfrm rot="20574412">
            <a:off x="59994" y="1726676"/>
            <a:ext cx="4683098" cy="4733776"/>
          </a:xfrm>
          <a:prstGeom prst="cloudCallout">
            <a:avLst>
              <a:gd name="adj1" fmla="val -48450"/>
              <a:gd name="adj2" fmla="val 4600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 smtClean="0"/>
              <a:t>Ужель и впрямь и в самом</a:t>
            </a:r>
          </a:p>
          <a:p>
            <a:r>
              <a:rPr lang="ru-RU" sz="2000" dirty="0"/>
              <a:t> </a:t>
            </a:r>
            <a:r>
              <a:rPr lang="ru-RU" sz="2000" dirty="0" smtClean="0"/>
              <a:t>                                       деле,</a:t>
            </a:r>
          </a:p>
          <a:p>
            <a:r>
              <a:rPr lang="ru-RU" sz="2000" dirty="0" smtClean="0"/>
              <a:t>Без элегических затей,</a:t>
            </a:r>
          </a:p>
          <a:p>
            <a:r>
              <a:rPr lang="ru-RU" sz="2000" dirty="0" smtClean="0"/>
              <a:t>Весна </a:t>
            </a:r>
            <a:r>
              <a:rPr lang="ru-RU" sz="2000" i="1" dirty="0" smtClean="0"/>
              <a:t>моих</a:t>
            </a:r>
            <a:r>
              <a:rPr lang="ru-RU" sz="2000" dirty="0" smtClean="0"/>
              <a:t> промчалась  </a:t>
            </a:r>
          </a:p>
          <a:p>
            <a:r>
              <a:rPr lang="ru-RU" sz="2000" dirty="0"/>
              <a:t> </a:t>
            </a:r>
            <a:r>
              <a:rPr lang="ru-RU" sz="2000" dirty="0" smtClean="0"/>
              <a:t>                                 </a:t>
            </a:r>
            <a:r>
              <a:rPr lang="ru-RU" sz="2000" i="1" dirty="0" smtClean="0"/>
              <a:t>дней…</a:t>
            </a:r>
          </a:p>
          <a:p>
            <a:r>
              <a:rPr lang="ru-RU" sz="2000" dirty="0"/>
              <a:t> </a:t>
            </a:r>
            <a:r>
              <a:rPr lang="ru-RU" sz="2000" dirty="0" smtClean="0"/>
              <a:t>                     (Молодость)</a:t>
            </a:r>
          </a:p>
          <a:p>
            <a:r>
              <a:rPr lang="ru-RU" sz="2000" dirty="0" smtClean="0"/>
              <a:t>(гл.</a:t>
            </a:r>
            <a:r>
              <a:rPr lang="en-US" sz="2000" dirty="0" smtClean="0"/>
              <a:t>VI</a:t>
            </a:r>
            <a:r>
              <a:rPr lang="ru-RU" sz="2000" dirty="0" smtClean="0"/>
              <a:t>, строфа </a:t>
            </a:r>
            <a:r>
              <a:rPr lang="en-US" sz="2000" dirty="0" smtClean="0"/>
              <a:t>XLIV)</a:t>
            </a:r>
            <a:endParaRPr lang="ru-RU" sz="2000" dirty="0"/>
          </a:p>
        </p:txBody>
      </p:sp>
      <p:sp>
        <p:nvSpPr>
          <p:cNvPr id="9" name="Выноска-облако 8"/>
          <p:cNvSpPr/>
          <p:nvPr/>
        </p:nvSpPr>
        <p:spPr>
          <a:xfrm rot="20467814">
            <a:off x="4637789" y="1864557"/>
            <a:ext cx="4353744" cy="4664471"/>
          </a:xfrm>
          <a:prstGeom prst="cloudCallout">
            <a:avLst>
              <a:gd name="adj1" fmla="val -45675"/>
              <a:gd name="adj2" fmla="val 4586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/>
              <a:t>В своей глуши </a:t>
            </a:r>
            <a:r>
              <a:rPr lang="ru-RU" i="1" dirty="0" smtClean="0"/>
              <a:t>мудрец</a:t>
            </a:r>
          </a:p>
          <a:p>
            <a:r>
              <a:rPr lang="ru-RU" i="1" dirty="0"/>
              <a:t> </a:t>
            </a:r>
            <a:r>
              <a:rPr lang="ru-RU" i="1" dirty="0" smtClean="0"/>
              <a:t>                          пустынный</a:t>
            </a:r>
          </a:p>
          <a:p>
            <a:r>
              <a:rPr lang="ru-RU" dirty="0" smtClean="0"/>
              <a:t>Ярем он барщины 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        старинной</a:t>
            </a:r>
          </a:p>
          <a:p>
            <a:r>
              <a:rPr lang="ru-RU" dirty="0" smtClean="0"/>
              <a:t>Оброком лёгким 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         заменил…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           (Онегин)</a:t>
            </a:r>
          </a:p>
          <a:p>
            <a:r>
              <a:rPr lang="ru-RU" dirty="0" smtClean="0"/>
              <a:t>(гл.</a:t>
            </a:r>
            <a:r>
              <a:rPr lang="en-US" dirty="0" smtClean="0"/>
              <a:t>II</a:t>
            </a:r>
            <a:r>
              <a:rPr lang="ru-RU" dirty="0" smtClean="0"/>
              <a:t>, строфа </a:t>
            </a:r>
            <a:r>
              <a:rPr lang="en-US" dirty="0" smtClean="0"/>
              <a:t>IV</a:t>
            </a:r>
            <a:r>
              <a:rPr lang="ru-RU" dirty="0" smtClean="0"/>
              <a:t>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ая прямоугольная выноска 3"/>
          <p:cNvSpPr/>
          <p:nvPr/>
        </p:nvSpPr>
        <p:spPr>
          <a:xfrm>
            <a:off x="500034" y="285728"/>
            <a:ext cx="3786214" cy="2857520"/>
          </a:xfrm>
          <a:prstGeom prst="wedgeRoundRectCallout">
            <a:avLst>
              <a:gd name="adj1" fmla="val -6239"/>
              <a:gd name="adj2" fmla="val 66113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 smtClean="0"/>
              <a:t>Но что подумала Татьяна,</a:t>
            </a:r>
          </a:p>
          <a:p>
            <a:r>
              <a:rPr lang="ru-RU" sz="2000" dirty="0" smtClean="0"/>
              <a:t>Когда узнала меж гостей</a:t>
            </a:r>
          </a:p>
          <a:p>
            <a:r>
              <a:rPr lang="ru-RU" sz="2000" dirty="0" smtClean="0"/>
              <a:t>Того, кто мил и страшен ей,</a:t>
            </a:r>
          </a:p>
          <a:p>
            <a:r>
              <a:rPr lang="ru-RU" sz="2000" i="1" dirty="0" smtClean="0"/>
              <a:t>Героя нашего романа</a:t>
            </a:r>
            <a:r>
              <a:rPr lang="ru-RU" sz="2000" dirty="0" smtClean="0"/>
              <a:t>! </a:t>
            </a:r>
          </a:p>
          <a:p>
            <a:r>
              <a:rPr lang="ru-RU" sz="2000" dirty="0"/>
              <a:t> </a:t>
            </a:r>
            <a:r>
              <a:rPr lang="ru-RU" sz="2000" dirty="0" smtClean="0"/>
              <a:t>                                    (Онегин)             </a:t>
            </a:r>
          </a:p>
          <a:p>
            <a:r>
              <a:rPr lang="ru-RU" sz="2000" dirty="0" smtClean="0"/>
              <a:t>(гл.</a:t>
            </a:r>
            <a:r>
              <a:rPr lang="en-US" sz="2000" dirty="0" smtClean="0"/>
              <a:t>V</a:t>
            </a:r>
            <a:r>
              <a:rPr lang="ru-RU" sz="2000" dirty="0"/>
              <a:t>,</a:t>
            </a:r>
            <a:r>
              <a:rPr lang="ru-RU" sz="2000" dirty="0" smtClean="0"/>
              <a:t> строфа </a:t>
            </a:r>
            <a:r>
              <a:rPr lang="en-US" sz="2000" dirty="0" smtClean="0"/>
              <a:t>XVII</a:t>
            </a:r>
            <a:r>
              <a:rPr lang="ru-RU" sz="2000" dirty="0" smtClean="0"/>
              <a:t>)</a:t>
            </a: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4857752" y="285728"/>
            <a:ext cx="4071966" cy="2786082"/>
          </a:xfrm>
          <a:prstGeom prst="wedgeRoundRectCallout">
            <a:avLst>
              <a:gd name="adj1" fmla="val 3565"/>
              <a:gd name="adj2" fmla="val 66735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 smtClean="0"/>
              <a:t>«…И где ж </a:t>
            </a:r>
            <a:r>
              <a:rPr lang="ru-RU" sz="2000" i="1" dirty="0" smtClean="0"/>
              <a:t>беглец людей и света,</a:t>
            </a:r>
          </a:p>
          <a:p>
            <a:r>
              <a:rPr lang="ru-RU" sz="2000" i="1" dirty="0" smtClean="0"/>
              <a:t>Красавец модных модный враг</a:t>
            </a:r>
            <a:r>
              <a:rPr lang="ru-RU" sz="2000" dirty="0" smtClean="0"/>
              <a:t>,</a:t>
            </a:r>
          </a:p>
          <a:p>
            <a:r>
              <a:rPr lang="ru-RU" sz="2000" dirty="0" smtClean="0"/>
              <a:t>Где этот </a:t>
            </a:r>
            <a:r>
              <a:rPr lang="ru-RU" sz="2000" i="1" dirty="0" smtClean="0"/>
              <a:t>пасмурный чудак,</a:t>
            </a:r>
          </a:p>
          <a:p>
            <a:r>
              <a:rPr lang="ru-RU" sz="2000" i="1" dirty="0" smtClean="0"/>
              <a:t>Убийца юного поэта</a:t>
            </a:r>
            <a:r>
              <a:rPr lang="ru-RU" sz="2000" dirty="0" smtClean="0"/>
              <a:t>?»…</a:t>
            </a:r>
          </a:p>
          <a:p>
            <a:r>
              <a:rPr lang="ru-RU" sz="2000" dirty="0"/>
              <a:t> </a:t>
            </a:r>
            <a:r>
              <a:rPr lang="ru-RU" sz="2000" dirty="0" smtClean="0"/>
              <a:t>                                           (Онегин)</a:t>
            </a:r>
          </a:p>
          <a:p>
            <a:r>
              <a:rPr lang="ru-RU" sz="2000" dirty="0" smtClean="0"/>
              <a:t>(гл.</a:t>
            </a:r>
            <a:r>
              <a:rPr lang="en-US" sz="2000" dirty="0" smtClean="0"/>
              <a:t>VI</a:t>
            </a:r>
            <a:r>
              <a:rPr lang="ru-RU" sz="2000" dirty="0" smtClean="0"/>
              <a:t>, строфа </a:t>
            </a:r>
            <a:r>
              <a:rPr lang="en-US" sz="2000" dirty="0" smtClean="0"/>
              <a:t>XL</a:t>
            </a:r>
            <a:r>
              <a:rPr lang="ru-RU" sz="2000" dirty="0" smtClean="0"/>
              <a:t>)</a:t>
            </a:r>
            <a:endParaRPr lang="ru-RU" sz="2000" dirty="0"/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2714612" y="3357562"/>
            <a:ext cx="3857652" cy="2928958"/>
          </a:xfrm>
          <a:prstGeom prst="wedgeRoundRectCallout">
            <a:avLst>
              <a:gd name="adj1" fmla="val -2481"/>
              <a:gd name="adj2" fmla="val 64515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 smtClean="0"/>
              <a:t>Увы! </a:t>
            </a:r>
            <a:r>
              <a:rPr lang="ru-RU" sz="2000" i="1" dirty="0"/>
              <a:t>п</a:t>
            </a:r>
            <a:r>
              <a:rPr lang="ru-RU" sz="2000" i="1" dirty="0" smtClean="0"/>
              <a:t>одруга стольких лет,</a:t>
            </a:r>
          </a:p>
          <a:p>
            <a:r>
              <a:rPr lang="ru-RU" sz="2000" i="1" dirty="0" smtClean="0"/>
              <a:t>Её голубка молодая,</a:t>
            </a:r>
          </a:p>
          <a:p>
            <a:r>
              <a:rPr lang="ru-RU" sz="2000" i="1" dirty="0" smtClean="0"/>
              <a:t>Её наперсница родна</a:t>
            </a:r>
            <a:r>
              <a:rPr lang="ru-RU" sz="2000" dirty="0" smtClean="0"/>
              <a:t>я,</a:t>
            </a:r>
          </a:p>
          <a:p>
            <a:r>
              <a:rPr lang="ru-RU" sz="2000" dirty="0" smtClean="0"/>
              <a:t>Судьбою вдаль занесена,</a:t>
            </a:r>
          </a:p>
          <a:p>
            <a:r>
              <a:rPr lang="ru-RU" sz="2000" dirty="0" smtClean="0"/>
              <a:t>С ней навсегда разлучена.</a:t>
            </a:r>
          </a:p>
          <a:p>
            <a:r>
              <a:rPr lang="ru-RU" sz="2000" dirty="0"/>
              <a:t> </a:t>
            </a:r>
            <a:r>
              <a:rPr lang="ru-RU" sz="2000" dirty="0" smtClean="0"/>
              <a:t>                                         (Ольга)</a:t>
            </a:r>
          </a:p>
          <a:p>
            <a:r>
              <a:rPr lang="ru-RU" sz="2000" dirty="0" smtClean="0"/>
              <a:t>(гл.</a:t>
            </a:r>
            <a:r>
              <a:rPr lang="en-US" sz="2000" dirty="0" smtClean="0"/>
              <a:t>VII</a:t>
            </a:r>
            <a:r>
              <a:rPr lang="ru-RU" sz="2000" dirty="0" smtClean="0"/>
              <a:t>, строфа </a:t>
            </a:r>
            <a:r>
              <a:rPr lang="en-US" sz="2000" dirty="0" smtClean="0"/>
              <a:t>XIII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Перифраза или метафора?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sz="half" idx="1"/>
          </p:nvPr>
        </p:nvSpPr>
        <p:spPr>
          <a:xfrm>
            <a:off x="285720" y="1600200"/>
            <a:ext cx="4210080" cy="497207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000" dirty="0" smtClean="0"/>
              <a:t>	Часто в основе перифраза лежит метафора, поэтому многие словесные обороты допускают двоякое истолкование: </a:t>
            </a:r>
            <a:r>
              <a:rPr lang="ru-RU" sz="2000" dirty="0" smtClean="0">
                <a:solidFill>
                  <a:srgbClr val="FF0000"/>
                </a:solidFill>
              </a:rPr>
              <a:t>перифраза или развёрнутая метафора.</a:t>
            </a:r>
          </a:p>
          <a:p>
            <a:pPr>
              <a:buNone/>
            </a:pPr>
            <a:r>
              <a:rPr lang="ru-RU" sz="2400" i="1" dirty="0" smtClean="0"/>
              <a:t>     </a:t>
            </a:r>
            <a:r>
              <a:rPr lang="ru-RU" sz="2400" dirty="0" smtClean="0">
                <a:solidFill>
                  <a:srgbClr val="0070C0"/>
                </a:solidFill>
              </a:rPr>
              <a:t>Пчела </a:t>
            </a:r>
            <a:r>
              <a:rPr lang="ru-RU" sz="2400" dirty="0" smtClean="0">
                <a:solidFill>
                  <a:srgbClr val="FF0000"/>
                </a:solidFill>
              </a:rPr>
              <a:t>за </a:t>
            </a:r>
            <a:r>
              <a:rPr lang="ru-RU" sz="2400" i="1" dirty="0" smtClean="0">
                <a:solidFill>
                  <a:srgbClr val="FF0000"/>
                </a:solidFill>
              </a:rPr>
              <a:t>данью полевой</a:t>
            </a:r>
          </a:p>
          <a:p>
            <a:pPr>
              <a:buNone/>
            </a:pPr>
            <a:r>
              <a:rPr lang="ru-RU" sz="2400" dirty="0" smtClean="0">
                <a:solidFill>
                  <a:srgbClr val="0070C0"/>
                </a:solidFill>
              </a:rPr>
              <a:t>     Летит </a:t>
            </a:r>
            <a:r>
              <a:rPr lang="ru-RU" sz="2400" i="1" dirty="0" smtClean="0">
                <a:solidFill>
                  <a:srgbClr val="FF0000"/>
                </a:solidFill>
              </a:rPr>
              <a:t>из кельи восковой</a:t>
            </a:r>
            <a:r>
              <a:rPr lang="ru-RU" sz="2400" dirty="0" smtClean="0">
                <a:solidFill>
                  <a:srgbClr val="0070C0"/>
                </a:solidFill>
              </a:rPr>
              <a:t>,.. </a:t>
            </a:r>
            <a:endParaRPr lang="ru-RU" sz="2400" dirty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sz="2400" dirty="0" smtClean="0"/>
              <a:t>                            (Мёд, улей)</a:t>
            </a:r>
          </a:p>
          <a:p>
            <a:pPr>
              <a:buNone/>
            </a:pPr>
            <a:r>
              <a:rPr lang="ru-RU" sz="2400" dirty="0" smtClean="0"/>
              <a:t>    (гл. </a:t>
            </a:r>
            <a:r>
              <a:rPr lang="en-US" sz="2400" dirty="0" smtClean="0"/>
              <a:t>VII</a:t>
            </a:r>
            <a:r>
              <a:rPr lang="ru-RU" sz="2400" dirty="0" smtClean="0"/>
              <a:t>, строфа </a:t>
            </a:r>
            <a:r>
              <a:rPr lang="en-US" sz="2400" dirty="0" smtClean="0"/>
              <a:t>I</a:t>
            </a:r>
            <a:r>
              <a:rPr lang="ru-RU" sz="2400" dirty="0" smtClean="0"/>
              <a:t>)</a:t>
            </a:r>
          </a:p>
          <a:p>
            <a:pPr marL="0" indent="0">
              <a:buNone/>
            </a:pPr>
            <a:r>
              <a:rPr lang="ru-RU" sz="2200" dirty="0" smtClean="0"/>
              <a:t>Благодаря этой поэтической игре с читателем, создаётся ощущение реальности повествования, усиливается эффект присутствия автора.</a:t>
            </a:r>
            <a:endParaRPr lang="ru-RU" sz="2200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82919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dirty="0" smtClean="0"/>
              <a:t>Приём перифразы позволяет не называть имён поэтов, но читатель может догадаться, о ком идёт речь. Например:</a:t>
            </a:r>
          </a:p>
          <a:p>
            <a:pPr marL="0" indent="0">
              <a:buNone/>
            </a:pPr>
            <a:r>
              <a:rPr lang="ru-RU" sz="2000" i="1" dirty="0" smtClean="0">
                <a:solidFill>
                  <a:srgbClr val="FF0000"/>
                </a:solidFill>
              </a:rPr>
              <a:t>Защитник вольности и прав</a:t>
            </a:r>
          </a:p>
          <a:p>
            <a:pPr marL="0" indent="0">
              <a:buNone/>
            </a:pPr>
            <a:r>
              <a:rPr lang="ru-RU" sz="2000" i="1" dirty="0" smtClean="0">
                <a:solidFill>
                  <a:srgbClr val="FF0000"/>
                </a:solidFill>
              </a:rPr>
              <a:t>В сём случае совсем не прав.</a:t>
            </a:r>
          </a:p>
          <a:p>
            <a:pPr marL="0" indent="0">
              <a:buNone/>
            </a:pPr>
            <a:r>
              <a:rPr lang="ru-RU" sz="2000" dirty="0" smtClean="0"/>
              <a:t>(Ж.Ж.Руссо) (гл.</a:t>
            </a:r>
            <a:r>
              <a:rPr lang="en-US" sz="2000" dirty="0" smtClean="0"/>
              <a:t>I</a:t>
            </a:r>
            <a:r>
              <a:rPr lang="ru-RU" sz="2000" dirty="0" smtClean="0"/>
              <a:t>, строфа </a:t>
            </a:r>
            <a:r>
              <a:rPr lang="en-US" sz="2000" dirty="0" smtClean="0"/>
              <a:t>XXIV</a:t>
            </a:r>
            <a:r>
              <a:rPr lang="ru-RU" sz="2000" dirty="0" smtClean="0"/>
              <a:t>)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0070C0"/>
                </a:solidFill>
              </a:rPr>
              <a:t>Хотя мы знаем, что Евгений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0070C0"/>
                </a:solidFill>
              </a:rPr>
              <a:t>Издавна чтенье разлюбил,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0070C0"/>
                </a:solidFill>
              </a:rPr>
              <a:t>Однако ж несколько творений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0070C0"/>
                </a:solidFill>
              </a:rPr>
              <a:t>Он из опалы исключил:</a:t>
            </a:r>
          </a:p>
          <a:p>
            <a:pPr marL="0" indent="0">
              <a:buNone/>
            </a:pPr>
            <a:r>
              <a:rPr lang="ru-RU" sz="2000" i="1" dirty="0" smtClean="0">
                <a:solidFill>
                  <a:srgbClr val="FF0000"/>
                </a:solidFill>
              </a:rPr>
              <a:t>Певца Гяура и Жуана,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0070C0"/>
                </a:solidFill>
              </a:rPr>
              <a:t>Да с ним ещё два-три романа…</a:t>
            </a:r>
          </a:p>
          <a:p>
            <a:pPr marL="0" indent="0">
              <a:buNone/>
            </a:pPr>
            <a:r>
              <a:rPr lang="ru-RU" sz="2000" dirty="0" smtClean="0"/>
              <a:t>(Дж.Г.Байрон, автор поэм «Гяур» и «Дон-Жуан) (гл.</a:t>
            </a:r>
            <a:r>
              <a:rPr lang="en-US" sz="2000" dirty="0" smtClean="0"/>
              <a:t>VII</a:t>
            </a:r>
            <a:r>
              <a:rPr lang="ru-RU" sz="2000" dirty="0" smtClean="0"/>
              <a:t>, строфа </a:t>
            </a:r>
            <a:r>
              <a:rPr lang="en-US" sz="2000" dirty="0" smtClean="0"/>
              <a:t>XXII</a:t>
            </a:r>
            <a:r>
              <a:rPr lang="ru-RU" sz="2000" dirty="0" smtClean="0"/>
              <a:t>)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В романе есть также примеры использования метонимической перифразы:</a:t>
            </a:r>
            <a:endParaRPr lang="ru-RU" sz="3200" dirty="0"/>
          </a:p>
        </p:txBody>
      </p:sp>
      <p:sp>
        <p:nvSpPr>
          <p:cNvPr id="6" name="Блок-схема: документ 5"/>
          <p:cNvSpPr/>
          <p:nvPr/>
        </p:nvSpPr>
        <p:spPr>
          <a:xfrm>
            <a:off x="2500298" y="1428736"/>
            <a:ext cx="4000528" cy="5429264"/>
          </a:xfrm>
          <a:prstGeom prst="flowChartDocumen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/>
              <a:t>Волшебный край! Там в стары годы,</a:t>
            </a:r>
          </a:p>
          <a:p>
            <a:r>
              <a:rPr lang="ru-RU" dirty="0" smtClean="0"/>
              <a:t>Сатиры смелый властелин,</a:t>
            </a:r>
          </a:p>
          <a:p>
            <a:r>
              <a:rPr lang="ru-RU" dirty="0" smtClean="0"/>
              <a:t>Блистал Фонвизин, друг свободы,</a:t>
            </a:r>
          </a:p>
          <a:p>
            <a:r>
              <a:rPr lang="ru-RU" dirty="0" smtClean="0"/>
              <a:t>И переимчивый </a:t>
            </a:r>
            <a:r>
              <a:rPr lang="ru-RU" dirty="0"/>
              <a:t>К</a:t>
            </a:r>
            <a:r>
              <a:rPr lang="ru-RU" dirty="0" smtClean="0"/>
              <a:t>няжнин;</a:t>
            </a:r>
          </a:p>
          <a:p>
            <a:r>
              <a:rPr lang="ru-RU" dirty="0" smtClean="0"/>
              <a:t>Там Озеров невольны дани</a:t>
            </a:r>
          </a:p>
          <a:p>
            <a:r>
              <a:rPr lang="ru-RU" dirty="0" smtClean="0"/>
              <a:t>Народных слёз, рукоплесканий</a:t>
            </a:r>
          </a:p>
          <a:p>
            <a:r>
              <a:rPr lang="ru-RU" dirty="0" smtClean="0"/>
              <a:t>С младой Семёновой делил;</a:t>
            </a:r>
          </a:p>
          <a:p>
            <a:r>
              <a:rPr lang="ru-RU" dirty="0" smtClean="0"/>
              <a:t>Там наш Катенин воскресил</a:t>
            </a:r>
          </a:p>
          <a:p>
            <a:r>
              <a:rPr lang="ru-RU" dirty="0" smtClean="0"/>
              <a:t>Корнеля гений величавый;</a:t>
            </a:r>
          </a:p>
          <a:p>
            <a:r>
              <a:rPr lang="ru-RU" dirty="0" smtClean="0"/>
              <a:t>Там вывел колкий Шаховской</a:t>
            </a:r>
          </a:p>
          <a:p>
            <a:r>
              <a:rPr lang="ru-RU" dirty="0" smtClean="0"/>
              <a:t>Своих комедий шумный рой;</a:t>
            </a:r>
          </a:p>
          <a:p>
            <a:r>
              <a:rPr lang="ru-RU" dirty="0" smtClean="0"/>
              <a:t>Там и Дидло венчался славой:</a:t>
            </a:r>
          </a:p>
          <a:p>
            <a:r>
              <a:rPr lang="ru-RU" i="1" dirty="0" smtClean="0">
                <a:solidFill>
                  <a:srgbClr val="FF0000"/>
                </a:solidFill>
              </a:rPr>
              <a:t>Там, там под сению кулис</a:t>
            </a:r>
          </a:p>
          <a:p>
            <a:r>
              <a:rPr lang="ru-RU" dirty="0" smtClean="0"/>
              <a:t>Младые дни мои неслись. </a:t>
            </a:r>
            <a:endParaRPr lang="en-US" dirty="0" smtClean="0"/>
          </a:p>
          <a:p>
            <a:r>
              <a:rPr lang="ru-RU" dirty="0" smtClean="0"/>
              <a:t> (Театр)</a:t>
            </a:r>
            <a:r>
              <a:rPr lang="en-US" dirty="0" smtClean="0"/>
              <a:t>  </a:t>
            </a:r>
            <a:r>
              <a:rPr lang="ru-RU" dirty="0" smtClean="0"/>
              <a:t>(гл.</a:t>
            </a:r>
            <a:r>
              <a:rPr lang="en-US" dirty="0" smtClean="0"/>
              <a:t>I</a:t>
            </a:r>
            <a:r>
              <a:rPr lang="ru-RU" dirty="0" smtClean="0"/>
              <a:t>, строфа </a:t>
            </a:r>
            <a:r>
              <a:rPr lang="en-US" dirty="0" smtClean="0"/>
              <a:t>XVIII</a:t>
            </a:r>
            <a:r>
              <a:rPr lang="ru-RU" dirty="0" smtClean="0"/>
              <a:t>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 smtClean="0"/>
              <a:t>Неоднократно перифраза используется автором романа в стиха, когда в обращении автора к читателю он упоминает свой собственный роман</a:t>
            </a:r>
            <a:endParaRPr lang="ru-RU" sz="3100" dirty="0"/>
          </a:p>
        </p:txBody>
      </p:sp>
      <p:sp>
        <p:nvSpPr>
          <p:cNvPr id="3" name="Вертикальный свиток 2"/>
          <p:cNvSpPr/>
          <p:nvPr/>
        </p:nvSpPr>
        <p:spPr>
          <a:xfrm>
            <a:off x="1714480" y="1500174"/>
            <a:ext cx="5643602" cy="5072098"/>
          </a:xfrm>
          <a:prstGeom prst="verticalScrol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176213"/>
            <a:r>
              <a:rPr lang="ru-RU" sz="2400" dirty="0" smtClean="0"/>
              <a:t>… Цензуре долг свой </a:t>
            </a:r>
          </a:p>
          <a:p>
            <a:pPr marL="176213"/>
            <a:r>
              <a:rPr lang="ru-RU" sz="2400" dirty="0" smtClean="0"/>
              <a:t>                                     заплачу,</a:t>
            </a:r>
          </a:p>
          <a:p>
            <a:pPr marL="176213"/>
            <a:r>
              <a:rPr lang="ru-RU" sz="2400" dirty="0" smtClean="0"/>
              <a:t>И журналистам на съеденье</a:t>
            </a:r>
          </a:p>
          <a:p>
            <a:pPr marL="176213"/>
            <a:r>
              <a:rPr lang="ru-RU" sz="2400" dirty="0" smtClean="0"/>
              <a:t>Плоды трудов моих отдам:</a:t>
            </a:r>
          </a:p>
          <a:p>
            <a:pPr marL="176213"/>
            <a:r>
              <a:rPr lang="ru-RU" sz="2400" dirty="0" smtClean="0"/>
              <a:t>Иди же к невским берегам,</a:t>
            </a:r>
          </a:p>
          <a:p>
            <a:pPr marL="176213"/>
            <a:r>
              <a:rPr lang="ru-RU" sz="2400" dirty="0" smtClean="0"/>
              <a:t>Новорождённое творенье,</a:t>
            </a:r>
          </a:p>
          <a:p>
            <a:pPr marL="176213"/>
            <a:r>
              <a:rPr lang="ru-RU" sz="2400" dirty="0" smtClean="0"/>
              <a:t>И заслужи мне славы дань:</a:t>
            </a:r>
          </a:p>
          <a:p>
            <a:pPr marL="176213"/>
            <a:r>
              <a:rPr lang="ru-RU" sz="2400" dirty="0" smtClean="0"/>
              <a:t>Кривые толки , шум и брань!</a:t>
            </a:r>
          </a:p>
          <a:p>
            <a:pPr marL="176213"/>
            <a:r>
              <a:rPr lang="ru-RU" sz="2400" dirty="0"/>
              <a:t> </a:t>
            </a:r>
            <a:r>
              <a:rPr lang="ru-RU" sz="2400" dirty="0" smtClean="0"/>
              <a:t>                                (Роман)</a:t>
            </a:r>
          </a:p>
          <a:p>
            <a:pPr marL="176213"/>
            <a:r>
              <a:rPr lang="ru-RU" sz="2400" dirty="0" smtClean="0"/>
              <a:t>( гл.</a:t>
            </a:r>
            <a:r>
              <a:rPr lang="en-US" sz="2400" dirty="0" smtClean="0"/>
              <a:t>I</a:t>
            </a:r>
            <a:r>
              <a:rPr lang="ru-RU" sz="2400" dirty="0" smtClean="0"/>
              <a:t>, строфа </a:t>
            </a:r>
            <a:r>
              <a:rPr lang="en-US" sz="2400" dirty="0" smtClean="0"/>
              <a:t>LX</a:t>
            </a:r>
            <a:r>
              <a:rPr lang="ru-RU" sz="2400" dirty="0" smtClean="0"/>
              <a:t>)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85720" y="1285860"/>
            <a:ext cx="8572560" cy="5214974"/>
          </a:xfrm>
        </p:spPr>
        <p:txBody>
          <a:bodyPr>
            <a:noAutofit/>
          </a:bodyPr>
          <a:lstStyle/>
          <a:p>
            <a:r>
              <a:rPr lang="ru-RU" sz="2800" dirty="0" smtClean="0"/>
              <a:t>Обширное, разнообразное использование перифразы в романе «Евгений Онегин» не случайно. Известный литературовед Б.С.Мейлах отметил, что « одним из важных открытий Пушкина В «Евгении Онегине» стала система авторского повествования, рассчитанная на </a:t>
            </a:r>
            <a:r>
              <a:rPr lang="ru-RU" sz="2800" i="1" dirty="0" smtClean="0">
                <a:solidFill>
                  <a:srgbClr val="FF0000"/>
                </a:solidFill>
              </a:rPr>
              <a:t>соучастие читателя, на активную деятельность его творческого воображения</a:t>
            </a:r>
            <a:r>
              <a:rPr lang="ru-RU" sz="2800" dirty="0" smtClean="0"/>
              <a:t>».</a:t>
            </a:r>
          </a:p>
          <a:p>
            <a:r>
              <a:rPr lang="ru-RU" sz="2800" i="1" dirty="0" smtClean="0">
                <a:solidFill>
                  <a:srgbClr val="FF0000"/>
                </a:solidFill>
              </a:rPr>
              <a:t>Тон непосредственного общения с читателем </a:t>
            </a:r>
            <a:r>
              <a:rPr lang="ru-RU" sz="2800" dirty="0" smtClean="0"/>
              <a:t>достигается автором в частности благодаря мастерскому использованию поэтической функции перифразы.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594</Words>
  <Application>Microsoft Office PowerPoint</Application>
  <PresentationFormat>Экран (4:3)</PresentationFormat>
  <Paragraphs>91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О перифразе</vt:lpstr>
      <vt:lpstr>А.С.Пушкин широко использует возможности перифразы для усиления выразительности повествования.</vt:lpstr>
      <vt:lpstr>Слайд 4</vt:lpstr>
      <vt:lpstr>Перифраза или метафора?</vt:lpstr>
      <vt:lpstr>В романе есть также примеры использования метонимической перифразы:</vt:lpstr>
      <vt:lpstr>Неоднократно перифраза используется автором романа в стиха, когда в обращении автора к читателю он упоминает свой собственный роман</vt:lpstr>
      <vt:lpstr>Вывод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19</cp:revision>
  <dcterms:created xsi:type="dcterms:W3CDTF">2010-01-18T15:06:02Z</dcterms:created>
  <dcterms:modified xsi:type="dcterms:W3CDTF">2012-04-09T17:37:04Z</dcterms:modified>
</cp:coreProperties>
</file>