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8" r:id="rId8"/>
    <p:sldId id="269" r:id="rId9"/>
    <p:sldId id="27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BD"/>
    <a:srgbClr val="92D050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EC4C7-91CC-4B37-9A3B-77FE740204B2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2876E7-8F27-4D16-B0E9-3882685CF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85728"/>
            <a:ext cx="8358246" cy="1461939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Сатирическое изображение «хозяев жизни»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в сказках  М.Е. Салтыкова – Щедрина</a:t>
            </a:r>
          </a:p>
          <a:p>
            <a:pPr algn="ctr"/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endParaRPr lang="ru-RU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928934"/>
            <a:ext cx="1142976" cy="152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00034" y="1928802"/>
            <a:ext cx="5072098" cy="31700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dirty="0" smtClean="0"/>
              <a:t>…то, что г. Салтыков называет сказками, вовсе не отвечает своему названию: его сказки – та же сатира, и сатира едкая … более или менее направленная против общественного и политического нашего устройства. </a:t>
            </a:r>
          </a:p>
          <a:p>
            <a:r>
              <a:rPr lang="ru-RU" sz="2500" dirty="0" smtClean="0"/>
              <a:t>                          Из доклада цензора </a:t>
            </a:r>
            <a:endParaRPr lang="ru-RU" sz="25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305951" cy="1985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440" t="18965" r="16960"/>
          <a:stretch>
            <a:fillRect/>
          </a:stretch>
        </p:blipFill>
        <p:spPr bwMode="auto">
          <a:xfrm>
            <a:off x="0" y="1071546"/>
            <a:ext cx="1424966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28728" y="285728"/>
            <a:ext cx="699230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b="1" dirty="0" smtClean="0"/>
              <a:t>Лев</a:t>
            </a:r>
            <a:endParaRPr lang="ru-RU" sz="2500" b="1" dirty="0"/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0"/>
            <a:ext cx="1143008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786314" y="142852"/>
            <a:ext cx="2071702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Александр III</a:t>
            </a:r>
            <a:endParaRPr lang="ru-RU" sz="2500" b="1" dirty="0"/>
          </a:p>
        </p:txBody>
      </p:sp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1143008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143636" y="3571876"/>
            <a:ext cx="2571768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1-й советник Победоносцев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00166" y="1071546"/>
            <a:ext cx="843501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b="1" dirty="0" err="1" smtClean="0"/>
              <a:t>Осёл</a:t>
            </a:r>
            <a:endParaRPr lang="ru-RU" sz="2500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14554"/>
            <a:ext cx="1500198" cy="2000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571604" y="2285992"/>
            <a:ext cx="164307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Топтыгин </a:t>
            </a:r>
            <a:r>
              <a:rPr lang="en-US" sz="2500" b="1" dirty="0" smtClean="0"/>
              <a:t>I</a:t>
            </a:r>
            <a:endParaRPr lang="ru-RU" sz="2500" b="1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57562"/>
            <a:ext cx="1933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857356" y="3357562"/>
            <a:ext cx="1792976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Топтыгин</a:t>
            </a:r>
            <a:r>
              <a:rPr lang="en-US" sz="2500" b="1" dirty="0" smtClean="0"/>
              <a:t> II </a:t>
            </a:r>
            <a:r>
              <a:rPr lang="ru-RU" sz="2500" b="1" dirty="0" smtClean="0"/>
              <a:t> </a:t>
            </a:r>
            <a:endParaRPr lang="ru-RU" sz="2500" b="1" dirty="0"/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1142984"/>
            <a:ext cx="1214435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5143504" y="1000108"/>
            <a:ext cx="2643206" cy="7540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граф Д.А.Толстой </a:t>
            </a:r>
          </a:p>
          <a:p>
            <a:endParaRPr lang="ru-RU" dirty="0"/>
          </a:p>
        </p:txBody>
      </p:sp>
      <p:pic>
        <p:nvPicPr>
          <p:cNvPr id="29" name="Рисунок 2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071678"/>
            <a:ext cx="1214446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778671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86446" y="1857364"/>
            <a:ext cx="3097419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dirty="0" smtClean="0"/>
              <a:t>министр внутренних дел Игнатьев</a:t>
            </a:r>
            <a:endParaRPr lang="ru-RU" sz="2500" b="1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/>
          <a:srcRect l="2912" t="27670" b="37281"/>
          <a:stretch>
            <a:fillRect/>
          </a:stretch>
        </p:blipFill>
        <p:spPr bwMode="auto">
          <a:xfrm>
            <a:off x="0" y="5214950"/>
            <a:ext cx="2217450" cy="1509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285984" y="4929198"/>
            <a:ext cx="1857388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Топтыгин </a:t>
            </a:r>
            <a:r>
              <a:rPr lang="en-US" sz="2500" b="1" dirty="0" smtClean="0"/>
              <a:t>III</a:t>
            </a:r>
            <a:endParaRPr lang="ru-RU" sz="25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57950" y="5429264"/>
            <a:ext cx="1571636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либералы</a:t>
            </a:r>
            <a:endParaRPr lang="ru-RU" sz="2500" b="1" dirty="0"/>
          </a:p>
        </p:txBody>
      </p:sp>
      <p:pic>
        <p:nvPicPr>
          <p:cNvPr id="35" name="Рисунок 3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5000636"/>
            <a:ext cx="1356400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1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285992"/>
            <a:ext cx="1072520" cy="169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1214422"/>
            <a:ext cx="4786346" cy="4000528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Эзопов язык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вынужденное иносказание, художественная речь, насыщенная недомолвками и ироническими насмешками.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Эзопова речь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своеобразная форма сатирической речи. Это целая система обманных сатирических приемов, призванных выразить художественно-публицистическую мысль не прямо, а иносказательно.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00240"/>
            <a:ext cx="1714512" cy="275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5775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728" y="4572008"/>
            <a:ext cx="7215238" cy="17145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/>
              <a:t>Сатира, юмор, ирония, сарказм</a:t>
            </a:r>
            <a:endParaRPr lang="ru-RU" sz="23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857232"/>
            <a:ext cx="5929354" cy="121444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b="1" dirty="0" smtClean="0"/>
              <a:t>           виды комического</a:t>
            </a:r>
            <a:endParaRPr lang="ru-RU" sz="3000" dirty="0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3428991" y="2071678"/>
            <a:ext cx="45719" cy="321471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429124" y="2071678"/>
            <a:ext cx="45719" cy="321471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57818" y="2071678"/>
            <a:ext cx="45719" cy="321471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215073" y="2071678"/>
            <a:ext cx="45719" cy="321471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50017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02" y="214290"/>
            <a:ext cx="5072098" cy="76944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Сатирические приёмы, используемые Салтыковым - Щедриным</a:t>
            </a:r>
            <a:endParaRPr lang="ru-RU" sz="22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00402" y="1643050"/>
          <a:ext cx="5643598" cy="4822066"/>
        </p:xfrm>
        <a:graphic>
          <a:graphicData uri="http://schemas.openxmlformats.org/drawingml/2006/table">
            <a:tbl>
              <a:tblPr/>
              <a:tblGrid>
                <a:gridCol w="370961"/>
                <a:gridCol w="376184"/>
                <a:gridCol w="376184"/>
                <a:gridCol w="376184"/>
                <a:gridCol w="376735"/>
                <a:gridCol w="376735"/>
                <a:gridCol w="376735"/>
                <a:gridCol w="376735"/>
                <a:gridCol w="376735"/>
                <a:gridCol w="376735"/>
                <a:gridCol w="376735"/>
                <a:gridCol w="376735"/>
                <a:gridCol w="376735"/>
                <a:gridCol w="376735"/>
                <a:gridCol w="376735"/>
              </a:tblGrid>
              <a:tr h="84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6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6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6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3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6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3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6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6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85728"/>
            <a:ext cx="3857620" cy="6463308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Несуществующее в действительности, выдуманное.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Едкая и ядовитая ирония, резко изобличающая явления, особо опасные для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Предельно резкое преувеличение, сочетание реального и фантастического , нарушение границ правдоподобия.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Чрезмерное преувеличение.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Отрицательная оценка предмета или явления через его осмеяние, имеющее двойной смысл, где истинным является не прямое высказывание, а противоположное.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Иной смысл, скрытый за внешней формой. </a:t>
            </a: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481" b="16777"/>
          <a:stretch>
            <a:fillRect/>
          </a:stretch>
        </p:blipFill>
        <p:spPr bwMode="auto">
          <a:xfrm>
            <a:off x="3143240" y="1928802"/>
            <a:ext cx="277311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14620"/>
            <a:ext cx="1802876" cy="2404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6286520"/>
            <a:ext cx="164307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 smtClean="0"/>
              <a:t>Топтыгин </a:t>
            </a:r>
            <a:r>
              <a:rPr lang="en-US" sz="2500" b="1" dirty="0" smtClean="0"/>
              <a:t>I </a:t>
            </a:r>
            <a:endParaRPr lang="ru-RU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214290"/>
            <a:ext cx="8929750" cy="984885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900" dirty="0" smtClean="0">
                <a:latin typeface="Times New Roman" pitchFamily="18" charset="0"/>
              </a:rPr>
              <a:t>“Всему на свете предпочитал блеск </a:t>
            </a:r>
            <a:r>
              <a:rPr lang="ru-RU" sz="2900" dirty="0" err="1" smtClean="0">
                <a:latin typeface="Times New Roman" pitchFamily="18" charset="0"/>
              </a:rPr>
              <a:t>кровопролитиев</a:t>
            </a:r>
            <a:r>
              <a:rPr lang="ru-RU" sz="2900" dirty="0" smtClean="0">
                <a:latin typeface="Times New Roman" pitchFamily="18" charset="0"/>
              </a:rPr>
              <a:t>…,</a:t>
            </a:r>
          </a:p>
          <a:p>
            <a:r>
              <a:rPr lang="ru-RU" sz="2900" dirty="0" smtClean="0">
                <a:latin typeface="Times New Roman" pitchFamily="18" charset="0"/>
              </a:rPr>
              <a:t> но… что больше старается, то у него глупее выходит”</a:t>
            </a:r>
            <a:endParaRPr lang="ru-RU" sz="29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496"/>
            <a:ext cx="1643074" cy="1517562"/>
          </a:xfrm>
          <a:prstGeom prst="snip2DiagRect">
            <a:avLst>
              <a:gd name="adj1" fmla="val 602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8992" y="5357826"/>
            <a:ext cx="184377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b="1" dirty="0" smtClean="0"/>
              <a:t>Топтыгин</a:t>
            </a:r>
            <a:r>
              <a:rPr lang="en-US" sz="2500" b="1" dirty="0" smtClean="0"/>
              <a:t> II </a:t>
            </a:r>
            <a:r>
              <a:rPr lang="ru-RU" sz="2500" b="1" dirty="0" smtClean="0"/>
              <a:t> </a:t>
            </a:r>
            <a:endParaRPr lang="ru-RU" sz="25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2844" y="214290"/>
            <a:ext cx="8929718" cy="1015663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“Блестящие злодейства могут иметь последствия не менее плачевные, как и злодейства срамные”</a:t>
            </a:r>
            <a:endParaRPr kumimoji="0" lang="ru-RU" sz="3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2912" t="27670" b="37281"/>
          <a:stretch>
            <a:fillRect/>
          </a:stretch>
        </p:blipFill>
        <p:spPr bwMode="auto">
          <a:xfrm>
            <a:off x="3214678" y="2714620"/>
            <a:ext cx="2000264" cy="136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5429264"/>
            <a:ext cx="17145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dirty="0" smtClean="0"/>
              <a:t>Топтыгин </a:t>
            </a:r>
            <a:r>
              <a:rPr lang="en-US" sz="2300" b="1" dirty="0" smtClean="0"/>
              <a:t>III</a:t>
            </a:r>
            <a:endParaRPr lang="ru-RU" sz="2300" b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00100" y="285728"/>
            <a:ext cx="7143800" cy="1015663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“Чтобы исстари заведённый порядок от повреждений оберегать и ограждать”</a:t>
            </a:r>
            <a:endParaRPr kumimoji="0" lang="ru-RU" sz="3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1377</TotalTime>
  <Words>211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126</cp:revision>
  <dcterms:created xsi:type="dcterms:W3CDTF">2012-01-13T19:06:38Z</dcterms:created>
  <dcterms:modified xsi:type="dcterms:W3CDTF">2012-02-06T17:53:48Z</dcterms:modified>
</cp:coreProperties>
</file>