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57" r:id="rId3"/>
    <p:sldId id="278" r:id="rId4"/>
    <p:sldId id="277" r:id="rId5"/>
    <p:sldId id="279" r:id="rId6"/>
    <p:sldId id="258" r:id="rId7"/>
    <p:sldId id="259" r:id="rId8"/>
    <p:sldId id="260" r:id="rId9"/>
    <p:sldId id="262" r:id="rId10"/>
    <p:sldId id="261" r:id="rId11"/>
    <p:sldId id="263" r:id="rId12"/>
    <p:sldId id="276" r:id="rId13"/>
    <p:sldId id="280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8C255-F792-4A69-AC49-71E6A11A2F1C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6F2E3-2983-4802-928C-D48281107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6F2E3-2983-4802-928C-D48281107A8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7851648" cy="158417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bg2">
                    <a:lumMod val="25000"/>
                  </a:schemeClr>
                </a:solidFill>
              </a:rPr>
              <a:t>Роль семьи в воспитании детей</a:t>
            </a:r>
            <a:endParaRPr lang="ru-RU" sz="5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1920" y="5013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1682" name="AutoShape 2" descr="Картинки по запросу фото или рисунки семь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684" name="Picture 4" descr="http://900igr.net/datai/prazdniki/Prazdniki-semi/0006-013-Mezhdunarodnyj-den-se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348881"/>
            <a:ext cx="6048672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8017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r>
              <a:rPr lang="ru-RU" dirty="0" smtClean="0"/>
              <a:t>В семье ребенок начинает понимать, что все создается трудом.</a:t>
            </a:r>
          </a:p>
          <a:p>
            <a:endParaRPr lang="ru-RU" dirty="0"/>
          </a:p>
        </p:txBody>
      </p:sp>
      <p:pic>
        <p:nvPicPr>
          <p:cNvPr id="63494" name="Picture 6" descr="%D1%81%D0%B5%D0%BC%D1%8C%D1%8F%3A+%D0%98%D0%BB%D0%BB%D1%8E%D1%81%D1%82%D1%80%D0%B0%D1%86%D0%B8%D0%B8+%D1%81%D1%87%D0%B0%D1%81%D1%82%D0%BB%D0%B8%D0%B2%D1%83%D1%8E+%D1%81%D0%B5%D0%BC%D1%8C%D1%8E+%D0%B2+%D0%BF%D0%BE%D0%B5%D0%B7%D0%B4%D0%BA%D0%B5+%D1%82%D1%8B%D0%BA%D0%B2%D1%8B+%D0%B2+%D1%81%D0%B5%D0%B7%D0%BE%D0%BD%D0%B5+%D0%BE%D1%81%D0%B5%D0%BD%D1%8C+%D0%B8%D0%BB%D0%B8+%D0%BE%D1%81%D0%B5%D0%BD%D1%8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72816"/>
            <a:ext cx="4248472" cy="44515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8146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433467"/>
          </a:xfrm>
        </p:spPr>
        <p:txBody>
          <a:bodyPr/>
          <a:lstStyle/>
          <a:p>
            <a:r>
              <a:rPr lang="ru-RU" dirty="0" smtClean="0"/>
              <a:t>Первые восприятия красоты, которые человек получает в семье, часто определяют эстетические вкусы на многие годы, а иногда и на всю жизнь.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52936"/>
            <a:ext cx="2736304" cy="319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15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24944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ВЫВОД: Если эти законы в семье выполняются, значит, ребёнок состоится как личность.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69269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Всегда принимайте активное участие в жизни ребенка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Находите время, чтобы поговорить с ребенком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Интересуйтесь проблемами ребенка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Не оказывайте нажима на ребенка, помогая тем самым самостоятельно принимать решения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Уважайте право ребенка на собственное мнение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Будьте последовательны в своих действиях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Не давайте ребенку невыполняемых обещаний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 Ежедневно давайте ребенку почувствовать свою любовь и заботу 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Законы семьи.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 Закон единства требования отца и матери.</a:t>
            </a:r>
          </a:p>
          <a:p>
            <a:r>
              <a:rPr lang="ru-RU" dirty="0" smtClean="0"/>
              <a:t>2. Закон значимости похвалы для ребенка.</a:t>
            </a:r>
          </a:p>
          <a:p>
            <a:r>
              <a:rPr lang="ru-RU" dirty="0" smtClean="0"/>
              <a:t>3. Закон трудового участия каждого члена семьи в жизни всей семьи.</a:t>
            </a:r>
          </a:p>
          <a:p>
            <a:r>
              <a:rPr lang="ru-RU" dirty="0" smtClean="0"/>
              <a:t>4. Закон разделения в равной мере материальных и моральных благ между взрослыми и детьми.</a:t>
            </a:r>
          </a:p>
          <a:p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836712"/>
            <a:ext cx="7408333" cy="5289451"/>
          </a:xfrm>
        </p:spPr>
        <p:txBody>
          <a:bodyPr>
            <a:normAutofit/>
          </a:bodyPr>
          <a:lstStyle/>
          <a:p>
            <a:pPr algn="ctr"/>
            <a:r>
              <a:rPr lang="ru-RU" sz="7200" b="1" dirty="0" smtClean="0"/>
              <a:t>Спасибо за </a:t>
            </a:r>
          </a:p>
          <a:p>
            <a:pPr marL="0" indent="0" algn="ctr">
              <a:buNone/>
            </a:pPr>
            <a:r>
              <a:rPr lang="ru-RU" sz="7200" b="1" dirty="0" smtClean="0"/>
              <a:t>внимание!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xmlns="" val="175914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620688"/>
            <a:ext cx="7408333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Семья – это первая общественная ступень </a:t>
            </a:r>
          </a:p>
          <a:p>
            <a:pPr marL="0" indent="0" algn="ctr">
              <a:buNone/>
            </a:pPr>
            <a:r>
              <a:rPr lang="ru-RU" sz="4000" dirty="0" smtClean="0"/>
              <a:t>в жизни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275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ДОСКАЖИ ПОСЛОВИЦЫ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В гостях хорошо, а …</a:t>
            </a:r>
          </a:p>
          <a:p>
            <a:r>
              <a:rPr lang="ru-RU" dirty="0" smtClean="0"/>
              <a:t> - Не красна изба углами, а …</a:t>
            </a:r>
          </a:p>
          <a:p>
            <a:r>
              <a:rPr lang="ru-RU" dirty="0" smtClean="0"/>
              <a:t> -Дети не в тягость, а</a:t>
            </a:r>
          </a:p>
          <a:p>
            <a:r>
              <a:rPr lang="ru-RU" dirty="0" smtClean="0"/>
              <a:t> - Когда семья вместе, и …</a:t>
            </a:r>
          </a:p>
          <a:p>
            <a:r>
              <a:rPr lang="ru-RU" dirty="0" smtClean="0"/>
              <a:t> - Семья сильна, когда …</a:t>
            </a:r>
          </a:p>
          <a:p>
            <a:r>
              <a:rPr lang="ru-RU" dirty="0" smtClean="0"/>
              <a:t> - Семья в куче, не  страшна и 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Социологические исследования показывают, что на воспитание ребенка влияют: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Учебные учреждения  - 10% </a:t>
            </a:r>
          </a:p>
          <a:p>
            <a:r>
              <a:rPr lang="ru-RU" sz="4000" dirty="0" smtClean="0"/>
              <a:t>Улица -10%.</a:t>
            </a:r>
          </a:p>
          <a:p>
            <a:r>
              <a:rPr lang="ru-RU" sz="4000" dirty="0" smtClean="0"/>
              <a:t> СМИ, телевидение - 30% </a:t>
            </a:r>
          </a:p>
          <a:p>
            <a:r>
              <a:rPr lang="ru-RU" sz="4000" dirty="0" smtClean="0"/>
              <a:t>Семья - 50%</a:t>
            </a:r>
            <a:endParaRPr lang="ru-RU" sz="4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Игра “Закончи предложение”.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Ребенка постоянно критикуют, он учится ...  </a:t>
            </a:r>
          </a:p>
          <a:p>
            <a:r>
              <a:rPr lang="ru-RU" dirty="0" smtClean="0"/>
              <a:t>2. Ребенок живет во вражде, он учится...  </a:t>
            </a:r>
          </a:p>
          <a:p>
            <a:r>
              <a:rPr lang="ru-RU" dirty="0" smtClean="0"/>
              <a:t>3. Ребенок живет в упреках, он учится... </a:t>
            </a:r>
          </a:p>
          <a:p>
            <a:r>
              <a:rPr lang="ru-RU" dirty="0" smtClean="0"/>
              <a:t>4. Ребенок растет в терпимости, он учится...  </a:t>
            </a:r>
          </a:p>
          <a:p>
            <a:r>
              <a:rPr lang="ru-RU" dirty="0" smtClean="0"/>
              <a:t>5. Ребенка хвалят, он учится ...  </a:t>
            </a:r>
          </a:p>
          <a:p>
            <a:r>
              <a:rPr lang="ru-RU" dirty="0" smtClean="0"/>
              <a:t>6. Ребенок растет в честности, он учится ... </a:t>
            </a:r>
          </a:p>
          <a:p>
            <a:r>
              <a:rPr lang="ru-RU" dirty="0" smtClean="0"/>
              <a:t>7. Ребенок растет в безопасности, он учится ... </a:t>
            </a:r>
          </a:p>
          <a:p>
            <a:r>
              <a:rPr lang="ru-RU" dirty="0" smtClean="0"/>
              <a:t>8. Ребенка поддерживают, он учится ...  </a:t>
            </a:r>
          </a:p>
          <a:p>
            <a:r>
              <a:rPr lang="ru-RU" dirty="0" smtClean="0"/>
              <a:t>9. Ребенка высмеивают, он учится ... </a:t>
            </a:r>
          </a:p>
          <a:p>
            <a:r>
              <a:rPr lang="ru-RU" dirty="0" smtClean="0"/>
              <a:t>10. Живет в понимании и дружбе, он учится ...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363272" cy="237059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Впечатления детства оставляют след на всю жизнь. Детские переживания на весь дальнейший уклад, на всю дальнейшую работу человека, хотя они часто остаются в области подсознательной. Человек может забыть о них, но они помимо его воли часто определяют </a:t>
            </a:r>
            <a:r>
              <a:rPr lang="ru-RU" sz="2400" smtClean="0">
                <a:solidFill>
                  <a:schemeClr val="bg2">
                    <a:lumMod val="25000"/>
                  </a:schemeClr>
                </a:solidFill>
              </a:rPr>
              <a:t>его поступки.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6562" name="Picture 2" descr="%D1%81%D0%B5%D0%BC%D1%8C%D1%8F%3A+%D0%A1%D0%B5%D0%BC%D1%8C%D1%8F+%D0%BD%D0%B0+%D0%B2%D0%B5%D0%BB%D0%BE%D1%81%D0%B8%D0%BF%D0%B5%D0%B4%D0%B0%D1%85+%D0%B2+%D0%BF%D0%B0%D1%80%D0%BA%D0%B5+%D0%A4%D0%BE%D1%82%D0%BE+%D1%81%D0%BE+%D1%81%D1%82%D0%BE%D0%BA%D0%B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2219325" cy="3333750"/>
          </a:xfrm>
          <a:prstGeom prst="rect">
            <a:avLst/>
          </a:prstGeom>
          <a:noFill/>
        </p:spPr>
      </p:pic>
      <p:pic>
        <p:nvPicPr>
          <p:cNvPr id="66564" name="Picture 4" descr="%D1%81%D0%B5%D0%BC%D1%8C%D1%8F%3A+%D0%A1%D1%87%D0%B0%D1%81%D1%82%D0%BB%D0%B8%D0%B2%D0%B0%D1%8F+%D1%81%D0%B5%D0%BC%D1%8C%D1%8F%2C+%D1%83%D1%81%D1%82%D0%B0%D0%BD%D0%B0%D0%B2%D0%BB%D0%B8%D0%B2%D0%B0%D1%8E%D1%89%D0%B8%D0%B9+%D0%B2+%D1%81%D0%BD%D0%B5%D0%B3%D1%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429000"/>
            <a:ext cx="3333750" cy="2219326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5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Уровень нравственности родителей и их жизненные планы, идеалы, опыт социального общения имеют решающее значение в формировании моральных качеств растущего человека.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5538" name="Picture 2" descr="Картинки по запросу фото или рисунки семь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2705100" cy="2808312"/>
          </a:xfrm>
          <a:prstGeom prst="rect">
            <a:avLst/>
          </a:prstGeom>
          <a:noFill/>
        </p:spPr>
      </p:pic>
      <p:pic>
        <p:nvPicPr>
          <p:cNvPr id="65540" name="Picture 4" descr="%D1%81%D0%B5%D0%BC%D1%8C%D1%8F%3A+%D0%A1%D1%87%D0%B0%D1%81%D1%82%D0%BB%D0%B8%D0%B2%D0%B0%D1%8F+%D1%81%D0%B5%D0%BC%D1%8C%D1%8F+%D0%BC%D1%83%D0%BB%D1%8C%D1%82%D1%84%D0%B8%D0%BB%D1%8C%D0%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204864"/>
            <a:ext cx="3333750" cy="3816424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08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764704"/>
            <a:ext cx="7920879" cy="5361459"/>
          </a:xfrm>
        </p:spPr>
        <p:txBody>
          <a:bodyPr/>
          <a:lstStyle/>
          <a:p>
            <a:r>
              <a:rPr lang="ru-RU" dirty="0" smtClean="0"/>
              <a:t>В семье закладываются основы физического развития человека и его здоровье. Приобретаются элементарные знания о человеческом организме, его гигиене, осваиваются первоначальные санитарно-гигиенические навыки.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92896"/>
            <a:ext cx="2880320" cy="4136905"/>
          </a:xfrm>
          <a:prstGeom prst="rect">
            <a:avLst/>
          </a:prstGeom>
        </p:spPr>
      </p:pic>
      <p:pic>
        <p:nvPicPr>
          <p:cNvPr id="64516" name="Picture 4" descr="http://allpolus.com/uploads/posts/2013-11/1384961050_6kqqulb1xvdycr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84984"/>
            <a:ext cx="2772816" cy="2926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498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764704"/>
            <a:ext cx="7408333" cy="5361459"/>
          </a:xfrm>
        </p:spPr>
        <p:txBody>
          <a:bodyPr/>
          <a:lstStyle/>
          <a:p>
            <a:r>
              <a:rPr lang="ru-RU" dirty="0" smtClean="0"/>
              <a:t>Умственное воспитание ребенка во многом определяется влиянием, которое повседневно оказывают на него родители.</a:t>
            </a:r>
          </a:p>
          <a:p>
            <a:endParaRPr lang="ru-RU" dirty="0"/>
          </a:p>
        </p:txBody>
      </p:sp>
      <p:pic>
        <p:nvPicPr>
          <p:cNvPr id="62472" name="Picture 8" descr="%D1%81%D0%B5%D0%BC%D1%8C%D1%8F%3A+%D0%9F%D0%BE%D1%80%D1%82%D1%80%D0%B5%D1%82+%D0%B4%D1%80%D1%83%D0%B6%D0%B5%D1%81%D1%82%D0%B2%D0%B5%D0%BD%D0%BD%D1%8B%D1%85+%D1%87%D1%82%D0%B5%D0%BD%D0%B8%D1%8F+%D0%BA%D0%BD%D0%B8%D0%B3+%D1%81%D0%B5%D0%BC%D1%8C%D0%B5%D0%B9+%D0%BD%D0%B0+%D0%A0%D0%BE%D0%B6%D0%B4%D0%B5%D1%81%D1%82%D0%B2%D0%B5%D0%BD%D1%81%D0%BA%D0%B8%D0%B9+%D0%B2%D0%B5%D1%87%D0%B5%D1%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3981822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286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620</TotalTime>
  <Words>379</Words>
  <Application>Microsoft Office PowerPoint</Application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Роль семьи в воспитании детей</vt:lpstr>
      <vt:lpstr>Слайд 2</vt:lpstr>
      <vt:lpstr>ДОСКАЖИ ПОСЛОВИЦЫ</vt:lpstr>
      <vt:lpstr>Социологические исследования показывают, что на воспитание ребенка влияют: </vt:lpstr>
      <vt:lpstr>Игра “Закончи предложение”.  </vt:lpstr>
      <vt:lpstr>Впечатления детства оставляют след на всю жизнь. Детские переживания на весь дальнейший уклад, на всю дальнейшую работу человека, хотя они часто остаются в области подсознательной. Человек может забыть о них, но они помимо его воли часто определяют его поступки.</vt:lpstr>
      <vt:lpstr>Уровень нравственности родителей и их жизненные планы, идеалы, опыт социального общения имеют решающее значение в формировании моральных качеств растущего человека.</vt:lpstr>
      <vt:lpstr>Слайд 8</vt:lpstr>
      <vt:lpstr>Слайд 9</vt:lpstr>
      <vt:lpstr>Слайд 10</vt:lpstr>
      <vt:lpstr>Слайд 11</vt:lpstr>
      <vt:lpstr>ВЫВОД: Если эти законы в семье выполняются, значит, ребёнок состоится как личность.</vt:lpstr>
      <vt:lpstr>Законы семьи. 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семьи в воспитании детей</dc:title>
  <dc:creator>Бекбулатова</dc:creator>
  <cp:lastModifiedBy>Profi</cp:lastModifiedBy>
  <cp:revision>51</cp:revision>
  <dcterms:created xsi:type="dcterms:W3CDTF">2014-02-13T13:10:49Z</dcterms:created>
  <dcterms:modified xsi:type="dcterms:W3CDTF">2015-11-22T10:09:58Z</dcterms:modified>
</cp:coreProperties>
</file>