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1" r:id="rId3"/>
  </p:sldMasterIdLst>
  <p:notesMasterIdLst>
    <p:notesMasterId r:id="rId63"/>
  </p:notesMasterIdLst>
  <p:sldIdLst>
    <p:sldId id="257" r:id="rId4"/>
    <p:sldId id="375" r:id="rId5"/>
    <p:sldId id="317" r:id="rId6"/>
    <p:sldId id="373" r:id="rId7"/>
    <p:sldId id="353" r:id="rId8"/>
    <p:sldId id="369" r:id="rId9"/>
    <p:sldId id="354" r:id="rId10"/>
    <p:sldId id="370" r:id="rId11"/>
    <p:sldId id="343" r:id="rId12"/>
    <p:sldId id="355" r:id="rId13"/>
    <p:sldId id="329" r:id="rId14"/>
    <p:sldId id="330" r:id="rId15"/>
    <p:sldId id="331" r:id="rId16"/>
    <p:sldId id="356" r:id="rId17"/>
    <p:sldId id="347" r:id="rId18"/>
    <p:sldId id="349" r:id="rId19"/>
    <p:sldId id="376" r:id="rId20"/>
    <p:sldId id="379" r:id="rId21"/>
    <p:sldId id="357" r:id="rId22"/>
    <p:sldId id="348" r:id="rId23"/>
    <p:sldId id="350" r:id="rId24"/>
    <p:sldId id="358" r:id="rId25"/>
    <p:sldId id="359" r:id="rId26"/>
    <p:sldId id="334" r:id="rId27"/>
    <p:sldId id="335" r:id="rId28"/>
    <p:sldId id="361" r:id="rId29"/>
    <p:sldId id="346" r:id="rId30"/>
    <p:sldId id="360" r:id="rId31"/>
    <p:sldId id="344" r:id="rId32"/>
    <p:sldId id="374" r:id="rId33"/>
    <p:sldId id="36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364" r:id="rId45"/>
    <p:sldId id="340" r:id="rId46"/>
    <p:sldId id="378" r:id="rId47"/>
    <p:sldId id="341" r:id="rId48"/>
    <p:sldId id="363" r:id="rId49"/>
    <p:sldId id="298" r:id="rId50"/>
    <p:sldId id="312" r:id="rId51"/>
    <p:sldId id="299" r:id="rId52"/>
    <p:sldId id="313" r:id="rId53"/>
    <p:sldId id="305" r:id="rId54"/>
    <p:sldId id="366" r:id="rId55"/>
    <p:sldId id="367" r:id="rId56"/>
    <p:sldId id="377" r:id="rId57"/>
    <p:sldId id="371" r:id="rId58"/>
    <p:sldId id="310" r:id="rId59"/>
    <p:sldId id="372" r:id="rId60"/>
    <p:sldId id="339" r:id="rId61"/>
    <p:sldId id="342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00"/>
    <a:srgbClr val="FF0000"/>
    <a:srgbClr val="FF9900"/>
    <a:srgbClr val="CC0000"/>
    <a:srgbClr val="33CC33"/>
    <a:srgbClr val="065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2934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9AFC31-5929-4C46-9B9E-5D52AD9E56B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5894A-AC15-4F06-B23F-7E4768D5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D0CF-9180-42B2-8925-25BEDA4FEBD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2870-7A2F-4521-8B04-26C627282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A829-CD90-406F-A088-FF5647E8AC7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066B-5D83-4572-8906-ECA94EEE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6A85-BDE6-4A9B-9F80-A19C82ED6CE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4C7F-583F-42BA-8219-D5B60727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88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FA7-FE3D-4B71-BB66-B4794C4D4E0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F1C0-1105-460C-8E04-B023C38C5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9289-7324-4ED0-8FBB-A2B4E9C2678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EC70-8BB1-4ABC-B781-A31D0A69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29B8-4519-4771-AA2A-DF6FC7EC3E5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A450-8000-4827-B88E-0CAB9548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F5AB-FC89-4F57-B6B3-EEA1F2EF120C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2044-1B81-426A-A686-953DABA87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089-2433-49CC-93E9-00ECF0ACD17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FBF2-4753-4CBF-A12D-E993E311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6C83-A929-4A9D-A4D8-59B48B2217C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193E-6722-4259-9249-8DF30ABE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5FB6-D876-4016-86E7-A2A499C3DBF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3C7D-34C0-4C09-855E-1BAA3726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56B6-F81E-43FF-8551-B9838382F1BC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0D7A-A996-4380-BAD4-CA550C0C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539F-0378-48AC-BF38-D040483D225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70C7-BDF4-4B7C-A5DB-43AEFC448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8E1F-EF75-4E20-9476-08FB217E287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1C2B-53EA-4570-8F73-8FDB4178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22C9-8B79-4267-BCD5-7332CF14D90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3978-ACCC-4390-8AFB-D78406A0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16E9-6E32-46CF-86C3-486359D5D017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CF66-1647-4BE8-B0C5-1A2C66CF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9E8F4-8E0E-4EB0-AB9A-64A1A05D538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FB18-6131-4010-9871-036CB3ED5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8AF0-1D17-4E9D-B885-1AC8EF46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0810-4E4A-41F3-81A3-D5B41B200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9B03-50A3-427F-BE0E-6FEB1DE9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DD3D-3194-42E6-B7C6-70AB21EC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C424-FCC4-4505-9350-75FFC781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C352-755C-4336-9EF7-FF8D09818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8989-84C6-4110-A4D7-0C1365B0BD9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A6D79-46FD-4A8B-9AE9-8369897E7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3477-2F7E-4F90-BE01-41D09E23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3A2A-7965-4D4F-A001-52266ED9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1A24-FA78-4237-8E07-5C348DC7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FBE6-076F-4C6C-A4A3-63B03448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F660-90C7-4A54-869E-471630A5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105C-2252-4AE8-A602-686F47C7A527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03AF-6FA8-4524-998C-918EE7C9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25F5-4F4C-428E-AF3C-8989CA6C6F1A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F582-2A57-4B7C-9864-2350AD834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CC3C-9AD8-47FF-9401-639A236505E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F51B-5494-48D3-B475-13488D41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0B3D-E587-46F8-BC7C-81242AA87FF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082A-F089-47DE-8083-47D1356DE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63CD-C216-465B-AC5C-1F3287FF205C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077C-9F68-496C-A42A-B5D0A3F2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EE71-91CE-4D5F-9D45-428B7112259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8E44-4183-44AF-95B3-BE5215E6D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B113D6-CE77-4374-A949-7516485546E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6D357-343D-4774-A800-6D71E5BBF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6472F"/>
            </a:gs>
            <a:gs pos="50000">
              <a:srgbClr val="FF9966"/>
            </a:gs>
            <a:gs pos="100000">
              <a:srgbClr val="7647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7277F-5756-4888-9FEB-EEA13479E87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FC12E-B1D8-4F4E-85F2-8D45DCB6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7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B5B0C7-AF2F-4B90-8849-67741397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il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wmf"/><Relationship Id="rId7" Type="http://schemas.openxmlformats.org/officeDocument/2006/relationships/image" Target="../media/image3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2.gif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1.gif"/><Relationship Id="rId7" Type="http://schemas.openxmlformats.org/officeDocument/2006/relationships/image" Target="../media/image65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Relationship Id="rId9" Type="http://schemas.openxmlformats.org/officeDocument/2006/relationships/image" Target="../media/image6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ocuments\&#1047;&#1074;&#1091;&#1082;&#1080;%20&#1087;&#1077;&#1089;&#1085;&#1080;%20&#1084;&#1077;&#1083;&#1086;&#1076;&#1080;&#1080;\&#1092;&#1072;&#1085;&#1092;&#1072;&#1088;\fanf2_6\71_Fanfare%20for%20Solo%20Trumpet%20and%20Drum%20-%20V.mp3" TargetMode="Externa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gif"/><Relationship Id="rId4" Type="http://schemas.openxmlformats.org/officeDocument/2006/relationships/image" Target="../media/image10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4313" y="1066800"/>
            <a:ext cx="8572500" cy="3076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352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Интегрированный </a:t>
            </a:r>
          </a:p>
          <a:p>
            <a:pPr algn="ctr">
              <a:defRPr/>
            </a:pP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урок</a:t>
            </a:r>
          </a:p>
          <a:p>
            <a:pPr algn="ctr">
              <a:defRPr/>
            </a:pP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5 классе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«Путешествие по королевству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«Русский язык»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3" name="Picture 6" descr="FAIRY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785813"/>
            <a:ext cx="22193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tinkerbe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9229">
            <a:off x="838200" y="609600"/>
            <a:ext cx="898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STARFIS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143500"/>
            <a:ext cx="2819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i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464344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Составитель: Морозова </a:t>
            </a:r>
            <a:r>
              <a:rPr lang="ru-RU" smtClean="0">
                <a:solidFill>
                  <a:srgbClr val="002060"/>
                </a:solidFill>
              </a:rPr>
              <a:t>Светлана Константиновна, </a:t>
            </a:r>
            <a:r>
              <a:rPr lang="ru-RU" dirty="0" smtClean="0">
                <a:solidFill>
                  <a:srgbClr val="002060"/>
                </a:solidFill>
              </a:rPr>
              <a:t>учитель русского языка и литературы 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3328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9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chemeClr val="bg1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3319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3325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6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7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3320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3322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3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3321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67118 0.012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500063" y="1643063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Verdana" pitchFamily="34" charset="0"/>
              </a:rPr>
              <a:t>Первое – первая нота, второе – у лося на голове, а хочешь целое найти, тогда ищи в пути.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14313"/>
            <a:ext cx="8643938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 станция «</a:t>
            </a:r>
            <a:r>
              <a:rPr lang="ru-RU" sz="4000" b="1" kern="10" dirty="0" err="1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Шарадная</a:t>
            </a: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r>
              <a:rPr lang="ru-RU" sz="14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83088" y="3430588"/>
            <a:ext cx="3816350" cy="3213100"/>
            <a:chOff x="1746" y="2251"/>
            <a:chExt cx="2404" cy="1905"/>
          </a:xfrm>
        </p:grpSpPr>
        <p:sp>
          <p:nvSpPr>
            <p:cNvPr id="1434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3748"/>
              <a:ext cx="240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endParaRPr lang="ru-RU" sz="2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pic>
          <p:nvPicPr>
            <p:cNvPr id="14345" name="Picture 8" descr="1 дорог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2251"/>
              <a:ext cx="2171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0" descr="р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214813"/>
            <a:ext cx="16430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копия ДО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500063" y="4214813"/>
            <a:ext cx="14319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4500563" y="5461000"/>
            <a:ext cx="3286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ДО - РОГА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715375" cy="6143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48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Шарады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    Между двумя местоимениями «Я»  название маленькой лошади особой породы становится названием государства?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12" descr="J03369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86125"/>
            <a:ext cx="3559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0" y="3571875"/>
            <a:ext cx="400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Verdana" pitchFamily="34" charset="0"/>
              </a:rPr>
              <a:t>Я-            -я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286500" y="3571875"/>
            <a:ext cx="207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пони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Шарады</a:t>
            </a:r>
            <a:br>
              <a:rPr lang="ru-RU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Из трёх слогов легко сложусь: две ноты, третий слог – союз «но», а в целом я игрой зовусь.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 descr="Дружок и пт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68638"/>
            <a:ext cx="36195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4875" y="3167063"/>
            <a:ext cx="4286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400" b="1">
                <a:solidFill>
                  <a:srgbClr val="FF0000"/>
                </a:solidFill>
                <a:latin typeface="Verdana" pitchFamily="34" charset="0"/>
              </a:rPr>
              <a:t>До – ми - но</a:t>
            </a:r>
          </a:p>
        </p:txBody>
      </p:sp>
      <p:pic>
        <p:nvPicPr>
          <p:cNvPr id="16390" name="Picture 6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6677025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3025" y="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-7938"/>
            <a:ext cx="418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7170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3025" y="217170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77025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Стрелка вниз 13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7414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742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6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7415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742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7416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741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0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741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1.04722 -2.96296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станция «Загадочная»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/>
          <a:lstStyle/>
          <a:p>
            <a:r>
              <a:rPr lang="ru-RU" sz="2400" smtClean="0"/>
              <a:t>Сердитый недотрога живет в глуши лесной </a:t>
            </a:r>
          </a:p>
          <a:p>
            <a:pPr>
              <a:buFontTx/>
              <a:buNone/>
            </a:pPr>
            <a:r>
              <a:rPr lang="ru-RU" sz="2400" smtClean="0"/>
              <a:t>    Иголок очень много, а нитки ни одной. </a:t>
            </a:r>
          </a:p>
          <a:p>
            <a:pPr>
              <a:buFontTx/>
              <a:buNone/>
            </a:pPr>
            <a:endParaRPr lang="ru-RU" sz="2400" smtClean="0"/>
          </a:p>
          <a:p>
            <a:r>
              <a:rPr lang="ru-RU" sz="2400" smtClean="0"/>
              <a:t>Сроду он ни ест, ни пьет, песни звонкие поет. </a:t>
            </a:r>
          </a:p>
          <a:p>
            <a:pPr>
              <a:buFontTx/>
              <a:buNone/>
            </a:pPr>
            <a:r>
              <a:rPr lang="ru-RU" sz="2400" smtClean="0"/>
              <a:t>    А с урока на урок подает свой голосок. </a:t>
            </a:r>
          </a:p>
          <a:p>
            <a:pPr>
              <a:buFontTx/>
              <a:buNone/>
            </a:pPr>
            <a:endParaRPr lang="ru-RU" sz="2400" smtClean="0"/>
          </a:p>
          <a:p>
            <a:r>
              <a:rPr lang="ru-RU" sz="2400" smtClean="0"/>
              <a:t>Шумит он в поле и в саду, а в дом не попадет,  </a:t>
            </a:r>
          </a:p>
          <a:p>
            <a:pPr>
              <a:buFontTx/>
              <a:buNone/>
            </a:pPr>
            <a:r>
              <a:rPr lang="ru-RU" sz="2400" smtClean="0"/>
              <a:t>    И никуда я не иду, покуда он идет. </a:t>
            </a:r>
          </a:p>
          <a:p>
            <a:endParaRPr lang="ru-RU" sz="2400" smtClean="0"/>
          </a:p>
          <a:p>
            <a:r>
              <a:rPr lang="ru-RU" sz="2400" smtClean="0"/>
              <a:t>Далеко мой стук слышится вокруг,</a:t>
            </a:r>
            <a:br>
              <a:rPr lang="ru-RU" sz="2400" smtClean="0"/>
            </a:br>
            <a:r>
              <a:rPr lang="ru-RU" sz="2400" smtClean="0"/>
              <a:t>Червякам я враг, а деревьям друг. </a:t>
            </a:r>
          </a:p>
          <a:p>
            <a:endParaRPr lang="ru-RU" sz="2400" smtClean="0"/>
          </a:p>
        </p:txBody>
      </p:sp>
      <p:pic>
        <p:nvPicPr>
          <p:cNvPr id="18436" name="Picture 6" descr="dis7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14970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928688"/>
            <a:ext cx="23637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000500"/>
            <a:ext cx="2981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929188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«Угадай – ка!»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53598" cy="4608512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может быть любым членом предложения, может изменятся по падежам, числам, но не по родам.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не обозначает ни предмет, ни число, ни действие; изменяется по числам, родам, падежам; может иметь степени сравнения.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ничего не называет, а только </a:t>
            </a:r>
          </a:p>
          <a:p>
            <a:pPr marL="0" indent="0">
              <a:buNone/>
            </a:pPr>
            <a:r>
              <a:rPr lang="ru-RU" sz="2000" dirty="0" smtClean="0"/>
              <a:t>       указывает.</a:t>
            </a:r>
          </a:p>
          <a:p>
            <a:pPr marL="457200" indent="-457200">
              <a:buAutoNum type="arabicParenR" startAt="4"/>
            </a:pPr>
            <a:r>
              <a:rPr lang="ru-RU" sz="2000" dirty="0" smtClean="0"/>
              <a:t>Эта часть речи имеет инфинитив, спряжение.</a:t>
            </a:r>
          </a:p>
          <a:p>
            <a:pPr marL="457200" indent="-457200">
              <a:buAutoNum type="arabicParenR" startAt="4"/>
            </a:pPr>
            <a:r>
              <a:rPr lang="ru-RU" sz="2000" dirty="0" smtClean="0"/>
              <a:t>Эта часть речи обозначает количество, </a:t>
            </a:r>
          </a:p>
          <a:p>
            <a:pPr marL="0" indent="0">
              <a:buNone/>
            </a:pPr>
            <a:r>
              <a:rPr lang="ru-RU" sz="2000" dirty="0" smtClean="0"/>
              <a:t>       порядок предметов при счёте.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</a:t>
            </a:r>
          </a:p>
        </p:txBody>
      </p:sp>
      <p:pic>
        <p:nvPicPr>
          <p:cNvPr id="19461" name="Picture 4" descr="кот и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1714500"/>
            <a:ext cx="2497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трелка вниз 5"/>
          <p:cNvSpPr>
            <a:spLocks noChangeArrowheads="1"/>
          </p:cNvSpPr>
          <p:nvPr/>
        </p:nvSpPr>
        <p:spPr bwMode="auto">
          <a:xfrm rot="-5400000">
            <a:off x="8140700" y="6003926"/>
            <a:ext cx="484187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929188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Пословицы поговорки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Tx/>
              <a:buNone/>
            </a:pPr>
            <a:endParaRPr lang="ru-RU" sz="2000" dirty="0" smtClean="0"/>
          </a:p>
          <a:p>
            <a:r>
              <a:rPr lang="ru-RU" dirty="0" smtClean="0"/>
              <a:t>-  Уважаемые ребята, я сейчас буду зачитывать начало пословиц и поговорок, а вы заканчиваете.</a:t>
            </a:r>
          </a:p>
          <a:p>
            <a:r>
              <a:rPr lang="ru-RU" dirty="0" smtClean="0"/>
              <a:t>1. Ласточка день начинает, а соловей…   </a:t>
            </a:r>
            <a:br>
              <a:rPr lang="ru-RU" dirty="0" smtClean="0"/>
            </a:br>
            <a:r>
              <a:rPr lang="ru-RU" dirty="0" smtClean="0"/>
              <a:t>2. Труд кормит, а лень ….  </a:t>
            </a:r>
            <a:br>
              <a:rPr lang="ru-RU" dirty="0" smtClean="0"/>
            </a:br>
            <a:r>
              <a:rPr lang="ru-RU" dirty="0" smtClean="0"/>
              <a:t>3. Лето собирает, а зима….</a:t>
            </a:r>
            <a:br>
              <a:rPr lang="ru-RU" dirty="0" smtClean="0"/>
            </a:br>
            <a:r>
              <a:rPr lang="ru-RU" dirty="0" smtClean="0"/>
              <a:t>4. Мир строит, а война ….   </a:t>
            </a:r>
            <a:br>
              <a:rPr lang="ru-RU" dirty="0" smtClean="0"/>
            </a:br>
            <a:r>
              <a:rPr lang="ru-RU" dirty="0" smtClean="0"/>
              <a:t>5. Смелый побеждает, а трус …</a:t>
            </a:r>
            <a:br>
              <a:rPr lang="ru-RU" dirty="0" smtClean="0"/>
            </a:br>
            <a:r>
              <a:rPr lang="ru-RU" dirty="0" smtClean="0"/>
              <a:t>6. Человек от лени болеет, а от труда…</a:t>
            </a:r>
          </a:p>
          <a:p>
            <a:endParaRPr lang="ru-RU" sz="2000" dirty="0" smtClean="0"/>
          </a:p>
        </p:txBody>
      </p:sp>
      <p:pic>
        <p:nvPicPr>
          <p:cNvPr id="19461" name="Picture 4" descr="кот и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1714500"/>
            <a:ext cx="2497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трелка вниз 5"/>
          <p:cNvSpPr>
            <a:spLocks noChangeArrowheads="1"/>
          </p:cNvSpPr>
          <p:nvPr/>
        </p:nvSpPr>
        <p:spPr bwMode="auto">
          <a:xfrm rot="-5400000">
            <a:off x="8140700" y="6003926"/>
            <a:ext cx="484187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36246038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929188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Собери  слова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51413" y="1250066"/>
            <a:ext cx="8235387" cy="4876097"/>
          </a:xfrm>
        </p:spPr>
        <p:txBody>
          <a:bodyPr/>
          <a:lstStyle/>
          <a:p>
            <a:pPr marL="457200" indent="-457200" algn="just">
              <a:buAutoNum type="arabicParenR"/>
            </a:pPr>
            <a:r>
              <a:rPr lang="ru-RU" sz="2000" dirty="0" smtClean="0"/>
              <a:t>Возьмите приставку в слове ПОДБЕЖАЛ, корень- в слове СНЕЖИНКА, суффикс- в слове ЛЕСНИК, окончание- в слове УЧЕНИКИ.</a:t>
            </a:r>
          </a:p>
          <a:p>
            <a:pPr marL="457200" indent="-457200" algn="just">
              <a:buAutoNum type="arabicParenR"/>
            </a:pPr>
            <a:r>
              <a:rPr lang="ru-RU" sz="2000" dirty="0" smtClean="0"/>
              <a:t>Корень- в слове ДВОРНИК, суффикс- в слове СТОЛОВАЯ, окончание- в слове ЗЕЛЁНЫЙ.</a:t>
            </a:r>
          </a:p>
          <a:p>
            <a:pPr marL="457200" indent="-457200" algn="just">
              <a:buAutoNum type="arabicParenR"/>
            </a:pPr>
            <a:r>
              <a:rPr lang="ru-RU" sz="2000" dirty="0" smtClean="0"/>
              <a:t>Приставка- в слове ЗАХОД, корень- в слове ГОРОДА, </a:t>
            </a:r>
          </a:p>
          <a:p>
            <a:pPr marL="0" indent="0" algn="just">
              <a:buNone/>
            </a:pPr>
            <a:r>
              <a:rPr lang="ru-RU" sz="2000" dirty="0" smtClean="0"/>
              <a:t>       суффикс- в слове СТОРОНКА, окончание-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в слове ЗИМА. </a:t>
            </a:r>
            <a:endParaRPr lang="ru-RU" sz="2000" dirty="0"/>
          </a:p>
          <a:p>
            <a:pPr marL="457200" indent="-457200" algn="just">
              <a:buAutoNum type="arabicParenR" startAt="4"/>
            </a:pPr>
            <a:r>
              <a:rPr lang="ru-RU" sz="2000" dirty="0" smtClean="0"/>
              <a:t>Корень- в слове МОЛОДОЙ, суффикс- в слове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ПАЛЬЦЫ, окончание- в слове ТРАВЫ.</a:t>
            </a:r>
          </a:p>
        </p:txBody>
      </p:sp>
      <p:pic>
        <p:nvPicPr>
          <p:cNvPr id="19461" name="Picture 4" descr="кот и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1714500"/>
            <a:ext cx="2497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трелка вниз 5"/>
          <p:cNvSpPr>
            <a:spLocks noChangeArrowheads="1"/>
          </p:cNvSpPr>
          <p:nvPr/>
        </p:nvSpPr>
        <p:spPr bwMode="auto">
          <a:xfrm rot="-5400000">
            <a:off x="8140700" y="6003926"/>
            <a:ext cx="484187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6492491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20486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0496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7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0487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5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20488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20490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1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2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20489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450087" cy="4608512"/>
          </a:xfrm>
        </p:spPr>
        <p:txBody>
          <a:bodyPr/>
          <a:lstStyle/>
          <a:p>
            <a:r>
              <a:rPr lang="ru-RU" dirty="0" smtClean="0"/>
              <a:t>1) ПОВТОРИТЬ…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РАЗВИВАТЬ…</a:t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3)воспитывать…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496944" cy="43204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02920"/>
      </p:ext>
    </p:extLst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методический кабинет\Desktop\анима\анимация1\цветы\ц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38"/>
            <a:ext cx="1643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4 станция «Сказочная»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Угадайте из какой сказки эти реплики?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97062"/>
              </p:ext>
            </p:extLst>
          </p:nvPr>
        </p:nvGraphicFramePr>
        <p:xfrm>
          <a:off x="457200" y="1000125"/>
          <a:ext cx="8229600" cy="397867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65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команда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команда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 так только она поцеловала лепестки, там внутри в бутоне что-то щёлкнуло и цветок распустился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Иные осколки были вставлены в очки: но стоило людям надеть эти очки, как приходила беда.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У крестьянина три сына: старший умный был детина, средний сын и так и сяк, а третий и вовсе был дурак.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Царь велел себя раздеть, два раза перекрестился, бух в котел – и там сварился.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Караулили сестры, караулили да и увидели как к ней сокол в окно залетел.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.Свет мой, зеркальце, скажи, да всю правду доложи.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pic>
        <p:nvPicPr>
          <p:cNvPr id="21528" name="Picture 4" descr="а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4678363"/>
            <a:ext cx="15001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6" descr="Волк на бревн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0006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" descr="C:\Users\методический кабинет\Desktop\анима\анимация1\звери\зв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5357813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8" descr="2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50" y="5357813"/>
            <a:ext cx="18684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«Сказочная»</a:t>
            </a: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9117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/>
              <a:t> </a:t>
            </a:r>
            <a:r>
              <a:rPr lang="ru-RU" sz="2800" b="1" smtClean="0"/>
              <a:t>Найди ошибки. </a:t>
            </a:r>
          </a:p>
          <a:p>
            <a:r>
              <a:rPr lang="ru-RU" sz="2800" b="1" smtClean="0"/>
              <a:t>- Закинул старик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удочку</a:t>
            </a:r>
            <a:r>
              <a:rPr lang="ru-RU" sz="2800" b="1" smtClean="0"/>
              <a:t> в море.</a:t>
            </a:r>
          </a:p>
          <a:p>
            <a:r>
              <a:rPr lang="ru-RU" sz="2800" b="1" smtClean="0"/>
              <a:t>- У лукоморья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клён</a:t>
            </a: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зелёный.</a:t>
            </a:r>
          </a:p>
          <a:p>
            <a:r>
              <a:rPr lang="ru-RU" sz="2800" b="1" smtClean="0"/>
              <a:t>- Я ль на свете всех </a:t>
            </a:r>
            <a:r>
              <a:rPr lang="ru-RU" sz="2800" b="1" u="sng" smtClean="0">
                <a:solidFill>
                  <a:srgbClr val="FF0000"/>
                </a:solidFill>
              </a:rPr>
              <a:t>умнее</a:t>
            </a:r>
            <a:r>
              <a:rPr lang="ru-RU" sz="2800" b="1" smtClean="0">
                <a:solidFill>
                  <a:srgbClr val="FF0000"/>
                </a:solidFill>
              </a:rPr>
              <a:t>,</a:t>
            </a:r>
          </a:p>
          <a:p>
            <a:pPr>
              <a:buFontTx/>
              <a:buNone/>
            </a:pPr>
            <a:r>
              <a:rPr lang="ru-RU" sz="2800" b="1" smtClean="0"/>
              <a:t>      Всех румяней и белее?</a:t>
            </a:r>
          </a:p>
          <a:p>
            <a:r>
              <a:rPr lang="ru-RU" sz="2800" b="1" smtClean="0"/>
              <a:t>- Ветер! Ветер! Ты могуч,</a:t>
            </a:r>
          </a:p>
          <a:p>
            <a:pPr>
              <a:buFontTx/>
              <a:buNone/>
            </a:pPr>
            <a:r>
              <a:rPr lang="ru-RU" sz="2800" b="1" smtClean="0"/>
              <a:t>     Ты гоняешь стаи </a:t>
            </a:r>
            <a:r>
              <a:rPr lang="ru-RU" sz="2800" b="1" u="sng" smtClean="0">
                <a:solidFill>
                  <a:srgbClr val="FF0000"/>
                </a:solidFill>
              </a:rPr>
              <a:t>птиц.</a:t>
            </a:r>
            <a:endParaRPr lang="ru-RU" sz="2800" b="1" smtClean="0">
              <a:solidFill>
                <a:srgbClr val="FF0000"/>
              </a:solidFill>
            </a:endParaRPr>
          </a:p>
          <a:p>
            <a:r>
              <a:rPr lang="ru-RU" sz="2800" b="1" smtClean="0"/>
              <a:t>- Избушка там, на </a:t>
            </a:r>
            <a:r>
              <a:rPr lang="ru-RU" sz="2800" b="1" u="sng" smtClean="0">
                <a:solidFill>
                  <a:srgbClr val="FF0000"/>
                </a:solidFill>
              </a:rPr>
              <a:t>тонких</a:t>
            </a: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ножках.</a:t>
            </a:r>
          </a:p>
          <a:p>
            <a:r>
              <a:rPr lang="ru-RU" sz="2800" b="1" smtClean="0"/>
              <a:t>- Стал он кликать золотую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щуку</a:t>
            </a:r>
            <a:r>
              <a:rPr lang="ru-RU" sz="2800" b="1" smtClean="0">
                <a:solidFill>
                  <a:srgbClr val="FF0000"/>
                </a:solidFill>
              </a:rPr>
              <a:t>. </a:t>
            </a:r>
          </a:p>
          <a:p>
            <a:pPr>
              <a:buFontTx/>
              <a:buNone/>
            </a:pPr>
            <a:endParaRPr lang="ru-RU" sz="2800" b="1" smtClean="0">
              <a:solidFill>
                <a:srgbClr val="FF0000"/>
              </a:solidFill>
            </a:endParaRPr>
          </a:p>
          <a:p>
            <a:endParaRPr lang="ru-RU" sz="2000" b="1" smtClean="0"/>
          </a:p>
        </p:txBody>
      </p:sp>
      <p:pic>
        <p:nvPicPr>
          <p:cNvPr id="22533" name="Picture 4" descr="CRTN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28625"/>
            <a:ext cx="14398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TANI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3071813"/>
            <a:ext cx="1139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методический кабинет\Desktop\анима\анимация1\звери\зв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 descr="0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4143375"/>
            <a:ext cx="28575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dragon_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071563"/>
            <a:ext cx="35004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0" descr="17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2571750"/>
            <a:ext cx="14716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8b094b7950d327c31c53f3be710d58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025525"/>
            <a:ext cx="3927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«Сказочная»</a:t>
            </a:r>
            <a:endParaRPr lang="ru-RU" smtClean="0"/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 Перед вами зашифрованные слова. Вам необходимо разгадать имена сказочных героев.</a:t>
            </a:r>
          </a:p>
          <a:p>
            <a:r>
              <a:rPr lang="ru-RU" smtClean="0"/>
              <a:t>1. имокачюоДв</a:t>
            </a:r>
          </a:p>
          <a:p>
            <a:r>
              <a:rPr lang="ru-RU" smtClean="0"/>
              <a:t>2. инкаМторстоК </a:t>
            </a:r>
          </a:p>
          <a:p>
            <a:r>
              <a:rPr lang="ru-RU" smtClean="0"/>
              <a:t>3. кялкопШа</a:t>
            </a:r>
          </a:p>
          <a:p>
            <a:r>
              <a:rPr lang="ru-RU" smtClean="0"/>
              <a:t>4. никечП</a:t>
            </a:r>
          </a:p>
          <a:p>
            <a:r>
              <a:rPr lang="ru-RU" smtClean="0"/>
              <a:t>5. срКаная окчаШпа</a:t>
            </a:r>
          </a:p>
          <a:p>
            <a:endParaRPr lang="ru-RU" smtClean="0"/>
          </a:p>
        </p:txBody>
      </p:sp>
      <p:pic>
        <p:nvPicPr>
          <p:cNvPr id="5" name="Picture 12" descr="C:\Users\методический кабинет\Desktop\анима\анимация1\цветы\ц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chud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4100" y="0"/>
            <a:ext cx="1739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Стрелка вниз 6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2788"/>
            <a:chOff x="-5691" y="2976"/>
            <a:chExt cx="7734" cy="1249"/>
          </a:xfrm>
        </p:grpSpPr>
        <p:grpSp>
          <p:nvGrpSpPr>
            <p:cNvPr id="24582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459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4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4583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458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«Путаница»</a:t>
                </a:r>
              </a:p>
            </p:txBody>
          </p:sp>
        </p:grpSp>
        <p:grpSp>
          <p:nvGrpSpPr>
            <p:cNvPr id="24584" name="Group 13"/>
            <p:cNvGrpSpPr>
              <a:grpSpLocks/>
            </p:cNvGrpSpPr>
            <p:nvPr/>
          </p:nvGrpSpPr>
          <p:grpSpPr bwMode="auto">
            <a:xfrm>
              <a:off x="-5691" y="3100"/>
              <a:ext cx="1793" cy="1125"/>
              <a:chOff x="884" y="3015"/>
              <a:chExt cx="636" cy="461"/>
            </a:xfrm>
          </p:grpSpPr>
          <p:sp>
            <p:nvSpPr>
              <p:cNvPr id="2458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8" name="Rectangle 16"/>
              <p:cNvSpPr>
                <a:spLocks noChangeArrowheads="1"/>
              </p:cNvSpPr>
              <p:nvPr/>
            </p:nvSpPr>
            <p:spPr bwMode="auto">
              <a:xfrm>
                <a:off x="884" y="3015"/>
                <a:ext cx="636" cy="37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«Блиц-опросная»</a:t>
                </a:r>
              </a:p>
            </p:txBody>
          </p:sp>
        </p:grpSp>
        <p:pic>
          <p:nvPicPr>
            <p:cNvPr id="2458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59 0.00138 L 0.68663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50" y="3429000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-214313"/>
            <a:ext cx="25336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572125" y="0"/>
            <a:ext cx="3411538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   Все строки стихотворения разделены на 2 части.     Первые слова каждой строчки написаны слева, а продолжение - справа на отдельных полосках. </a:t>
            </a:r>
            <a:endParaRPr lang="en-US" sz="200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   Полоски эти перепутаны,   получается бессмыслица.    Задача игроков - разложить полоски правильно, чтобы каждая оказалась на своем месте по смыслу написанного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“</a:t>
            </a:r>
            <a:r>
              <a:rPr lang="ru-RU" sz="2000" i="1">
                <a:cs typeface="Times New Roman" pitchFamily="18" charset="0"/>
              </a:rPr>
              <a:t>Кто</a:t>
            </a:r>
            <a:r>
              <a:rPr lang="ru-RU" sz="2000">
                <a:cs typeface="Times New Roman" pitchFamily="18" charset="0"/>
              </a:rPr>
              <a:t> быстрее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”</a:t>
            </a:r>
            <a:r>
              <a:rPr lang="ru-RU" sz="2000"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286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Станция  «Путаница»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42938"/>
          <a:ext cx="5643570" cy="55486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56579"/>
                <a:gridCol w="3386991"/>
              </a:tblGrid>
              <a:tr h="42352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Злой кабан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Пароход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Соловей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Дикобраз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Кошка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Маша</a:t>
                      </a: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Ёж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Чиж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Рак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Стол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Чайник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Мальчик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dirty="0"/>
                    </a:p>
                  </a:txBody>
                  <a:tcPr marL="31138" marR="31138" marT="31138" marB="31138"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сидел на ветке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томился в клетке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точил клыки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давал гудки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физику учила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хвостик свой ловила</a:t>
                      </a: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накрыт к обеду был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усами шевелил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летал под облаками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гонялся за мышами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прыгал во дворе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булькал на костре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dirty="0"/>
                    </a:p>
                  </a:txBody>
                  <a:tcPr marL="31138" marR="31138" marT="31138" marB="31138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peo-backflip_du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357438"/>
            <a:ext cx="2665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Злой кабан точил клыки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Пароход давал гудки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Соловей сидел на ветке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Дикобраз томился в клетке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Кошка хвостик свой  ловила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Маша физику учила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Ёж </a:t>
            </a:r>
            <a:r>
              <a:rPr lang="ru-RU" sz="2400" b="1" dirty="0" smtClean="0">
                <a:solidFill>
                  <a:srgbClr val="002060"/>
                </a:solidFill>
              </a:rPr>
              <a:t>гонялся за мышами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Чиж летал под облаками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Рак усами шевелил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Стол накрыт к обеду был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Чайник булькал на костре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Мальчик прыгал во дворе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/>
          </a:p>
          <a:p>
            <a:pPr algn="ctr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26628" name="Picture 39" descr="C:\Documents and Settings\NForce\Мои документы\Мои рисунки\птичка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00188"/>
            <a:ext cx="170497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8" descr="C:\Documents and Settings\NForce\Мои документы\Мои рисунки\каба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C:\Documents and Settings\NForce\Мои документы\Мои рисунки\на коньках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929188"/>
            <a:ext cx="1173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aby1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57188"/>
            <a:ext cx="1785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8m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286125"/>
            <a:ext cx="16732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buratino1_c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5072063"/>
            <a:ext cx="2286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2"/>
          <p:cNvSpPr>
            <a:spLocks noChangeAspect="1" noChangeArrowheads="1"/>
          </p:cNvSpPr>
          <p:nvPr/>
        </p:nvSpPr>
        <p:spPr bwMode="auto">
          <a:xfrm>
            <a:off x="6877050" y="2492375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5" name="Picture 55" descr="собака пишет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2143125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9" descr="C:\Users\методический кабинет\Desktop\анима\Анимации\Море\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63" y="3357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Стрелка вниз 12"/>
          <p:cNvSpPr>
            <a:spLocks noChangeArrowheads="1"/>
          </p:cNvSpPr>
          <p:nvPr/>
        </p:nvSpPr>
        <p:spPr bwMode="auto">
          <a:xfrm rot="-5400000">
            <a:off x="8069263" y="63055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2971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4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9703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2970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«Переветрыши»</a:t>
                </a:r>
              </a:p>
            </p:txBody>
          </p:sp>
        </p:grpSp>
        <p:grpSp>
          <p:nvGrpSpPr>
            <p:cNvPr id="29704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2970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8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2970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785813" y="5429250"/>
            <a:ext cx="3500437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4" descr="ea5a9fecff149301df653b0f6f21184e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14313"/>
            <a:ext cx="2000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27654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766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6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7655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766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-5691" y="3008"/>
              <a:ext cx="1793" cy="1215"/>
              <a:chOff x="884" y="2978"/>
              <a:chExt cx="636" cy="498"/>
            </a:xfrm>
          </p:grpSpPr>
          <p:sp>
            <p:nvSpPr>
              <p:cNvPr id="2765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5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0" name="Rectangle 16"/>
              <p:cNvSpPr>
                <a:spLocks noChangeArrowheads="1"/>
              </p:cNvSpPr>
              <p:nvPr/>
            </p:nvSpPr>
            <p:spPr bwMode="auto">
              <a:xfrm>
                <a:off x="884" y="2978"/>
                <a:ext cx="636" cy="40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«Блиц-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опросная»</a:t>
                </a:r>
              </a:p>
            </p:txBody>
          </p:sp>
        </p:grpSp>
        <p:pic>
          <p:nvPicPr>
            <p:cNvPr id="2765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0.00138 L 0.9941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станция 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Блиц-опросная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+ грамматика».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50175" cy="595555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1600" dirty="0" smtClean="0"/>
              <a:t>Что  обозначает  прилагательное?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написал  «</a:t>
            </a:r>
            <a:r>
              <a:rPr lang="ru-RU" sz="1600" dirty="0" err="1" smtClean="0"/>
              <a:t>Мойдодыр</a:t>
            </a:r>
            <a:r>
              <a:rPr lang="ru-RU" sz="1600" dirty="0" smtClean="0"/>
              <a:t>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Какие  части  слова  являются  словообразовательными?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раздел науки о языке изучает правила произношения слов?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Кому посвятил Пушкин эти строчки: «Подруга дней моих суровых»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склонений  у  существительных 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 автор  строк: «Белеет  парус  одинокий»?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фонетический процесс происходит в словах  ГВОЗДЬ, ТРУБКА?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Мальчик, заблудившийся в тайге и сумевший выбраться  из неё?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Замените  иностранное слово  АНТРАКТ  русским  словом.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сказа  «Малахитовая  шкатулка»?</a:t>
            </a:r>
          </a:p>
        </p:txBody>
      </p:sp>
      <p:pic>
        <p:nvPicPr>
          <p:cNvPr id="28676" name="Picture 1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8875"/>
            <a:ext cx="2725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Users\методический кабинет\Desktop\анима\анимашки\птицы\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857250"/>
            <a:ext cx="2103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Стрелка вниз 5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0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00375"/>
            <a:ext cx="2698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357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Цели урока: </a:t>
            </a:r>
          </a:p>
          <a:p>
            <a:pPr eaLnBrk="1" hangingPunct="1"/>
            <a:r>
              <a:rPr lang="ru-RU" sz="2000" dirty="0" smtClean="0"/>
              <a:t>Повторить знания, приобретенные на уроках русского языка и литературы.</a:t>
            </a:r>
          </a:p>
          <a:p>
            <a:pPr eaLnBrk="1" hangingPunct="1"/>
            <a:r>
              <a:rPr lang="ru-RU" sz="2000" dirty="0" smtClean="0"/>
              <a:t>Развивать творческие способности, сообразительность, находчивость, логическое мышление;  развивать русскую речь. </a:t>
            </a:r>
          </a:p>
          <a:p>
            <a:pPr eaLnBrk="1" hangingPunct="1"/>
            <a:r>
              <a:rPr lang="ru-RU" sz="2000" dirty="0" smtClean="0"/>
              <a:t>воспитывать чувства товарищества, взаимоуважения; толерантного отношения друг к другу.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станция 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Блиц-опросная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+ грамматика».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86812" cy="557212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1600" dirty="0" smtClean="0"/>
              <a:t>Как  звали  Пушкина?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Какая  часть  слова  указывает  на  форму  слова?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Излюбленный  жанр  Крылова?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раздел науки  о языке изучает правила написания слов?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строк: «Унылая  пора, очей  очарованье..»?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спряжений   у  глагола?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был  хозяином  Муму?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Какие  буквы  могут  обозначать  два  звука?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животных  играет  в  квартете  Крылова?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Замените  иностранное  слово  АВЕНЮ  русским  словом.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сказки  «Тёплый  хлеб»?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28676" name="Picture 1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8875"/>
            <a:ext cx="2725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Users\методический кабинет\Desktop\анима\анимашки\птицы\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857250"/>
            <a:ext cx="2103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Стрелка вниз 5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0425164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31750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31760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1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2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31751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31757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8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9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«Перевертыши»</a:t>
                </a:r>
              </a:p>
            </p:txBody>
          </p:sp>
        </p:grpSp>
        <p:grpSp>
          <p:nvGrpSpPr>
            <p:cNvPr id="31752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31754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5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6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31753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6 0.00138 L 0.69462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станция «ПЕРЕВЁРТЫШИ»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названии сказки все слова перевёрнуты.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 Нужно каждое слово заменить на противоположное по значению и назвать сказку.</a:t>
            </a:r>
          </a:p>
        </p:txBody>
      </p:sp>
      <p:pic>
        <p:nvPicPr>
          <p:cNvPr id="32772" name="Picture 5" descr="0q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28637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5357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357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214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3382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643438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57688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14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286250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Грязнуля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5001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Мойдодыр </a:t>
            </a:r>
          </a:p>
        </p:txBody>
      </p:sp>
      <p:pic>
        <p:nvPicPr>
          <p:cNvPr id="55302" name="Picture 6" descr="1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03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вол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8786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1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7863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_5bdolp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594225"/>
            <a:ext cx="2286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ima0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5286375"/>
            <a:ext cx="2343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nima00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5357813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00063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NIMA~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3714750"/>
            <a:ext cx="19050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Федино счастье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Федорино горе </a:t>
            </a:r>
          </a:p>
        </p:txBody>
      </p:sp>
      <p:pic>
        <p:nvPicPr>
          <p:cNvPr id="57350" name="Picture 6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19923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714625"/>
            <a:ext cx="2000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428625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Чернушка  и семь великанов 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71938"/>
            <a:ext cx="64008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Белоснежка и семь гномов </a:t>
            </a:r>
          </a:p>
        </p:txBody>
      </p:sp>
      <p:pic>
        <p:nvPicPr>
          <p:cNvPr id="59398" name="Picture 6" descr="D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ilash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143000"/>
            <a:ext cx="2214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00062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1435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Деревянный замок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55626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Золотой ключик </a:t>
            </a:r>
          </a:p>
        </p:txBody>
      </p:sp>
      <p:pic>
        <p:nvPicPr>
          <p:cNvPr id="61445" name="Picture 5" descr="gohome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2209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pp0002"/>
          <p:cNvPicPr>
            <a:picLocks noChangeAspect="1" noChangeArrowheads="1"/>
          </p:cNvPicPr>
          <p:nvPr/>
        </p:nvPicPr>
        <p:blipFill>
          <a:blip r:embed="rId3"/>
          <a:srcRect l="4655" r="4677"/>
          <a:stretch>
            <a:fillRect/>
          </a:stretch>
        </p:blipFill>
        <p:spPr bwMode="auto">
          <a:xfrm>
            <a:off x="5857875" y="2643188"/>
            <a:ext cx="314325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ni_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85938"/>
            <a:ext cx="9032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ni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28813"/>
            <a:ext cx="16875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ni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500563"/>
            <a:ext cx="12049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11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8288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8625"/>
            <a:ext cx="7772400" cy="17272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Бодрствующее  чудовище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600"/>
                </a:solidFill>
              </a:rPr>
              <a:t>           </a:t>
            </a:r>
            <a:r>
              <a:rPr lang="ru-RU" smtClean="0">
                <a:solidFill>
                  <a:srgbClr val="C00000"/>
                </a:solidFill>
              </a:rPr>
              <a:t>Спящая красавица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784600" y="4470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lash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8588" y="2857500"/>
            <a:ext cx="26654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на арбузе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3857625"/>
            <a:ext cx="3500438" cy="8953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Принцесса на горошине </a:t>
            </a:r>
          </a:p>
        </p:txBody>
      </p:sp>
      <p:pic>
        <p:nvPicPr>
          <p:cNvPr id="38917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25717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786438"/>
            <a:ext cx="41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500688"/>
            <a:ext cx="2714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85787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621506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Тридцать худых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3857625"/>
            <a:ext cx="6400800" cy="8286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Три  толстяка </a:t>
            </a:r>
          </a:p>
        </p:txBody>
      </p:sp>
      <p:pic>
        <p:nvPicPr>
          <p:cNvPr id="66566" name="Picture 6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714875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714875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714875"/>
            <a:ext cx="30718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7146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6286544" cy="105208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Королевство </a:t>
            </a:r>
          </a:p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«Русский язык 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Девочка с башню  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Мальчик с пальчик </a:t>
            </a:r>
          </a:p>
        </p:txBody>
      </p:sp>
      <p:pic>
        <p:nvPicPr>
          <p:cNvPr id="70662" name="Picture 6" descr="1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0748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aby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429000"/>
            <a:ext cx="2281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Кубик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Колобок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33400" y="2971800"/>
            <a:ext cx="1981200" cy="1828800"/>
          </a:xfrm>
          <a:prstGeom prst="rect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8" name="Picture 43" descr="C:\Users\методический кабинет\Desktop\анима\анимашки\лашарики\2.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1714500"/>
            <a:ext cx="36099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Стрелка вниз 5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  <p:bldP spid="74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714875"/>
            <a:ext cx="12355513" cy="2143125"/>
            <a:chOff x="-5691" y="2874"/>
            <a:chExt cx="7734" cy="1350"/>
          </a:xfrm>
        </p:grpSpPr>
        <p:grpSp>
          <p:nvGrpSpPr>
            <p:cNvPr id="52230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52240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1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2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«Кроссвордная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-3810" y="2874"/>
              <a:ext cx="1717" cy="1350"/>
              <a:chOff x="-3697" y="2874"/>
              <a:chExt cx="1717" cy="1350"/>
            </a:xfrm>
          </p:grpSpPr>
          <p:sp>
            <p:nvSpPr>
              <p:cNvPr id="52237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8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9" name="Rectangle 12"/>
              <p:cNvSpPr>
                <a:spLocks noChangeArrowheads="1"/>
              </p:cNvSpPr>
              <p:nvPr/>
            </p:nvSpPr>
            <p:spPr bwMode="auto">
              <a:xfrm>
                <a:off x="-3697" y="2874"/>
                <a:ext cx="1717" cy="1186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«Скорого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-ворочная»</a:t>
                </a:r>
              </a:p>
            </p:txBody>
          </p:sp>
        </p:grpSp>
        <p:grpSp>
          <p:nvGrpSpPr>
            <p:cNvPr id="52232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52234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5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6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52233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708 -0.00903 L 0.32014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 descr="mouse_NewYe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785813"/>
            <a:ext cx="2428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428750"/>
          <a:ext cx="8358243" cy="5188093"/>
        </p:xfrm>
        <a:graphic>
          <a:graphicData uri="http://schemas.openxmlformats.org/drawingml/2006/table">
            <a:tbl>
              <a:tblPr/>
              <a:tblGrid>
                <a:gridCol w="623441"/>
                <a:gridCol w="506099"/>
                <a:gridCol w="622545"/>
                <a:gridCol w="622545"/>
                <a:gridCol w="567010"/>
                <a:gridCol w="567010"/>
                <a:gridCol w="506099"/>
                <a:gridCol w="550887"/>
                <a:gridCol w="550887"/>
                <a:gridCol w="502516"/>
                <a:gridCol w="503412"/>
                <a:gridCol w="501620"/>
                <a:gridCol w="567010"/>
                <a:gridCol w="616275"/>
                <a:gridCol w="550887"/>
              </a:tblGrid>
              <a:tr h="7824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4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8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6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6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25" y="3857625"/>
            <a:ext cx="4071938" cy="857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540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</a:t>
            </a:r>
            <a:r>
              <a:rPr lang="ru-RU" sz="540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smtClean="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О Л  У ШК А</a:t>
            </a:r>
            <a:endParaRPr lang="ru-RU" sz="5400" smtClean="0">
              <a:solidFill>
                <a:srgbClr val="065A16"/>
              </a:solidFill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0125" y="14287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4800">
                <a:solidFill>
                  <a:srgbClr val="065A1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  Е   Г   У Р О  Ч К А</a:t>
            </a:r>
            <a:endParaRPr lang="ru-RU" sz="4800">
              <a:solidFill>
                <a:srgbClr val="065A1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63" y="2143125"/>
            <a:ext cx="407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О Л О Б О К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625" y="3143250"/>
            <a:ext cx="843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Ц</a:t>
            </a:r>
            <a:r>
              <a:rPr lang="ru-RU" sz="48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sz="48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8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Р  Е  В Н  А  -  Л Я Г  У Ш К А</a:t>
            </a:r>
            <a:endParaRPr lang="ru-RU" sz="4800">
              <a:solidFill>
                <a:srgbClr val="065A16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71563" y="4643438"/>
            <a:ext cx="4027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А Р  Л С ОН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00125" y="5572125"/>
            <a:ext cx="400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Л И С  А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214313"/>
            <a:ext cx="871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 Станция «Кроссвордная» 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«Герои любимых сказок»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53346" name="Picture 176" descr="глаза бегаю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357688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47" name="Стрелка вниз 13"/>
          <p:cNvSpPr>
            <a:spLocks noChangeArrowheads="1"/>
          </p:cNvSpPr>
          <p:nvPr/>
        </p:nvSpPr>
        <p:spPr bwMode="auto">
          <a:xfrm rot="-5400000">
            <a:off x="8355013" y="63055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18648" cy="15841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«Парочки слов»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016824" cy="3793976"/>
          </a:xfrm>
        </p:spPr>
        <p:txBody>
          <a:bodyPr/>
          <a:lstStyle/>
          <a:p>
            <a:pPr algn="just"/>
            <a:r>
              <a:rPr lang="ru-RU" dirty="0" smtClean="0"/>
              <a:t>Запишите пары слов: </a:t>
            </a:r>
            <a:r>
              <a:rPr lang="ru-RU" dirty="0" smtClean="0">
                <a:solidFill>
                  <a:srgbClr val="CC00FF"/>
                </a:solidFill>
              </a:rPr>
              <a:t>ПЕСНЯ и СТИХ, ГОЛ и ПАС, ДВА и ТРИ. </a:t>
            </a:r>
            <a:r>
              <a:rPr lang="ru-RU" dirty="0"/>
              <a:t> </a:t>
            </a:r>
            <a:r>
              <a:rPr lang="ru-RU" dirty="0" smtClean="0"/>
              <a:t>Все вторые слова в этих парах обладают свойством, которым не обладают первые слова. Назовите это свойство, приведите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378109467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собака с лапой вверх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14750"/>
            <a:ext cx="216693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станция 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«Красноречие»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pPr algn="just">
              <a:buFontTx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На этой станции будем соревноваться на выразительное чтение скороговорок.</a:t>
            </a:r>
          </a:p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Среди вас наверняка есть любители скороговорок. Кто сколько скороговорок знает и умеет правильно выговаривать все слова и звуки? </a:t>
            </a:r>
            <a:endParaRPr lang="ru-RU" sz="2400" b="1" i="1" smtClean="0">
              <a:solidFill>
                <a:srgbClr val="00206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400" b="1" i="1" smtClean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endParaRPr lang="ru-RU" sz="2400" b="1" i="1" smtClean="0">
              <a:solidFill>
                <a:srgbClr val="002060"/>
              </a:solidFill>
            </a:endParaRPr>
          </a:p>
        </p:txBody>
      </p:sp>
      <p:pic>
        <p:nvPicPr>
          <p:cNvPr id="54277" name="Picture 10" descr="KIDS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868738"/>
            <a:ext cx="4319587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птица_blu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1563" y="0"/>
            <a:ext cx="3384551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4302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6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43015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4302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«Переветрыши»</a:t>
                </a:r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4301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1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0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4301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6 0.00138 L 1.08056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 станция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«Ребусная»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Отгадайте ребусы </a:t>
            </a:r>
          </a:p>
        </p:txBody>
      </p:sp>
      <p:pic>
        <p:nvPicPr>
          <p:cNvPr id="44036" name="Picture 4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857375"/>
            <a:ext cx="2971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3" descr="Info_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4243388"/>
            <a:ext cx="33845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сов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14688"/>
            <a:ext cx="23923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57158" y="357188"/>
            <a:ext cx="8572560" cy="578643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  <a:cs typeface="Arial" pitchFamily="34" charset="0"/>
              </a:rPr>
              <a:t>ООО</a:t>
            </a:r>
            <a:endParaRPr lang="ru-RU" sz="9600" b="1" kern="10" spc="-480" dirty="0">
              <a:ln w="222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/>
              <a:cs typeface="Arial" pitchFamily="34" charset="0"/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857625" y="4786313"/>
            <a:ext cx="2952750" cy="223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6600" b="1" kern="10" spc="-66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002338" cy="609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  <a:cs typeface="Arial" pitchFamily="34" charset="0"/>
              </a:rPr>
              <a:t>о</a:t>
            </a: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276600" y="1828800"/>
            <a:ext cx="2133600" cy="4076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  <a:cs typeface="Arial" pitchFamily="34" charset="0"/>
              </a:rPr>
              <a:t>да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1_Fanfare for Solo Trumpet and Drum - 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6286544" cy="105208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Королевство </a:t>
            </a:r>
          </a:p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«Русский язык 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755650" y="428625"/>
            <a:ext cx="7959725" cy="6000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6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/>
                <a:cs typeface="Arial" pitchFamily="34" charset="0"/>
              </a:rPr>
              <a:t>7 ' Я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4197350" cy="404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</a:rPr>
              <a:t>Ц</a:t>
            </a: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676400" y="1693863"/>
            <a:ext cx="2992438" cy="5164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306"/>
              </a:avLst>
            </a:prstTxWarp>
          </a:bodyPr>
          <a:lstStyle/>
          <a:p>
            <a:pPr algn="ctr"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  <a:cs typeface="Arial" pitchFamily="34" charset="0"/>
              </a:rPr>
              <a:t>Я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3027363" cy="212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6702425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________________</a:t>
            </a:r>
          </a:p>
        </p:txBody>
      </p:sp>
      <p:sp>
        <p:nvSpPr>
          <p:cNvPr id="49156" name="WordArt 6"/>
          <p:cNvSpPr>
            <a:spLocks noChangeArrowheads="1" noChangeShapeType="1" noTextEdit="1"/>
          </p:cNvSpPr>
          <p:nvPr/>
        </p:nvSpPr>
        <p:spPr bwMode="auto">
          <a:xfrm>
            <a:off x="2438400" y="3962400"/>
            <a:ext cx="4325938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06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>ШКА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914775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3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ЖДА</a:t>
            </a: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5532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_______________</a:t>
            </a:r>
          </a:p>
        </p:txBody>
      </p:sp>
      <p:sp>
        <p:nvSpPr>
          <p:cNvPr id="51204" name="WordArt 6"/>
          <p:cNvSpPr>
            <a:spLocks noChangeArrowheads="1" noChangeShapeType="1" noTextEdit="1"/>
          </p:cNvSpPr>
          <p:nvPr/>
        </p:nvSpPr>
        <p:spPr bwMode="auto">
          <a:xfrm>
            <a:off x="3048000" y="3657600"/>
            <a:ext cx="2687638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</a:t>
            </a:r>
          </a:p>
        </p:txBody>
      </p:sp>
      <p:sp>
        <p:nvSpPr>
          <p:cNvPr id="51205" name="Стрелка вниз 4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18648" cy="1584175"/>
          </a:xfrm>
        </p:spPr>
        <p:txBody>
          <a:bodyPr/>
          <a:lstStyle/>
          <a:p>
            <a:r>
              <a:rPr lang="ru-RU" dirty="0" smtClean="0"/>
              <a:t>«Фонетические пропорции»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016824" cy="3793976"/>
          </a:xfrm>
        </p:spPr>
        <p:txBody>
          <a:bodyPr/>
          <a:lstStyle/>
          <a:p>
            <a:pPr marL="914400" indent="-914400">
              <a:buAutoNum type="arabicParenR"/>
            </a:pPr>
            <a:r>
              <a:rPr lang="ru-RU" sz="5400" dirty="0" smtClean="0"/>
              <a:t>А/Я = О/?</a:t>
            </a:r>
          </a:p>
          <a:p>
            <a:pPr marL="514350" indent="-514350">
              <a:buAutoNum type="arabicParenR"/>
            </a:pPr>
            <a:r>
              <a:rPr lang="ru-RU" sz="5400" dirty="0"/>
              <a:t> </a:t>
            </a:r>
            <a:r>
              <a:rPr lang="ru-RU" sz="5400" dirty="0" smtClean="0"/>
              <a:t>М/М‘=Р/?</a:t>
            </a:r>
          </a:p>
          <a:p>
            <a:r>
              <a:rPr lang="ru-RU" sz="5400" dirty="0" smtClean="0"/>
              <a:t>3) ВБ/ФП=З‘Ж/?</a:t>
            </a:r>
          </a:p>
          <a:p>
            <a:r>
              <a:rPr lang="ru-RU" sz="5400" dirty="0" smtClean="0"/>
              <a:t>4)СОН/НОС=ТОПОР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644212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0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00375"/>
            <a:ext cx="2698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357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Мы сегодня повторили знания, приобретенные на уроках русского языка и литературы.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Развивали творческие способности, сообразительность, находчивость, логическое мышление;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Развивали  русскую речь.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Подведение итогов!!!</a:t>
            </a:r>
          </a:p>
        </p:txBody>
      </p:sp>
      <p:pic>
        <p:nvPicPr>
          <p:cNvPr id="56323" name="Picture 6" descr="blest4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8072438" cy="59293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0" y="847725"/>
            <a:ext cx="953928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методический кабинет\Desktop\анима\Анимации\Разное\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143000"/>
            <a:ext cx="19192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C:\Users\методический кабинет\Desktop\анима\анимация1\цветы\ц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148138"/>
            <a:ext cx="23479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4"/>
          <p:cNvSpPr>
            <a:spLocks noChangeArrowheads="1" noChangeShapeType="1" noTextEdit="1"/>
          </p:cNvSpPr>
          <p:nvPr/>
        </p:nvSpPr>
        <p:spPr bwMode="auto">
          <a:xfrm>
            <a:off x="2051050" y="1000125"/>
            <a:ext cx="4824413" cy="250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28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новых встреч!</a:t>
            </a:r>
          </a:p>
        </p:txBody>
      </p:sp>
      <p:pic>
        <p:nvPicPr>
          <p:cNvPr id="58371" name="Picture 5" descr="подметает (1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643313"/>
            <a:ext cx="392906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357438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14563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4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6767512" cy="251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59395" name="Picture 13" descr="2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8448">
            <a:off x="608013" y="3117850"/>
            <a:ext cx="31686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4" descr="2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7833">
            <a:off x="5281613" y="2886075"/>
            <a:ext cx="24066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B_Fly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2068">
            <a:off x="942975" y="5092700"/>
            <a:ext cx="100806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5" descr="B_Fly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0"/>
            <a:ext cx="14398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9" descr="amaryllis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71755">
            <a:off x="7151688" y="5046663"/>
            <a:ext cx="21399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amaryllis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97741">
            <a:off x="-209550" y="-1111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8" descr="B_Fly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2068">
            <a:off x="3871913" y="377825"/>
            <a:ext cx="10080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923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223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922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224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22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8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922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2.04149 -0.030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0246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0256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7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0247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0253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0248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0250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1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2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0249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643188"/>
            <a:ext cx="30003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-285750" y="285750"/>
            <a:ext cx="6786563" cy="3786188"/>
          </a:xfrm>
          <a:prstGeom prst="cloudCallout">
            <a:avLst>
              <a:gd name="adj1" fmla="val 46495"/>
              <a:gd name="adj2" fmla="val 47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/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642938" y="857250"/>
            <a:ext cx="5286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Я охраняю ворота в королевство «Русский язык». </a:t>
            </a:r>
          </a:p>
          <a:p>
            <a:pPr algn="just"/>
            <a:r>
              <a:rPr lang="ru-RU" sz="2400"/>
              <a:t>Ребята, вы приехали на станцию «Разминательная»</a:t>
            </a:r>
          </a:p>
          <a:p>
            <a:pPr algn="just"/>
            <a:r>
              <a:rPr lang="ru-RU" sz="2400"/>
              <a:t>И продолжите путь после того, как ответите на все мои вопросы. </a:t>
            </a:r>
          </a:p>
          <a:p>
            <a:pPr algn="just"/>
            <a:r>
              <a:rPr lang="ru-RU" sz="2400"/>
              <a:t>Приготовились! Начали!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станция.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Разминательная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85787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1.Как правильно сказать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тОрты</a:t>
            </a:r>
            <a:r>
              <a:rPr lang="ru-RU" sz="2000" b="1" dirty="0" smtClean="0">
                <a:solidFill>
                  <a:srgbClr val="002060"/>
                </a:solidFill>
              </a:rPr>
              <a:t> или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тортЫ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2.Волнистой линией подчёркивается что?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3.Как </a:t>
            </a:r>
            <a:r>
              <a:rPr lang="ru-RU" sz="2000" b="1" dirty="0">
                <a:solidFill>
                  <a:srgbClr val="002060"/>
                </a:solidFill>
              </a:rPr>
              <a:t>каплю превратить в цаплю</a:t>
            </a:r>
            <a:r>
              <a:rPr lang="ru-RU" sz="2000" b="1" dirty="0" smtClean="0">
                <a:solidFill>
                  <a:srgbClr val="002060"/>
                </a:solidFill>
              </a:rPr>
              <a:t>.?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4.Что изучает морфология?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5.Что изучает </a:t>
            </a:r>
            <a:r>
              <a:rPr lang="ru-RU" sz="2000" b="1" dirty="0" err="1" smtClean="0">
                <a:solidFill>
                  <a:srgbClr val="002060"/>
                </a:solidFill>
              </a:rPr>
              <a:t>морфемика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6. </a:t>
            </a:r>
            <a:r>
              <a:rPr lang="ru-RU" sz="2000" b="1" dirty="0">
                <a:solidFill>
                  <a:srgbClr val="002060"/>
                </a:solidFill>
              </a:rPr>
              <a:t>Из главного и зависимого слова </a:t>
            </a:r>
            <a:r>
              <a:rPr lang="ru-RU" sz="2000" b="1" dirty="0" smtClean="0">
                <a:solidFill>
                  <a:srgbClr val="002060"/>
                </a:solidFill>
              </a:rPr>
              <a:t>состоит что?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7.Раннее утро. Каким членом предложения является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слово раннее?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8. [</a:t>
            </a:r>
            <a:r>
              <a:rPr lang="ru-RU" sz="2000" b="1" dirty="0">
                <a:solidFill>
                  <a:srgbClr val="002060"/>
                </a:solidFill>
              </a:rPr>
              <a:t>ж] звонкий или глухой?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9.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[</a:t>
            </a:r>
            <a:r>
              <a:rPr lang="en-US" sz="2000" b="1" dirty="0" smtClean="0">
                <a:solidFill>
                  <a:srgbClr val="002060"/>
                </a:solidFill>
              </a:rPr>
              <a:t>j’</a:t>
            </a:r>
            <a:r>
              <a:rPr lang="ru-RU" sz="2000" b="1" dirty="0" smtClean="0">
                <a:solidFill>
                  <a:srgbClr val="002060"/>
                </a:solidFill>
              </a:rPr>
              <a:t>]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гласный или согласный?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10.На улице мелкая </a:t>
            </a:r>
            <a:r>
              <a:rPr lang="ru-RU" sz="2000" b="1" dirty="0" err="1" smtClean="0">
                <a:solidFill>
                  <a:srgbClr val="002060"/>
                </a:solidFill>
              </a:rPr>
              <a:t>изморо</a:t>
            </a:r>
            <a:r>
              <a:rPr lang="ru-RU" sz="2000" b="1" dirty="0" smtClean="0">
                <a:solidFill>
                  <a:srgbClr val="002060"/>
                </a:solidFill>
              </a:rPr>
              <a:t>..ь- З или С на конце слова?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11.</a:t>
            </a:r>
            <a:r>
              <a:rPr lang="ru-RU" sz="2000" b="1" i="1" dirty="0" smtClean="0">
                <a:solidFill>
                  <a:srgbClr val="002060"/>
                </a:solidFill>
              </a:rPr>
              <a:t>Козу через дорогу нужно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перевеСти</a:t>
            </a:r>
            <a:r>
              <a:rPr lang="ru-RU" sz="2000" b="1" i="1" dirty="0" smtClean="0">
                <a:solidFill>
                  <a:srgbClr val="002060"/>
                </a:solidFill>
              </a:rPr>
              <a:t>  или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перевеЗти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12.В слове </a:t>
            </a:r>
            <a:r>
              <a:rPr lang="ru-RU" sz="2000" b="1" dirty="0" err="1" smtClean="0">
                <a:solidFill>
                  <a:srgbClr val="002060"/>
                </a:solidFill>
              </a:rPr>
              <a:t>св..щенный</a:t>
            </a:r>
            <a:r>
              <a:rPr lang="ru-RU" sz="2000" b="1" dirty="0" smtClean="0">
                <a:solidFill>
                  <a:srgbClr val="002060"/>
                </a:solidFill>
              </a:rPr>
              <a:t> какая гласная в корне?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13.</a:t>
            </a:r>
            <a:r>
              <a:rPr lang="ru-RU" sz="2000" b="1" i="1" dirty="0" smtClean="0">
                <a:solidFill>
                  <a:srgbClr val="002060"/>
                </a:solidFill>
              </a:rPr>
              <a:t>Какое окончание в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ине</a:t>
            </a:r>
            <a:r>
              <a:rPr lang="ru-RU" sz="2000" b="1" i="1" dirty="0" smtClean="0">
                <a:solidFill>
                  <a:srgbClr val="002060"/>
                </a:solidFill>
              </a:rPr>
              <a:t>..?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14.Как правильно сказать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тУфля</a:t>
            </a:r>
            <a:r>
              <a:rPr lang="ru-RU" sz="2000" b="1" dirty="0" smtClean="0">
                <a:solidFill>
                  <a:srgbClr val="002060"/>
                </a:solidFill>
              </a:rPr>
              <a:t> или </a:t>
            </a:r>
            <a:r>
              <a:rPr lang="ru-RU" sz="2000" b="1" dirty="0" err="1" smtClean="0">
                <a:solidFill>
                  <a:srgbClr val="002060"/>
                </a:solidFill>
              </a:rPr>
              <a:t>туфлЯ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9" descr="1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643438"/>
            <a:ext cx="16430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USC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57250"/>
            <a:ext cx="31543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multfilm2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643188"/>
            <a:ext cx="181768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Стрелка вниз 6"/>
          <p:cNvSpPr>
            <a:spLocks noChangeArrowheads="1"/>
          </p:cNvSpPr>
          <p:nvPr/>
        </p:nvSpPr>
        <p:spPr bwMode="auto">
          <a:xfrm>
            <a:off x="8659813" y="60007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Другая 2">
      <a:dk1>
        <a:sysClr val="windowText" lastClr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280</TotalTime>
  <Words>1514</Words>
  <Application>Microsoft Office PowerPoint</Application>
  <PresentationFormat>Экран (4:3)</PresentationFormat>
  <Paragraphs>316</Paragraphs>
  <Slides>59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pril</vt:lpstr>
      <vt:lpstr>Тема3</vt:lpstr>
      <vt:lpstr>Оформление по умолчанию</vt:lpstr>
      <vt:lpstr>Презентация PowerPoint</vt:lpstr>
      <vt:lpstr>1) ПОВТОРИТЬ…  2) РАЗВИВАТЬ…  3)воспитывать…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станция. «Разминательная»</vt:lpstr>
      <vt:lpstr>Презентация PowerPoint</vt:lpstr>
      <vt:lpstr>Презентация PowerPoint</vt:lpstr>
      <vt:lpstr>Презентация PowerPoint</vt:lpstr>
      <vt:lpstr>Шарады </vt:lpstr>
      <vt:lpstr>Презентация PowerPoint</vt:lpstr>
      <vt:lpstr>3 станция «Загадочная» загадки </vt:lpstr>
      <vt:lpstr>«Угадай – ка!»</vt:lpstr>
      <vt:lpstr>Пословицы поговорки</vt:lpstr>
      <vt:lpstr>Собери  слова</vt:lpstr>
      <vt:lpstr>Презентация PowerPoint</vt:lpstr>
      <vt:lpstr>4 станция «Сказочная» Угадайте из какой сказки эти реплики? </vt:lpstr>
      <vt:lpstr>«Сказочная»</vt:lpstr>
      <vt:lpstr>«Сказочная»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станция  «Блиц-опросная»  «Литература + грамматика».</vt:lpstr>
      <vt:lpstr>6 станция  «Блиц-опросная»  «Литература + грамматика».</vt:lpstr>
      <vt:lpstr>Презентация PowerPoint</vt:lpstr>
      <vt:lpstr>8 станция «ПЕРЕВЁРТЫШИ»</vt:lpstr>
      <vt:lpstr>Грязнуля </vt:lpstr>
      <vt:lpstr>Федино счастье </vt:lpstr>
      <vt:lpstr>Чернушка  и семь великанов </vt:lpstr>
      <vt:lpstr>Деревянный замок </vt:lpstr>
      <vt:lpstr>Бодрствующее  чудовище </vt:lpstr>
      <vt:lpstr>Девочка на арбузе </vt:lpstr>
      <vt:lpstr>Тридцать худых</vt:lpstr>
      <vt:lpstr>Девочка с башню  </vt:lpstr>
      <vt:lpstr>Кубик </vt:lpstr>
      <vt:lpstr>Презентация PowerPoint</vt:lpstr>
      <vt:lpstr>Презентация PowerPoint</vt:lpstr>
      <vt:lpstr>«Парочки слов»</vt:lpstr>
      <vt:lpstr> 11 станция  «Красноречие»   </vt:lpstr>
      <vt:lpstr>Презентация PowerPoint</vt:lpstr>
      <vt:lpstr>12  станция «Ребусная»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«Фонетические пропорции»</vt:lpstr>
      <vt:lpstr>Презентация PowerPoint</vt:lpstr>
      <vt:lpstr>Подведение итогов!!!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33</cp:revision>
  <dcterms:created xsi:type="dcterms:W3CDTF">2013-04-01T18:32:06Z</dcterms:created>
  <dcterms:modified xsi:type="dcterms:W3CDTF">2013-04-10T15:48:34Z</dcterms:modified>
</cp:coreProperties>
</file>