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2F0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E4387-AA3C-4CBF-8E15-3FA9176ACDA4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A2A34-005F-4DDF-AD03-1CDC1B4BC7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292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A2A34-005F-4DDF-AD03-1CDC1B4BC7E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6607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A2A34-005F-4DDF-AD03-1CDC1B4BC7E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6607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A2A34-005F-4DDF-AD03-1CDC1B4BC7E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252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A2A34-005F-4DDF-AD03-1CDC1B4BC7E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252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A2A34-005F-4DDF-AD03-1CDC1B4BC7E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252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A2A34-005F-4DDF-AD03-1CDC1B4BC7E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252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38E6-E429-4194-BF5A-E757B7E74008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8954-19EB-4407-8D18-05F3E631B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9875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38E6-E429-4194-BF5A-E757B7E74008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8954-19EB-4407-8D18-05F3E631B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8928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38E6-E429-4194-BF5A-E757B7E74008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8954-19EB-4407-8D18-05F3E631B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283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38E6-E429-4194-BF5A-E757B7E74008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8954-19EB-4407-8D18-05F3E631B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6507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38E6-E429-4194-BF5A-E757B7E74008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8954-19EB-4407-8D18-05F3E631B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1361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38E6-E429-4194-BF5A-E757B7E74008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8954-19EB-4407-8D18-05F3E631B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211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38E6-E429-4194-BF5A-E757B7E74008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8954-19EB-4407-8D18-05F3E631B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231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38E6-E429-4194-BF5A-E757B7E74008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8954-19EB-4407-8D18-05F3E631B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579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38E6-E429-4194-BF5A-E757B7E74008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8954-19EB-4407-8D18-05F3E631B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6037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38E6-E429-4194-BF5A-E757B7E74008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8954-19EB-4407-8D18-05F3E631B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409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38E6-E429-4194-BF5A-E757B7E74008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8954-19EB-4407-8D18-05F3E631B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605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E38E6-E429-4194-BF5A-E757B7E74008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E8954-19EB-4407-8D18-05F3E631B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549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15616" y="1412776"/>
            <a:ext cx="7815323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Давайте</a:t>
            </a:r>
          </a:p>
          <a:p>
            <a:pPr algn="ctr"/>
            <a:r>
              <a:rPr lang="ru-RU" sz="9600" b="1" cap="none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повторим…</a:t>
            </a:r>
            <a:endParaRPr lang="ru-RU" sz="9600" b="1" cap="none" spc="50" dirty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260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476672"/>
            <a:ext cx="76328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Существует сказание:</a:t>
            </a:r>
            <a:endParaRPr lang="ru-RU" sz="54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rgbClr val="642F04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431841"/>
            <a:ext cx="76328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Georgia" pitchFamily="18" charset="0"/>
              </a:rPr>
              <a:t>     Старый отец, умирая, призвал к себе сыновей и велел им сломать веник. Сколько ни  пытались сильные, здоровые парни переломить связанные прутья, им это не удалось сделать. И тогда отец  предложил им  развязать веник и каждый прутик </a:t>
            </a:r>
          </a:p>
          <a:p>
            <a:r>
              <a:rPr lang="ru-RU" sz="2800" b="1" dirty="0">
                <a:latin typeface="Georgia" pitchFamily="18" charset="0"/>
              </a:rPr>
              <a:t> </a:t>
            </a:r>
            <a:r>
              <a:rPr lang="ru-RU" sz="2800" b="1" dirty="0" smtClean="0">
                <a:latin typeface="Georgia" pitchFamily="18" charset="0"/>
              </a:rPr>
              <a:t>                   сломать отдельно.</a:t>
            </a:r>
          </a:p>
          <a:p>
            <a:r>
              <a:rPr lang="ru-RU" sz="2800" b="1" dirty="0">
                <a:latin typeface="Georgia" pitchFamily="18" charset="0"/>
              </a:rPr>
              <a:t> </a:t>
            </a:r>
            <a:r>
              <a:rPr lang="ru-RU" sz="2800" b="1" dirty="0" smtClean="0">
                <a:latin typeface="Georgia" pitchFamily="18" charset="0"/>
              </a:rPr>
              <a:t>                        Легко с этой задачей </a:t>
            </a:r>
          </a:p>
          <a:p>
            <a:r>
              <a:rPr lang="ru-RU" sz="2800" b="1" dirty="0">
                <a:latin typeface="Georgia" pitchFamily="18" charset="0"/>
              </a:rPr>
              <a:t> </a:t>
            </a:r>
            <a:r>
              <a:rPr lang="ru-RU" sz="2800" b="1" dirty="0" smtClean="0">
                <a:latin typeface="Georgia" pitchFamily="18" charset="0"/>
              </a:rPr>
              <a:t>                   справились сыновья.</a:t>
            </a:r>
            <a:endParaRPr lang="ru-RU" sz="28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014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7584" y="476672"/>
            <a:ext cx="7416824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0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 какому историческому  периоду можно соотнести эту притчу?</a:t>
            </a:r>
            <a:endParaRPr lang="ru-RU" sz="50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rgbClr val="642F04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93423" y="2708920"/>
            <a:ext cx="70851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Раздробленность Руси</a:t>
            </a:r>
            <a:endParaRPr lang="ru-RU" sz="5400" b="1" cap="none" spc="50" dirty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50246" y="4221088"/>
            <a:ext cx="4134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Расцвет </a:t>
            </a:r>
            <a:r>
              <a:rPr lang="ru-RU" sz="5400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Руси</a:t>
            </a:r>
            <a:endParaRPr lang="ru-RU" sz="5400" b="1" spc="50" dirty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95698" y="3501008"/>
            <a:ext cx="58244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Образование Руси</a:t>
            </a:r>
          </a:p>
        </p:txBody>
      </p:sp>
    </p:spTree>
    <p:extLst>
      <p:ext uri="{BB962C8B-B14F-4D97-AF65-F5344CB8AC3E}">
        <p14:creationId xmlns:p14="http://schemas.microsoft.com/office/powerpoint/2010/main" xmlns="" val="175755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476672"/>
            <a:ext cx="8244408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0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Оденьте князя,</a:t>
            </a:r>
          </a:p>
          <a:p>
            <a:pPr algn="ctr"/>
            <a:r>
              <a:rPr lang="ru-RU" sz="5000" b="1" dirty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0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дружинника</a:t>
            </a:r>
            <a:endParaRPr lang="ru-RU" sz="50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rgbClr val="642F04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21598" y="1666474"/>
            <a:ext cx="30963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000" b="1" cap="none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Кольчуга</a:t>
            </a:r>
            <a:r>
              <a:rPr lang="ru-RU" sz="5400" b="1" cap="none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endParaRPr lang="ru-RU" sz="5400" b="1" cap="none" spc="50" dirty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33370" y="3796675"/>
            <a:ext cx="55159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000" b="1" spc="50" dirty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рубашка с поясом</a:t>
            </a:r>
            <a:r>
              <a:rPr lang="ru-RU" sz="5400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  <a:endParaRPr lang="ru-RU" sz="5400" b="1" spc="50" dirty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07859" y="1704807"/>
            <a:ext cx="2311722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000" b="1" spc="50" dirty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шапка,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013542" y="1728801"/>
            <a:ext cx="1617752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000" b="1" spc="50" dirty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</a:t>
            </a:r>
            <a:r>
              <a:rPr lang="ru-RU" sz="5000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еч, </a:t>
            </a:r>
            <a:endParaRPr lang="ru-RU" sz="5000" b="1" spc="50" dirty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2263" y="4522738"/>
            <a:ext cx="4389343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000" b="1" spc="50" dirty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меч с </a:t>
            </a:r>
            <a:r>
              <a:rPr lang="ru-RU" sz="5000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резьбой,</a:t>
            </a:r>
            <a:endParaRPr lang="ru-RU" sz="5000" b="1" spc="50" dirty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95046" y="3136097"/>
            <a:ext cx="1981760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000" b="1" spc="50" dirty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шлем,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53216" y="3152961"/>
            <a:ext cx="1905458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000" b="1" spc="50" dirty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плащ,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67445" y="2366655"/>
            <a:ext cx="6837513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000" b="1" spc="50" dirty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шлем с позолоченным </a:t>
            </a:r>
            <a:endParaRPr lang="ru-RU" sz="5000" b="1" spc="50" dirty="0" smtClean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5000" b="1" spc="50" dirty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r>
              <a:rPr lang="ru-RU" sz="5000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ерхом,</a:t>
            </a:r>
            <a:endParaRPr lang="ru-RU" sz="5000" b="1" spc="50" dirty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38268" y="5230294"/>
            <a:ext cx="2021964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000" b="1" spc="50" dirty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копьё,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974258" y="5253313"/>
            <a:ext cx="2257348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000" b="1" spc="50" dirty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сапоги.</a:t>
            </a:r>
          </a:p>
        </p:txBody>
      </p:sp>
    </p:spTree>
    <p:extLst>
      <p:ext uri="{BB962C8B-B14F-4D97-AF65-F5344CB8AC3E}">
        <p14:creationId xmlns:p14="http://schemas.microsoft.com/office/powerpoint/2010/main" xmlns="" val="264551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57" descr="спасибо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550" y="0"/>
            <a:ext cx="7096125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876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052736"/>
            <a:ext cx="7992888" cy="18774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Как называется раздел,</a:t>
            </a:r>
          </a:p>
          <a:p>
            <a:r>
              <a:rPr lang="ru-RU" sz="5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который мы изучили?</a:t>
            </a:r>
            <a:endParaRPr lang="ru-RU" sz="5800" b="1" cap="none" spc="0" dirty="0">
              <a:ln w="1905">
                <a:solidFill>
                  <a:schemeClr val="accent6">
                    <a:lumMod val="75000"/>
                  </a:schemeClr>
                </a:solidFill>
              </a:ln>
              <a:solidFill>
                <a:srgbClr val="642F0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2708920"/>
            <a:ext cx="7272808" cy="276998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800" b="1" cap="none" spc="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Какие темы относятся</a:t>
            </a:r>
          </a:p>
          <a:p>
            <a:pPr algn="ctr"/>
            <a:r>
              <a:rPr lang="ru-RU" sz="5800" b="1" dirty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ru-RU" sz="5800" b="1" cap="none" spc="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 данному </a:t>
            </a:r>
          </a:p>
          <a:p>
            <a:pPr algn="ctr"/>
            <a:r>
              <a:rPr lang="ru-RU" sz="5800" b="1" cap="none" spc="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разделу?</a:t>
            </a:r>
            <a:endParaRPr lang="ru-RU" sz="5800" b="1" cap="none" spc="0" dirty="0">
              <a:ln w="1905">
                <a:solidFill>
                  <a:schemeClr val="accent6">
                    <a:lumMod val="75000"/>
                  </a:schemeClr>
                </a:solidFill>
              </a:ln>
              <a:solidFill>
                <a:srgbClr val="642F0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814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5412" y="532801"/>
            <a:ext cx="770485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Соотнесите даты и события</a:t>
            </a:r>
            <a:endParaRPr lang="ru-RU" sz="5400" b="1" cap="none" spc="0" dirty="0">
              <a:ln w="1905">
                <a:solidFill>
                  <a:schemeClr val="accent6">
                    <a:lumMod val="75000"/>
                  </a:schemeClr>
                </a:solidFill>
              </a:ln>
              <a:solidFill>
                <a:srgbClr val="642F0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12149" y="2586677"/>
            <a:ext cx="470288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Нашествие </a:t>
            </a:r>
            <a:endParaRPr lang="ru-RU" sz="4000" b="1" dirty="0" smtClean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4000" b="1" dirty="0" err="1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монголо</a:t>
            </a:r>
            <a:r>
              <a:rPr lang="ru-RU" sz="40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0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татар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12149" y="3958019"/>
            <a:ext cx="33697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0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Невская битва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691186" y="4653136"/>
            <a:ext cx="46926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0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Битва на реке Калке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22799" y="2025134"/>
            <a:ext cx="20765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1242 год</a:t>
            </a:r>
            <a:endParaRPr lang="ru-RU" sz="40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2392" y="2540511"/>
            <a:ext cx="20765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1240 год</a:t>
            </a:r>
            <a:endParaRPr lang="ru-RU" sz="40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46819" y="3136005"/>
            <a:ext cx="20765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1237 год</a:t>
            </a:r>
            <a:endParaRPr lang="ru-RU" sz="40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78069" y="3738230"/>
            <a:ext cx="20765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1223 год</a:t>
            </a:r>
            <a:endParaRPr lang="ru-RU" sz="40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12149" y="2025134"/>
            <a:ext cx="42718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Ледовое побоище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3054663" y="2345673"/>
            <a:ext cx="846901" cy="126692"/>
          </a:xfrm>
          <a:prstGeom prst="rightArrow">
            <a:avLst/>
          </a:prstGeom>
          <a:solidFill>
            <a:srgbClr val="C0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3067412">
            <a:off x="2644200" y="3381718"/>
            <a:ext cx="1667824" cy="21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245852">
            <a:off x="2883775" y="3996770"/>
            <a:ext cx="877151" cy="1010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7257195">
            <a:off x="3126860" y="2855187"/>
            <a:ext cx="904400" cy="1041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1628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5412" y="532801"/>
            <a:ext cx="77048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Кто этот русский воин?</a:t>
            </a:r>
            <a:endParaRPr lang="ru-RU" sz="5400" b="1" cap="none" spc="0" dirty="0">
              <a:ln w="1905">
                <a:solidFill>
                  <a:schemeClr val="accent6">
                    <a:lumMod val="75000"/>
                  </a:schemeClr>
                </a:solidFill>
              </a:ln>
              <a:solidFill>
                <a:srgbClr val="642F0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5596" y="1340768"/>
            <a:ext cx="777085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«</a:t>
            </a:r>
            <a:r>
              <a:rPr lang="ru-RU" sz="3200" b="1" dirty="0" smtClean="0">
                <a:latin typeface="Georgia" pitchFamily="18" charset="0"/>
              </a:rPr>
              <a:t>Легендарный русский богатырь. Сражался против </a:t>
            </a:r>
            <a:r>
              <a:rPr lang="ru-RU" sz="3200" b="1" dirty="0" err="1" smtClean="0">
                <a:latin typeface="Georgia" pitchFamily="18" charset="0"/>
              </a:rPr>
              <a:t>монголо</a:t>
            </a:r>
            <a:r>
              <a:rPr lang="ru-RU" sz="3200" b="1" dirty="0" smtClean="0">
                <a:latin typeface="Georgia" pitchFamily="18" charset="0"/>
              </a:rPr>
              <a:t> – татарских завоевателей. Хан Батый, поражённый мужеством героя, повелел отдать его тело пленным русским и отпустить их»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19828" y="4149080"/>
            <a:ext cx="4574650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err="1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Евпатий</a:t>
            </a:r>
            <a:r>
              <a:rPr lang="ru-RU" sz="44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400" b="1" cap="none" spc="0" dirty="0" err="1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Коловрат</a:t>
            </a:r>
            <a:endParaRPr lang="ru-RU" sz="54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19828" y="4772475"/>
            <a:ext cx="50206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Александр Невский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246315" y="5373216"/>
            <a:ext cx="516769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Авдотья - </a:t>
            </a:r>
            <a:r>
              <a:rPr lang="ru-RU" sz="4400" b="1" dirty="0" err="1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Рязаночка</a:t>
            </a:r>
            <a:endParaRPr lang="ru-RU" sz="4400" b="1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1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206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5" y="532801"/>
            <a:ext cx="820891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 </a:t>
            </a:r>
            <a:r>
              <a:rPr lang="ru-RU" sz="4800" b="1" cap="none" spc="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какими событиями связаны эти слова?</a:t>
            </a:r>
            <a:endParaRPr lang="ru-RU" sz="4800" b="1" cap="none" spc="0" dirty="0">
              <a:ln w="1905">
                <a:solidFill>
                  <a:schemeClr val="accent6">
                    <a:lumMod val="75000"/>
                  </a:schemeClr>
                </a:solidFill>
              </a:ln>
              <a:solidFill>
                <a:srgbClr val="642F0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41112" y="2152288"/>
            <a:ext cx="77708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«</a:t>
            </a:r>
            <a:r>
              <a:rPr lang="ru-RU" sz="3200" b="1" dirty="0" smtClean="0">
                <a:latin typeface="Georgia" pitchFamily="18" charset="0"/>
              </a:rPr>
              <a:t>Когда нас всех не будет, тогда </a:t>
            </a:r>
          </a:p>
          <a:p>
            <a:r>
              <a:rPr lang="ru-RU" sz="3200" b="1" dirty="0">
                <a:latin typeface="Georgia" pitchFamily="18" charset="0"/>
              </a:rPr>
              <a:t> </a:t>
            </a:r>
            <a:r>
              <a:rPr lang="ru-RU" sz="3200" b="1" dirty="0" smtClean="0">
                <a:latin typeface="Georgia" pitchFamily="18" charset="0"/>
              </a:rPr>
              <a:t> всё ваше будет».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9851" y="3356992"/>
            <a:ext cx="71705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</a:t>
            </a:r>
            <a:r>
              <a:rPr lang="ru-RU" sz="3200" b="1" dirty="0">
                <a:latin typeface="Georgia" pitchFamily="18" charset="0"/>
              </a:rPr>
              <a:t>И смели их русские и гнали по льду семь </a:t>
            </a:r>
            <a:r>
              <a:rPr lang="ru-RU" sz="3200" b="1" dirty="0" smtClean="0">
                <a:latin typeface="Georgia" pitchFamily="18" charset="0"/>
              </a:rPr>
              <a:t>вёрст»</a:t>
            </a:r>
            <a:endParaRPr lang="ru-RU" sz="3200" b="1" dirty="0">
              <a:latin typeface="Georgia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16968" y="4434210"/>
            <a:ext cx="6059487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6709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5" y="532801"/>
            <a:ext cx="820891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Какой город </a:t>
            </a:r>
            <a:r>
              <a:rPr lang="ru-RU" sz="4800" b="1" dirty="0" err="1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монголо</a:t>
            </a:r>
            <a:r>
              <a:rPr lang="ru-RU" sz="4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татары прозвали злым городом?</a:t>
            </a:r>
            <a:endParaRPr lang="ru-RU" sz="4800" b="1" cap="none" spc="0" dirty="0">
              <a:ln w="1905">
                <a:solidFill>
                  <a:schemeClr val="accent6">
                    <a:lumMod val="75000"/>
                  </a:schemeClr>
                </a:solidFill>
              </a:ln>
              <a:solidFill>
                <a:srgbClr val="642F0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81924" y="2564904"/>
            <a:ext cx="1800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Киев</a:t>
            </a:r>
            <a:endParaRPr lang="ru-RU" sz="54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3284984"/>
            <a:ext cx="3315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Владимир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4270695"/>
            <a:ext cx="29080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Козельск</a:t>
            </a:r>
          </a:p>
        </p:txBody>
      </p:sp>
    </p:spTree>
    <p:extLst>
      <p:ext uri="{BB962C8B-B14F-4D97-AF65-F5344CB8AC3E}">
        <p14:creationId xmlns:p14="http://schemas.microsoft.com/office/powerpoint/2010/main" xmlns="" val="137874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7584" y="764704"/>
            <a:ext cx="820891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Чей правитель жил в </a:t>
            </a:r>
            <a:r>
              <a:rPr lang="ru-RU" sz="54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городе Сарае</a:t>
            </a:r>
            <a:r>
              <a:rPr lang="ru-RU" sz="5400" b="1" dirty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519030"/>
            <a:ext cx="763284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 называли государство  </a:t>
            </a:r>
            <a:r>
              <a:rPr lang="ru-RU" sz="5400" b="1" dirty="0" err="1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монголо</a:t>
            </a:r>
            <a:r>
              <a:rPr lang="ru-RU" sz="54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</a:t>
            </a:r>
          </a:p>
          <a:p>
            <a:r>
              <a:rPr lang="ru-RU" sz="5400" b="1" dirty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татар?</a:t>
            </a:r>
            <a:endParaRPr lang="ru-RU" sz="54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rgbClr val="642F04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864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7584" y="764704"/>
            <a:ext cx="82089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Третий лишний…</a:t>
            </a:r>
            <a:endParaRPr lang="ru-RU" sz="54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rgbClr val="642F04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1598" y="1556792"/>
            <a:ext cx="396044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cap="none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Шведы, Немцы, </a:t>
            </a:r>
            <a:endParaRPr lang="ru-RU" sz="4000" b="1" cap="none" spc="50" dirty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95978" y="1578222"/>
            <a:ext cx="20024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Японцы</a:t>
            </a:r>
            <a:endParaRPr lang="ru-RU" sz="4000" b="1" spc="50" dirty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18788" y="2333262"/>
            <a:ext cx="386605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Баскаки, </a:t>
            </a:r>
            <a:r>
              <a:rPr lang="ru-RU" sz="4000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ярлык,</a:t>
            </a:r>
            <a:endParaRPr lang="ru-RU" sz="4000" b="1" spc="50" dirty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98738" y="2317757"/>
            <a:ext cx="22100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торговля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36383" y="3075057"/>
            <a:ext cx="265656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Новгород,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551709" y="3117832"/>
            <a:ext cx="152881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Псков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625171" y="3085286"/>
            <a:ext cx="189366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Рязань,</a:t>
            </a:r>
            <a:endParaRPr lang="ru-RU" sz="4000" b="1" spc="50" dirty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57245" y="3645024"/>
            <a:ext cx="20088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Борона,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166128" y="3671612"/>
            <a:ext cx="33500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меч, кольчуга</a:t>
            </a:r>
          </a:p>
        </p:txBody>
      </p:sp>
    </p:spTree>
    <p:extLst>
      <p:ext uri="{BB962C8B-B14F-4D97-AF65-F5344CB8AC3E}">
        <p14:creationId xmlns:p14="http://schemas.microsoft.com/office/powerpoint/2010/main" xmlns="" val="12709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476672"/>
            <a:ext cx="76328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642F0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 каком событие данное стихотворение</a:t>
            </a:r>
            <a:endParaRPr lang="ru-RU" sz="54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rgbClr val="642F04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2293878"/>
            <a:ext cx="70567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В субботу 5 апреля</a:t>
            </a:r>
          </a:p>
          <a:p>
            <a:r>
              <a:rPr lang="ru-RU" sz="3200" b="1" dirty="0" smtClean="0">
                <a:latin typeface="Georgia" pitchFamily="18" charset="0"/>
              </a:rPr>
              <a:t>Сырой рассветною порой</a:t>
            </a:r>
          </a:p>
          <a:p>
            <a:r>
              <a:rPr lang="ru-RU" sz="3200" b="1" dirty="0" smtClean="0">
                <a:latin typeface="Georgia" pitchFamily="18" charset="0"/>
              </a:rPr>
              <a:t>Передовые рассмотрели</a:t>
            </a:r>
          </a:p>
          <a:p>
            <a:r>
              <a:rPr lang="ru-RU" sz="3200" b="1" dirty="0" smtClean="0">
                <a:latin typeface="Georgia" pitchFamily="18" charset="0"/>
              </a:rPr>
              <a:t>Идущих немцев тёмный строй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02572" y="4581128"/>
            <a:ext cx="5392950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Ледовое побоище</a:t>
            </a:r>
            <a:endParaRPr lang="ru-RU" sz="5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673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307</Words>
  <Application>Microsoft Office PowerPoint</Application>
  <PresentationFormat>Экран (4:3)</PresentationFormat>
  <Paragraphs>77</Paragraphs>
  <Slides>13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Алевтина</dc:creator>
  <cp:lastModifiedBy>Geo</cp:lastModifiedBy>
  <cp:revision>12</cp:revision>
  <dcterms:created xsi:type="dcterms:W3CDTF">2013-04-18T15:18:15Z</dcterms:created>
  <dcterms:modified xsi:type="dcterms:W3CDTF">2013-04-19T06:13:26Z</dcterms:modified>
</cp:coreProperties>
</file>